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6"/>
  </p:sldMasterIdLst>
  <p:notesMasterIdLst>
    <p:notesMasterId r:id="rId44"/>
  </p:notesMasterIdLst>
  <p:handoutMasterIdLst>
    <p:handoutMasterId r:id="rId45"/>
  </p:handoutMasterIdLst>
  <p:sldIdLst>
    <p:sldId id="2147376875" r:id="rId7"/>
    <p:sldId id="2147376890" r:id="rId8"/>
    <p:sldId id="2147376927" r:id="rId9"/>
    <p:sldId id="2147376939" r:id="rId10"/>
    <p:sldId id="2147376930" r:id="rId11"/>
    <p:sldId id="2147376962" r:id="rId12"/>
    <p:sldId id="2147376963" r:id="rId13"/>
    <p:sldId id="2147376931" r:id="rId14"/>
    <p:sldId id="2147376941" r:id="rId15"/>
    <p:sldId id="2147376964" r:id="rId16"/>
    <p:sldId id="2147376966" r:id="rId17"/>
    <p:sldId id="2147376967" r:id="rId18"/>
    <p:sldId id="2147376968" r:id="rId19"/>
    <p:sldId id="2147376969" r:id="rId20"/>
    <p:sldId id="2147376965" r:id="rId21"/>
    <p:sldId id="2147376970" r:id="rId22"/>
    <p:sldId id="2147376932" r:id="rId23"/>
    <p:sldId id="2147376971" r:id="rId24"/>
    <p:sldId id="2147376933" r:id="rId25"/>
    <p:sldId id="2147376973" r:id="rId26"/>
    <p:sldId id="2147376974" r:id="rId27"/>
    <p:sldId id="2147376975" r:id="rId28"/>
    <p:sldId id="2147376976" r:id="rId29"/>
    <p:sldId id="2147376977" r:id="rId30"/>
    <p:sldId id="2147376978" r:id="rId31"/>
    <p:sldId id="2147376979" r:id="rId32"/>
    <p:sldId id="2147376980" r:id="rId33"/>
    <p:sldId id="2147376981" r:id="rId34"/>
    <p:sldId id="2147376982" r:id="rId35"/>
    <p:sldId id="2147376983" r:id="rId36"/>
    <p:sldId id="2147376984" r:id="rId37"/>
    <p:sldId id="2147376985" r:id="rId38"/>
    <p:sldId id="2147376934" r:id="rId39"/>
    <p:sldId id="2147376986" r:id="rId40"/>
    <p:sldId id="2147376935" r:id="rId41"/>
    <p:sldId id="2147376987" r:id="rId42"/>
    <p:sldId id="2147376876" r:id="rId43"/>
  </p:sldIdLst>
  <p:sldSz cx="6858000" cy="9906000" type="A4"/>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97" userDrawn="1">
          <p15:clr>
            <a:srgbClr val="A4A3A4"/>
          </p15:clr>
        </p15:guide>
        <p15:guide id="2" pos="377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C6C50C-FC78-E887-DB56-3DD82DFE81AD}" name="Ayoub m. Alsaawi" initials="AmA" userId="6f3349d7b746f948" providerId="Windows Live"/>
  <p188:author id="{2B014B6F-A0FA-810E-1B4A-6ADA9BF3D4C6}" name="hussein bahadi" initials="hb" userId="db2c0609e844d55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Ghadah E. Alzahrani" initials="GEA" lastIdx="2" clrIdx="6">
    <p:extLst>
      <p:ext uri="{19B8F6BF-5375-455C-9EA6-DF929625EA0E}">
        <p15:presenceInfo xmlns:p15="http://schemas.microsoft.com/office/powerpoint/2012/main" userId="S-1-5-21-3986872840-4162570535-423878263-5035" providerId="AD"/>
      </p:ext>
    </p:extLst>
  </p:cmAuthor>
  <p:cmAuthor id="1" name="Haya AlDarrab" initials="h" lastIdx="19" clrIdx="0">
    <p:extLst>
      <p:ext uri="{19B8F6BF-5375-455C-9EA6-DF929625EA0E}">
        <p15:presenceInfo xmlns:p15="http://schemas.microsoft.com/office/powerpoint/2012/main" userId="Haya AlDarrab" providerId="None"/>
      </p:ext>
    </p:extLst>
  </p:cmAuthor>
  <p:cmAuthor id="2" name="Bayan H. Alghuraybi" initials="BHA" lastIdx="7" clrIdx="1">
    <p:extLst>
      <p:ext uri="{19B8F6BF-5375-455C-9EA6-DF929625EA0E}">
        <p15:presenceInfo xmlns:p15="http://schemas.microsoft.com/office/powerpoint/2012/main" userId="S-1-5-21-2289605455-2898199335-3172061357-127293" providerId="AD"/>
      </p:ext>
    </p:extLst>
  </p:cmAuthor>
  <p:cmAuthor id="3" name="Mohammad Younis (MiddleEast)" initials="MY(" lastIdx="5" clrIdx="2">
    <p:extLst>
      <p:ext uri="{19B8F6BF-5375-455C-9EA6-DF929625EA0E}">
        <p15:presenceInfo xmlns:p15="http://schemas.microsoft.com/office/powerpoint/2012/main" userId="S::mohammad.younis@pwc.com::b713a380-0c26-4b95-91f6-730ae9fa173f" providerId="AD"/>
      </p:ext>
    </p:extLst>
  </p:cmAuthor>
  <p:cmAuthor id="4" name="Alanoud M. Alsaab" initials="AMA" lastIdx="10" clrIdx="3">
    <p:extLst>
      <p:ext uri="{19B8F6BF-5375-455C-9EA6-DF929625EA0E}">
        <p15:presenceInfo xmlns:p15="http://schemas.microsoft.com/office/powerpoint/2012/main" userId="S-1-5-21-2289605455-2898199335-3172061357-123402" providerId="AD"/>
      </p:ext>
    </p:extLst>
  </p:cmAuthor>
  <p:cmAuthor id="5" name="Ayoub m. Alsaawi" initials="AmA" lastIdx="2" clrIdx="4">
    <p:extLst>
      <p:ext uri="{19B8F6BF-5375-455C-9EA6-DF929625EA0E}">
        <p15:presenceInfo xmlns:p15="http://schemas.microsoft.com/office/powerpoint/2012/main" userId="6f3349d7b746f948" providerId="Windows Live"/>
      </p:ext>
    </p:extLst>
  </p:cmAuthor>
  <p:cmAuthor id="6" name="Haya K. Ben zaid" initials="HKBz" lastIdx="1" clrIdx="5">
    <p:extLst>
      <p:ext uri="{19B8F6BF-5375-455C-9EA6-DF929625EA0E}">
        <p15:presenceInfo xmlns:p15="http://schemas.microsoft.com/office/powerpoint/2012/main" userId="S-1-5-21-3986872840-4162570535-423878263-56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32C9"/>
    <a:srgbClr val="382F71"/>
    <a:srgbClr val="1AC082"/>
    <a:srgbClr val="E9E2F1"/>
    <a:srgbClr val="DEE1E6"/>
    <a:srgbClr val="DFDCF0"/>
    <a:srgbClr val="F5F1FD"/>
    <a:srgbClr val="2A206A"/>
    <a:srgbClr val="03ABAF"/>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25" autoAdjust="0"/>
    <p:restoredTop sz="93973" autoAdjust="0"/>
  </p:normalViewPr>
  <p:slideViewPr>
    <p:cSldViewPr snapToGrid="0" snapToObjects="1">
      <p:cViewPr varScale="1">
        <p:scale>
          <a:sx n="41" d="100"/>
          <a:sy n="41" d="100"/>
        </p:scale>
        <p:origin x="2392" y="44"/>
      </p:cViewPr>
      <p:guideLst>
        <p:guide orient="horz" pos="5297"/>
        <p:guide pos="377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65" d="100"/>
          <a:sy n="65" d="100"/>
        </p:scale>
        <p:origin x="845"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AF466E-A16C-3543-9F40-901E4265D4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a:extLst>
              <a:ext uri="{FF2B5EF4-FFF2-40B4-BE49-F238E27FC236}">
                <a16:creationId xmlns:a16="http://schemas.microsoft.com/office/drawing/2014/main" id="{00881233-46D7-5A4F-9DCF-94BC9F3536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1DE4C0-5775-824E-B1FA-7E1F7C8C6677}" type="datetimeFigureOut">
              <a:rPr lang="en-SA" smtClean="0"/>
              <a:t>08/03/2025</a:t>
            </a:fld>
            <a:endParaRPr lang="en-SA"/>
          </a:p>
        </p:txBody>
      </p:sp>
      <p:sp>
        <p:nvSpPr>
          <p:cNvPr id="4" name="SecloreFooter">
            <a:extLst>
              <a:ext uri="{FF2B5EF4-FFF2-40B4-BE49-F238E27FC236}">
                <a16:creationId xmlns:a16="http://schemas.microsoft.com/office/drawing/2014/main" id="{0EFDCFD8-DF9A-5E4C-98D6-989A7CB98436}"/>
              </a:ext>
            </a:extLst>
          </p:cNvPr>
          <p:cNvSpPr>
            <a:spLocks noGrp="1"/>
          </p:cNvSpPr>
          <p:nvPr>
            <p:ph type="ftr" sz="quarter" idx="2"/>
            <p:custDataLst>
              <p:tags r:id="rId2"/>
            </p:custDataLst>
          </p:nvPr>
        </p:nvSpPr>
        <p:spPr>
          <a:xfrm>
            <a:off x="0" y="8685213"/>
            <a:ext cx="6858000" cy="458787"/>
          </a:xfrm>
          <a:prstGeom prst="rect">
            <a:avLst/>
          </a:prstGeom>
        </p:spPr>
        <p:txBody>
          <a:bodyPr vert="horz" lIns="91440" tIns="45720" rIns="91440" bIns="45720" rtlCol="0" anchor="b"/>
          <a:lstStyle>
            <a:lvl1pPr algn="l">
              <a:defRPr sz="1200"/>
            </a:lvl1pPr>
          </a:lstStyle>
          <a:p>
            <a:pPr algn="ctr"/>
            <a:r>
              <a:rPr lang="en-US" b="1">
                <a:solidFill>
                  <a:srgbClr val="F0C231"/>
                </a:solidFill>
              </a:rPr>
              <a:t>Restricted - </a:t>
            </a:r>
            <a:r>
              <a:rPr lang="ar-SA" b="1">
                <a:solidFill>
                  <a:srgbClr val="F0C231"/>
                </a:solidFill>
              </a:rPr>
              <a:t>مقيد</a:t>
            </a:r>
            <a:endParaRPr lang="en-SA" b="1">
              <a:solidFill>
                <a:srgbClr val="F0C231"/>
              </a:solidFill>
            </a:endParaRPr>
          </a:p>
        </p:txBody>
      </p:sp>
      <p:sp>
        <p:nvSpPr>
          <p:cNvPr id="5" name="Slide Number Placeholder 4">
            <a:extLst>
              <a:ext uri="{FF2B5EF4-FFF2-40B4-BE49-F238E27FC236}">
                <a16:creationId xmlns:a16="http://schemas.microsoft.com/office/drawing/2014/main" id="{D6DA1CCB-8A09-2045-AB84-AF8D09BAB7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30F7E6-393A-9640-B86C-BD3FBC572CB4}" type="slidenum">
              <a:rPr lang="en-SA" smtClean="0"/>
              <a:t>‹#›</a:t>
            </a:fld>
            <a:endParaRPr lang="en-SA"/>
          </a:p>
        </p:txBody>
      </p:sp>
    </p:spTree>
    <p:extLst>
      <p:ext uri="{BB962C8B-B14F-4D97-AF65-F5344CB8AC3E}">
        <p14:creationId xmlns:p14="http://schemas.microsoft.com/office/powerpoint/2010/main" val="30466870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FF8DD-C374-1C4A-8B29-8FAE21965CA3}" type="datetimeFigureOut">
              <a:rPr lang="en-SA" smtClean="0"/>
              <a:t>08/03/2025</a:t>
            </a:fld>
            <a:endParaRPr lang="en-S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SecloreFooter"/>
          <p:cNvSpPr>
            <a:spLocks noGrp="1"/>
          </p:cNvSpPr>
          <p:nvPr>
            <p:ph type="ftr" sz="quarter" idx="4"/>
            <p:custDataLst>
              <p:tags r:id="rId2"/>
            </p:custDataLst>
          </p:nvPr>
        </p:nvSpPr>
        <p:spPr>
          <a:xfrm>
            <a:off x="0" y="8685213"/>
            <a:ext cx="6858000" cy="458787"/>
          </a:xfrm>
          <a:prstGeom prst="rect">
            <a:avLst/>
          </a:prstGeom>
        </p:spPr>
        <p:txBody>
          <a:bodyPr vert="horz" lIns="91440" tIns="45720" rIns="91440" bIns="45720" rtlCol="0" anchor="b"/>
          <a:lstStyle>
            <a:lvl1pPr algn="ctr">
              <a:defRPr lang="ar-SA" sz="1200" b="1" i="0" u="none">
                <a:solidFill>
                  <a:srgbClr val="F0C231"/>
                </a:solidFill>
              </a:defRPr>
            </a:lvl1pPr>
          </a:lstStyle>
          <a:p>
            <a:r>
              <a:rPr lang="en-US"/>
              <a:t>Restricted - </a:t>
            </a:r>
            <a:r>
              <a:rPr lang="ar-SA"/>
              <a:t>مقيد</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7E108-F639-9740-AFD9-9D537FB025FC}" type="slidenum">
              <a:rPr lang="en-SA" smtClean="0"/>
              <a:t>‹#›</a:t>
            </a:fld>
            <a:endParaRPr lang="en-SA"/>
          </a:p>
        </p:txBody>
      </p:sp>
    </p:spTree>
    <p:extLst>
      <p:ext uri="{BB962C8B-B14F-4D97-AF65-F5344CB8AC3E}">
        <p14:creationId xmlns:p14="http://schemas.microsoft.com/office/powerpoint/2010/main" val="57917741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Header Placeholder 3"/>
          <p:cNvSpPr>
            <a:spLocks noGrp="1"/>
          </p:cNvSpPr>
          <p:nvPr>
            <p:ph type="hdr" sz="quarter"/>
          </p:nvPr>
        </p:nvSpPr>
        <p:spPr/>
        <p:txBody>
          <a:bodyPr/>
          <a:lstStyle/>
          <a:p>
            <a:endParaRPr lang="en-SA"/>
          </a:p>
        </p:txBody>
      </p:sp>
      <p:sp>
        <p:nvSpPr>
          <p:cNvPr id="5" name="Footer Placeholder 4"/>
          <p:cNvSpPr>
            <a:spLocks noGrp="1"/>
          </p:cNvSpPr>
          <p:nvPr>
            <p:ph type="ftr" sz="quarter" idx="4"/>
          </p:nvPr>
        </p:nvSpPr>
        <p:spPr/>
        <p:txBody>
          <a:bodyPr/>
          <a:lstStyle/>
          <a:p>
            <a:r>
              <a:rPr lang="en-US"/>
              <a:t>Restricted - </a:t>
            </a:r>
            <a:r>
              <a:rPr lang="ar-SA"/>
              <a:t>مقيد</a:t>
            </a:r>
          </a:p>
        </p:txBody>
      </p:sp>
      <p:sp>
        <p:nvSpPr>
          <p:cNvPr id="6" name="Slide Number Placeholder 5"/>
          <p:cNvSpPr>
            <a:spLocks noGrp="1"/>
          </p:cNvSpPr>
          <p:nvPr>
            <p:ph type="sldNum" sz="quarter" idx="5"/>
          </p:nvPr>
        </p:nvSpPr>
        <p:spPr/>
        <p:txBody>
          <a:bodyPr/>
          <a:lstStyle/>
          <a:p>
            <a:fld id="{6C97E108-F639-9740-AFD9-9D537FB025FC}" type="slidenum">
              <a:rPr lang="en-SA" smtClean="0"/>
              <a:t>1</a:t>
            </a:fld>
            <a:endParaRPr lang="en-SA"/>
          </a:p>
        </p:txBody>
      </p:sp>
    </p:spTree>
    <p:extLst>
      <p:ext uri="{BB962C8B-B14F-4D97-AF65-F5344CB8AC3E}">
        <p14:creationId xmlns:p14="http://schemas.microsoft.com/office/powerpoint/2010/main" val="374807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37864-71A5-6971-12D9-DCD170C16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5D014-D391-8C67-39AC-56AA8B869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464EC-1523-C000-2567-FDB0A86C51C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313037C-82CE-DA6B-EE2A-6390CB6FDB85}"/>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AF5FD213-67B0-E7E6-92E5-D0323DAE206F}"/>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7A2A4688-41AA-493D-79DD-43913E0F00DB}"/>
              </a:ext>
            </a:extLst>
          </p:cNvPr>
          <p:cNvSpPr>
            <a:spLocks noGrp="1"/>
          </p:cNvSpPr>
          <p:nvPr>
            <p:ph type="sldNum" sz="quarter" idx="5"/>
          </p:nvPr>
        </p:nvSpPr>
        <p:spPr/>
        <p:txBody>
          <a:bodyPr/>
          <a:lstStyle/>
          <a:p>
            <a:fld id="{6C97E108-F639-9740-AFD9-9D537FB025FC}" type="slidenum">
              <a:rPr lang="en-SA" smtClean="0"/>
              <a:t>13</a:t>
            </a:fld>
            <a:endParaRPr lang="en-SA"/>
          </a:p>
        </p:txBody>
      </p:sp>
    </p:spTree>
    <p:extLst>
      <p:ext uri="{BB962C8B-B14F-4D97-AF65-F5344CB8AC3E}">
        <p14:creationId xmlns:p14="http://schemas.microsoft.com/office/powerpoint/2010/main" val="2945001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A6726-A792-91E4-0DEF-DDC37581A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187CE-404D-E269-A76A-F10B975B4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91FEA-A47A-EAFE-D7BB-C6F246B2E32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2F409EF-FE4A-5CA0-6CFF-923C6712A00E}"/>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4E6EFEAC-A527-BA24-C0F1-363AB608FA11}"/>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C0416B3F-D316-A746-E70B-7FB2800B8001}"/>
              </a:ext>
            </a:extLst>
          </p:cNvPr>
          <p:cNvSpPr>
            <a:spLocks noGrp="1"/>
          </p:cNvSpPr>
          <p:nvPr>
            <p:ph type="sldNum" sz="quarter" idx="5"/>
          </p:nvPr>
        </p:nvSpPr>
        <p:spPr/>
        <p:txBody>
          <a:bodyPr/>
          <a:lstStyle/>
          <a:p>
            <a:fld id="{6C97E108-F639-9740-AFD9-9D537FB025FC}" type="slidenum">
              <a:rPr lang="en-SA" smtClean="0"/>
              <a:t>14</a:t>
            </a:fld>
            <a:endParaRPr lang="en-SA"/>
          </a:p>
        </p:txBody>
      </p:sp>
    </p:spTree>
    <p:extLst>
      <p:ext uri="{BB962C8B-B14F-4D97-AF65-F5344CB8AC3E}">
        <p14:creationId xmlns:p14="http://schemas.microsoft.com/office/powerpoint/2010/main" val="107830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19F43-386C-5084-54DB-58A932FC2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C4A59-FDE8-8319-7EB7-4F6460019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E1EE9-B42C-E686-94E3-3D5B4DD0B46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3EC10B5-F435-27D9-B7A9-5D4BE6852B8E}"/>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4D0D9472-1D1C-A40A-1A27-B30FB10ABE11}"/>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69BB659E-EE5B-EC1B-DE32-56F41E80B511}"/>
              </a:ext>
            </a:extLst>
          </p:cNvPr>
          <p:cNvSpPr>
            <a:spLocks noGrp="1"/>
          </p:cNvSpPr>
          <p:nvPr>
            <p:ph type="sldNum" sz="quarter" idx="5"/>
          </p:nvPr>
        </p:nvSpPr>
        <p:spPr/>
        <p:txBody>
          <a:bodyPr/>
          <a:lstStyle/>
          <a:p>
            <a:fld id="{6C97E108-F639-9740-AFD9-9D537FB025FC}" type="slidenum">
              <a:rPr lang="en-SA" smtClean="0"/>
              <a:t>15</a:t>
            </a:fld>
            <a:endParaRPr lang="en-SA"/>
          </a:p>
        </p:txBody>
      </p:sp>
    </p:spTree>
    <p:extLst>
      <p:ext uri="{BB962C8B-B14F-4D97-AF65-F5344CB8AC3E}">
        <p14:creationId xmlns:p14="http://schemas.microsoft.com/office/powerpoint/2010/main" val="282387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C132D-A369-D1E8-563E-28D207260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3D0A2-E0D7-C7F3-8B62-B611EADC9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131-AF3A-6CEE-3EDD-13E783978AE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69FEB0-43A6-6A93-4A34-07FEDA978C5F}"/>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D12586B2-17C6-0C42-D8A0-025E832E1408}"/>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93EB35E3-A659-1225-169C-FED5D4ADB6CD}"/>
              </a:ext>
            </a:extLst>
          </p:cNvPr>
          <p:cNvSpPr>
            <a:spLocks noGrp="1"/>
          </p:cNvSpPr>
          <p:nvPr>
            <p:ph type="sldNum" sz="quarter" idx="5"/>
          </p:nvPr>
        </p:nvSpPr>
        <p:spPr/>
        <p:txBody>
          <a:bodyPr/>
          <a:lstStyle/>
          <a:p>
            <a:fld id="{6C97E108-F639-9740-AFD9-9D537FB025FC}" type="slidenum">
              <a:rPr lang="en-SA" smtClean="0"/>
              <a:t>16</a:t>
            </a:fld>
            <a:endParaRPr lang="en-SA"/>
          </a:p>
        </p:txBody>
      </p:sp>
    </p:spTree>
    <p:extLst>
      <p:ext uri="{BB962C8B-B14F-4D97-AF65-F5344CB8AC3E}">
        <p14:creationId xmlns:p14="http://schemas.microsoft.com/office/powerpoint/2010/main" val="4147693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231E0-5238-99F4-6BE0-8B38EFC68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40FB8-45D6-1AAF-E89D-CF9A8B64F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64947-7BBA-F33B-46C2-A497D15A5D7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541B980-DD78-1B1B-3FB7-9CA81A6001B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709793B2-B32F-11AE-3773-EC4B24DC2D10}"/>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1282BC5C-D484-4968-866B-3DE15C87BF13}"/>
              </a:ext>
            </a:extLst>
          </p:cNvPr>
          <p:cNvSpPr>
            <a:spLocks noGrp="1"/>
          </p:cNvSpPr>
          <p:nvPr>
            <p:ph type="sldNum" sz="quarter" idx="5"/>
          </p:nvPr>
        </p:nvSpPr>
        <p:spPr/>
        <p:txBody>
          <a:bodyPr/>
          <a:lstStyle/>
          <a:p>
            <a:fld id="{6C97E108-F639-9740-AFD9-9D537FB025FC}" type="slidenum">
              <a:rPr lang="en-SA" smtClean="0"/>
              <a:t>18</a:t>
            </a:fld>
            <a:endParaRPr lang="en-SA"/>
          </a:p>
        </p:txBody>
      </p:sp>
    </p:spTree>
    <p:extLst>
      <p:ext uri="{BB962C8B-B14F-4D97-AF65-F5344CB8AC3E}">
        <p14:creationId xmlns:p14="http://schemas.microsoft.com/office/powerpoint/2010/main" val="111114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43203-C682-BD1E-B69A-14074A4DC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56EEB-0A19-3452-0177-22542081E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82E1A-3BA1-6A5C-BCAB-03A7A5B53CA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781E417-28CE-5641-E087-FD35E0EF3CAE}"/>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5A8212CB-8FEE-6F70-B063-E62C8A499493}"/>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7D3957E5-86EC-B306-4DAC-A2F524EA3D97}"/>
              </a:ext>
            </a:extLst>
          </p:cNvPr>
          <p:cNvSpPr>
            <a:spLocks noGrp="1"/>
          </p:cNvSpPr>
          <p:nvPr>
            <p:ph type="sldNum" sz="quarter" idx="5"/>
          </p:nvPr>
        </p:nvSpPr>
        <p:spPr/>
        <p:txBody>
          <a:bodyPr/>
          <a:lstStyle/>
          <a:p>
            <a:fld id="{6C97E108-F639-9740-AFD9-9D537FB025FC}" type="slidenum">
              <a:rPr lang="en-SA" smtClean="0"/>
              <a:t>20</a:t>
            </a:fld>
            <a:endParaRPr lang="en-SA"/>
          </a:p>
        </p:txBody>
      </p:sp>
    </p:spTree>
    <p:extLst>
      <p:ext uri="{BB962C8B-B14F-4D97-AF65-F5344CB8AC3E}">
        <p14:creationId xmlns:p14="http://schemas.microsoft.com/office/powerpoint/2010/main" val="4019009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A431-FA36-4E43-7BAB-E802FB378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B06DA-4AEB-5C32-4BD6-26E7D68BD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F03D2-889C-2C34-00A5-14143C389A5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880B9D1-A44E-6CC5-97A2-B5CF9CF060A2}"/>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C38D033C-522A-D4FA-B178-7096EA2AF231}"/>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98668D30-9C4F-4D8E-7510-8397B9AD0CEA}"/>
              </a:ext>
            </a:extLst>
          </p:cNvPr>
          <p:cNvSpPr>
            <a:spLocks noGrp="1"/>
          </p:cNvSpPr>
          <p:nvPr>
            <p:ph type="sldNum" sz="quarter" idx="5"/>
          </p:nvPr>
        </p:nvSpPr>
        <p:spPr/>
        <p:txBody>
          <a:bodyPr/>
          <a:lstStyle/>
          <a:p>
            <a:fld id="{6C97E108-F639-9740-AFD9-9D537FB025FC}" type="slidenum">
              <a:rPr lang="en-SA" smtClean="0"/>
              <a:t>21</a:t>
            </a:fld>
            <a:endParaRPr lang="en-SA"/>
          </a:p>
        </p:txBody>
      </p:sp>
    </p:spTree>
    <p:extLst>
      <p:ext uri="{BB962C8B-B14F-4D97-AF65-F5344CB8AC3E}">
        <p14:creationId xmlns:p14="http://schemas.microsoft.com/office/powerpoint/2010/main" val="2550086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F61FB-4A8E-5B5B-B72C-02228559E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26053-A8A5-DC9F-DE25-37B6348C1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5FEFB-D0F8-90B7-6D09-0553C395B75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B4169E3-9B93-E72D-2C50-92CCBC43FFF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8743609D-99D8-EED0-D960-0BCEC2B8F75B}"/>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45D2F31D-72C4-08B0-C3DD-556AE18B3722}"/>
              </a:ext>
            </a:extLst>
          </p:cNvPr>
          <p:cNvSpPr>
            <a:spLocks noGrp="1"/>
          </p:cNvSpPr>
          <p:nvPr>
            <p:ph type="sldNum" sz="quarter" idx="5"/>
          </p:nvPr>
        </p:nvSpPr>
        <p:spPr/>
        <p:txBody>
          <a:bodyPr/>
          <a:lstStyle/>
          <a:p>
            <a:fld id="{6C97E108-F639-9740-AFD9-9D537FB025FC}" type="slidenum">
              <a:rPr lang="en-SA" smtClean="0"/>
              <a:t>22</a:t>
            </a:fld>
            <a:endParaRPr lang="en-SA"/>
          </a:p>
        </p:txBody>
      </p:sp>
    </p:spTree>
    <p:extLst>
      <p:ext uri="{BB962C8B-B14F-4D97-AF65-F5344CB8AC3E}">
        <p14:creationId xmlns:p14="http://schemas.microsoft.com/office/powerpoint/2010/main" val="48762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0AA5B-C8CB-3B55-C372-498FD519D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19E06-23CD-9820-9A71-668F0613E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F733-A437-D33C-170D-7B6682D137B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646A93F-D04A-CAFE-5C7D-BC78ECC71EFF}"/>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027D2CEB-7425-F389-1676-5751A3C6902B}"/>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3B8DAA50-C075-3F3E-6E6A-0E9EB7AC9630}"/>
              </a:ext>
            </a:extLst>
          </p:cNvPr>
          <p:cNvSpPr>
            <a:spLocks noGrp="1"/>
          </p:cNvSpPr>
          <p:nvPr>
            <p:ph type="sldNum" sz="quarter" idx="5"/>
          </p:nvPr>
        </p:nvSpPr>
        <p:spPr/>
        <p:txBody>
          <a:bodyPr/>
          <a:lstStyle/>
          <a:p>
            <a:fld id="{6C97E108-F639-9740-AFD9-9D537FB025FC}" type="slidenum">
              <a:rPr lang="en-SA" smtClean="0"/>
              <a:t>23</a:t>
            </a:fld>
            <a:endParaRPr lang="en-SA"/>
          </a:p>
        </p:txBody>
      </p:sp>
    </p:spTree>
    <p:extLst>
      <p:ext uri="{BB962C8B-B14F-4D97-AF65-F5344CB8AC3E}">
        <p14:creationId xmlns:p14="http://schemas.microsoft.com/office/powerpoint/2010/main" val="194428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94EC8-B06C-CCF2-861A-EA828D725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26D55-A2CD-E98E-F422-4CAF320BE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945A7-D735-109C-3D80-B9532D9F89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420C135-0DCA-9B17-8806-8388775F5E45}"/>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526192FE-CF58-66A3-01A6-C3120C9AD6D8}"/>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BFB8D1AB-21BD-C210-9539-B5E37677C66D}"/>
              </a:ext>
            </a:extLst>
          </p:cNvPr>
          <p:cNvSpPr>
            <a:spLocks noGrp="1"/>
          </p:cNvSpPr>
          <p:nvPr>
            <p:ph type="sldNum" sz="quarter" idx="5"/>
          </p:nvPr>
        </p:nvSpPr>
        <p:spPr/>
        <p:txBody>
          <a:bodyPr/>
          <a:lstStyle/>
          <a:p>
            <a:fld id="{6C97E108-F639-9740-AFD9-9D537FB025FC}" type="slidenum">
              <a:rPr lang="en-SA" smtClean="0"/>
              <a:t>24</a:t>
            </a:fld>
            <a:endParaRPr lang="en-SA"/>
          </a:p>
        </p:txBody>
      </p:sp>
    </p:spTree>
    <p:extLst>
      <p:ext uri="{BB962C8B-B14F-4D97-AF65-F5344CB8AC3E}">
        <p14:creationId xmlns:p14="http://schemas.microsoft.com/office/powerpoint/2010/main" val="41611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SA"/>
          </a:p>
        </p:txBody>
      </p:sp>
      <p:sp>
        <p:nvSpPr>
          <p:cNvPr id="5" name="Footer Placeholder 4"/>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p:cNvSpPr>
            <a:spLocks noGrp="1"/>
          </p:cNvSpPr>
          <p:nvPr>
            <p:ph type="sldNum" sz="quarter" idx="5"/>
          </p:nvPr>
        </p:nvSpPr>
        <p:spPr/>
        <p:txBody>
          <a:bodyPr/>
          <a:lstStyle/>
          <a:p>
            <a:fld id="{6C97E108-F639-9740-AFD9-9D537FB025FC}" type="slidenum">
              <a:rPr lang="en-SA" smtClean="0"/>
              <a:t>2</a:t>
            </a:fld>
            <a:endParaRPr lang="en-SA"/>
          </a:p>
        </p:txBody>
      </p:sp>
    </p:spTree>
    <p:extLst>
      <p:ext uri="{BB962C8B-B14F-4D97-AF65-F5344CB8AC3E}">
        <p14:creationId xmlns:p14="http://schemas.microsoft.com/office/powerpoint/2010/main" val="71296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0C5DC-D0D4-4141-7D72-F0655DA9D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C97CD-4CC4-F181-DA01-8CF6194A6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E6FC8-0A63-0DA1-5D2A-8F256608FA2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8579681-C26A-1B7A-C8A0-72AA6D4C704B}"/>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DDC9D664-FAD3-CB68-B1B1-71C247D3CCBA}"/>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4F7FC6C1-AB0C-3A5F-B40F-4DFD8000747D}"/>
              </a:ext>
            </a:extLst>
          </p:cNvPr>
          <p:cNvSpPr>
            <a:spLocks noGrp="1"/>
          </p:cNvSpPr>
          <p:nvPr>
            <p:ph type="sldNum" sz="quarter" idx="5"/>
          </p:nvPr>
        </p:nvSpPr>
        <p:spPr/>
        <p:txBody>
          <a:bodyPr/>
          <a:lstStyle/>
          <a:p>
            <a:fld id="{6C97E108-F639-9740-AFD9-9D537FB025FC}" type="slidenum">
              <a:rPr lang="en-SA" smtClean="0"/>
              <a:t>25</a:t>
            </a:fld>
            <a:endParaRPr lang="en-SA"/>
          </a:p>
        </p:txBody>
      </p:sp>
    </p:spTree>
    <p:extLst>
      <p:ext uri="{BB962C8B-B14F-4D97-AF65-F5344CB8AC3E}">
        <p14:creationId xmlns:p14="http://schemas.microsoft.com/office/powerpoint/2010/main" val="56107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3FC70-4F0E-3DD7-D217-BC8B0F057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664FE-85DF-6BB5-9550-56005FC9B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22FA5-FEFE-1847-28A5-1C5BEF9259B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AF58EF-2E6B-8ED1-4A04-03AAA3D69064}"/>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6F282C2A-D04C-9AF3-092B-B8AFD82146E1}"/>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D50030D6-33A2-2E41-AFE0-7A0E3C5E6484}"/>
              </a:ext>
            </a:extLst>
          </p:cNvPr>
          <p:cNvSpPr>
            <a:spLocks noGrp="1"/>
          </p:cNvSpPr>
          <p:nvPr>
            <p:ph type="sldNum" sz="quarter" idx="5"/>
          </p:nvPr>
        </p:nvSpPr>
        <p:spPr/>
        <p:txBody>
          <a:bodyPr/>
          <a:lstStyle/>
          <a:p>
            <a:fld id="{6C97E108-F639-9740-AFD9-9D537FB025FC}" type="slidenum">
              <a:rPr lang="en-SA" smtClean="0"/>
              <a:t>26</a:t>
            </a:fld>
            <a:endParaRPr lang="en-SA"/>
          </a:p>
        </p:txBody>
      </p:sp>
    </p:spTree>
    <p:extLst>
      <p:ext uri="{BB962C8B-B14F-4D97-AF65-F5344CB8AC3E}">
        <p14:creationId xmlns:p14="http://schemas.microsoft.com/office/powerpoint/2010/main" val="1176010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ED2A4-9744-904D-6972-AC75FC18F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172B0-B3AA-3123-E33C-7FB6890AB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C7FA3-8DE6-701C-D69E-D68361F3652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475FF07-7127-CA2B-98C4-69F1CA505FEB}"/>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1CA73C19-F547-FD20-3B72-27E21ED9BC93}"/>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FE642177-9501-1776-E17B-2423BF8BA2C4}"/>
              </a:ext>
            </a:extLst>
          </p:cNvPr>
          <p:cNvSpPr>
            <a:spLocks noGrp="1"/>
          </p:cNvSpPr>
          <p:nvPr>
            <p:ph type="sldNum" sz="quarter" idx="5"/>
          </p:nvPr>
        </p:nvSpPr>
        <p:spPr/>
        <p:txBody>
          <a:bodyPr/>
          <a:lstStyle/>
          <a:p>
            <a:fld id="{6C97E108-F639-9740-AFD9-9D537FB025FC}" type="slidenum">
              <a:rPr lang="en-SA" smtClean="0"/>
              <a:t>27</a:t>
            </a:fld>
            <a:endParaRPr lang="en-SA"/>
          </a:p>
        </p:txBody>
      </p:sp>
    </p:spTree>
    <p:extLst>
      <p:ext uri="{BB962C8B-B14F-4D97-AF65-F5344CB8AC3E}">
        <p14:creationId xmlns:p14="http://schemas.microsoft.com/office/powerpoint/2010/main" val="197183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60FA-5A0D-A0EC-4AB5-02B8D1300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C3EAB-8B7F-493B-4ADF-F0FC89D6D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C737D-7A05-FAD2-3E48-442AF5990E4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56B3CB6-DF30-0A92-65DF-A539EE43860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A5827433-A938-B307-9EED-787DCEA1F434}"/>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0277787F-BA14-5977-73C9-943B6416EFBC}"/>
              </a:ext>
            </a:extLst>
          </p:cNvPr>
          <p:cNvSpPr>
            <a:spLocks noGrp="1"/>
          </p:cNvSpPr>
          <p:nvPr>
            <p:ph type="sldNum" sz="quarter" idx="5"/>
          </p:nvPr>
        </p:nvSpPr>
        <p:spPr/>
        <p:txBody>
          <a:bodyPr/>
          <a:lstStyle/>
          <a:p>
            <a:fld id="{6C97E108-F639-9740-AFD9-9D537FB025FC}" type="slidenum">
              <a:rPr lang="en-SA" smtClean="0"/>
              <a:t>28</a:t>
            </a:fld>
            <a:endParaRPr lang="en-SA"/>
          </a:p>
        </p:txBody>
      </p:sp>
    </p:spTree>
    <p:extLst>
      <p:ext uri="{BB962C8B-B14F-4D97-AF65-F5344CB8AC3E}">
        <p14:creationId xmlns:p14="http://schemas.microsoft.com/office/powerpoint/2010/main" val="1243692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A6FEF-BF56-C011-B600-87EA3547E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AF3F4-EAF5-17AB-8C41-9B6C50EF5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7F007-DA5D-89E3-927E-224609E9345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489B80E-F243-EA40-7EFE-7893AC8E6C35}"/>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B91CB5DD-D36F-54CC-1BE6-FCF33403E0F1}"/>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4EFD5C92-8348-4D9F-4770-7EAC0463EC23}"/>
              </a:ext>
            </a:extLst>
          </p:cNvPr>
          <p:cNvSpPr>
            <a:spLocks noGrp="1"/>
          </p:cNvSpPr>
          <p:nvPr>
            <p:ph type="sldNum" sz="quarter" idx="5"/>
          </p:nvPr>
        </p:nvSpPr>
        <p:spPr/>
        <p:txBody>
          <a:bodyPr/>
          <a:lstStyle/>
          <a:p>
            <a:fld id="{6C97E108-F639-9740-AFD9-9D537FB025FC}" type="slidenum">
              <a:rPr lang="en-SA" smtClean="0"/>
              <a:t>29</a:t>
            </a:fld>
            <a:endParaRPr lang="en-SA"/>
          </a:p>
        </p:txBody>
      </p:sp>
    </p:spTree>
    <p:extLst>
      <p:ext uri="{BB962C8B-B14F-4D97-AF65-F5344CB8AC3E}">
        <p14:creationId xmlns:p14="http://schemas.microsoft.com/office/powerpoint/2010/main" val="1879957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5105-8FAE-997C-3DEE-61EB6538C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82ED7-88E7-8990-52FB-7373AEDA37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9F4C8-6C6D-F023-5333-8B4D611ABD1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B5A0ABF-A0BA-2B96-5BF0-499033E75A1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603F6A8E-D37A-E7E8-F8B9-B866668B76F3}"/>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80E68A67-3F2E-D890-D815-AC3008C41182}"/>
              </a:ext>
            </a:extLst>
          </p:cNvPr>
          <p:cNvSpPr>
            <a:spLocks noGrp="1"/>
          </p:cNvSpPr>
          <p:nvPr>
            <p:ph type="sldNum" sz="quarter" idx="5"/>
          </p:nvPr>
        </p:nvSpPr>
        <p:spPr/>
        <p:txBody>
          <a:bodyPr/>
          <a:lstStyle/>
          <a:p>
            <a:fld id="{6C97E108-F639-9740-AFD9-9D537FB025FC}" type="slidenum">
              <a:rPr lang="en-SA" smtClean="0"/>
              <a:t>30</a:t>
            </a:fld>
            <a:endParaRPr lang="en-SA"/>
          </a:p>
        </p:txBody>
      </p:sp>
    </p:spTree>
    <p:extLst>
      <p:ext uri="{BB962C8B-B14F-4D97-AF65-F5344CB8AC3E}">
        <p14:creationId xmlns:p14="http://schemas.microsoft.com/office/powerpoint/2010/main" val="1597781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F7D6B-9AD4-1E9E-AFD9-9E601B216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A2EAC-E806-00E8-5828-27FF61DD2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467E8-3626-EF1A-70AC-5CBCD6DA06E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76016B7-0829-328D-ED81-8A6E6394397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DE45B143-DDBF-D74B-366D-2301D54F1E9E}"/>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C736F883-DB07-09AF-3741-F122A68AB452}"/>
              </a:ext>
            </a:extLst>
          </p:cNvPr>
          <p:cNvSpPr>
            <a:spLocks noGrp="1"/>
          </p:cNvSpPr>
          <p:nvPr>
            <p:ph type="sldNum" sz="quarter" idx="5"/>
          </p:nvPr>
        </p:nvSpPr>
        <p:spPr/>
        <p:txBody>
          <a:bodyPr/>
          <a:lstStyle/>
          <a:p>
            <a:fld id="{6C97E108-F639-9740-AFD9-9D537FB025FC}" type="slidenum">
              <a:rPr lang="en-SA" smtClean="0"/>
              <a:t>31</a:t>
            </a:fld>
            <a:endParaRPr lang="en-SA"/>
          </a:p>
        </p:txBody>
      </p:sp>
    </p:spTree>
    <p:extLst>
      <p:ext uri="{BB962C8B-B14F-4D97-AF65-F5344CB8AC3E}">
        <p14:creationId xmlns:p14="http://schemas.microsoft.com/office/powerpoint/2010/main" val="1197784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E6D77-F525-2D28-F58F-F5C732F20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FBD7D-D3BA-57B5-8629-EDCF5FD4E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C4824-C408-2ADC-25AF-07A5BD29F24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6990944-40F5-1CFB-F6D8-AB7ED1C3CD6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DC02673C-7A43-D64E-900E-DF588226D6E2}"/>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86DF4647-4CD6-CA5C-CD06-FF1D98411D17}"/>
              </a:ext>
            </a:extLst>
          </p:cNvPr>
          <p:cNvSpPr>
            <a:spLocks noGrp="1"/>
          </p:cNvSpPr>
          <p:nvPr>
            <p:ph type="sldNum" sz="quarter" idx="5"/>
          </p:nvPr>
        </p:nvSpPr>
        <p:spPr/>
        <p:txBody>
          <a:bodyPr/>
          <a:lstStyle/>
          <a:p>
            <a:fld id="{6C97E108-F639-9740-AFD9-9D537FB025FC}" type="slidenum">
              <a:rPr lang="en-SA" smtClean="0"/>
              <a:t>32</a:t>
            </a:fld>
            <a:endParaRPr lang="en-SA"/>
          </a:p>
        </p:txBody>
      </p:sp>
    </p:spTree>
    <p:extLst>
      <p:ext uri="{BB962C8B-B14F-4D97-AF65-F5344CB8AC3E}">
        <p14:creationId xmlns:p14="http://schemas.microsoft.com/office/powerpoint/2010/main" val="3632725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C723B-72AC-24A8-1998-3C3C902B5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D7740-BD35-B374-63E4-2BDE3E747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9266E-B181-4F34-BEC9-97ADF2D88AC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DB92E20-E53B-0871-D1CD-4B2329547441}"/>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127FF19A-1AFB-BAF0-4B81-825C2E69FC80}"/>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061B9967-14AB-E090-8AB9-4888AD7AE62B}"/>
              </a:ext>
            </a:extLst>
          </p:cNvPr>
          <p:cNvSpPr>
            <a:spLocks noGrp="1"/>
          </p:cNvSpPr>
          <p:nvPr>
            <p:ph type="sldNum" sz="quarter" idx="5"/>
          </p:nvPr>
        </p:nvSpPr>
        <p:spPr/>
        <p:txBody>
          <a:bodyPr/>
          <a:lstStyle/>
          <a:p>
            <a:fld id="{6C97E108-F639-9740-AFD9-9D537FB025FC}" type="slidenum">
              <a:rPr lang="en-SA" smtClean="0"/>
              <a:t>34</a:t>
            </a:fld>
            <a:endParaRPr lang="en-SA"/>
          </a:p>
        </p:txBody>
      </p:sp>
    </p:spTree>
    <p:extLst>
      <p:ext uri="{BB962C8B-B14F-4D97-AF65-F5344CB8AC3E}">
        <p14:creationId xmlns:p14="http://schemas.microsoft.com/office/powerpoint/2010/main" val="3956622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AF941-0BFA-5BEC-7FFB-E93B3BE6F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E277F-195F-A43C-758F-E61980AF5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9EC0F-E546-3452-8474-8579B1196D8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13E886-FB80-EDEC-D411-485E41AE3BCF}"/>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3B263DD6-C8E1-4B9B-1AD1-690DA0D3C7D7}"/>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E6A9EE38-E2B1-1133-5CA6-49B37D04D392}"/>
              </a:ext>
            </a:extLst>
          </p:cNvPr>
          <p:cNvSpPr>
            <a:spLocks noGrp="1"/>
          </p:cNvSpPr>
          <p:nvPr>
            <p:ph type="sldNum" sz="quarter" idx="5"/>
          </p:nvPr>
        </p:nvSpPr>
        <p:spPr/>
        <p:txBody>
          <a:bodyPr/>
          <a:lstStyle/>
          <a:p>
            <a:fld id="{6C97E108-F639-9740-AFD9-9D537FB025FC}" type="slidenum">
              <a:rPr lang="en-SA" smtClean="0"/>
              <a:t>36</a:t>
            </a:fld>
            <a:endParaRPr lang="en-SA"/>
          </a:p>
        </p:txBody>
      </p:sp>
    </p:spTree>
    <p:extLst>
      <p:ext uri="{BB962C8B-B14F-4D97-AF65-F5344CB8AC3E}">
        <p14:creationId xmlns:p14="http://schemas.microsoft.com/office/powerpoint/2010/main" val="218019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96233-66F0-D36C-754D-F2A52372E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1992E-73FB-363F-C296-AF21DBBF8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F1E64-B1BD-19F3-31FF-094CD00D6E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5753BC5-6762-B676-C354-6AA3C74C2B68}"/>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3F53F957-6178-E7E5-77EE-0EE900A6452E}"/>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0AA041AB-6902-8C7F-4BEB-DFF29CD8806B}"/>
              </a:ext>
            </a:extLst>
          </p:cNvPr>
          <p:cNvSpPr>
            <a:spLocks noGrp="1"/>
          </p:cNvSpPr>
          <p:nvPr>
            <p:ph type="sldNum" sz="quarter" idx="5"/>
          </p:nvPr>
        </p:nvSpPr>
        <p:spPr/>
        <p:txBody>
          <a:bodyPr/>
          <a:lstStyle/>
          <a:p>
            <a:fld id="{6C97E108-F639-9740-AFD9-9D537FB025FC}" type="slidenum">
              <a:rPr lang="en-SA" smtClean="0"/>
              <a:t>4</a:t>
            </a:fld>
            <a:endParaRPr lang="en-SA"/>
          </a:p>
        </p:txBody>
      </p:sp>
    </p:spTree>
    <p:extLst>
      <p:ext uri="{BB962C8B-B14F-4D97-AF65-F5344CB8AC3E}">
        <p14:creationId xmlns:p14="http://schemas.microsoft.com/office/powerpoint/2010/main" val="1860676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97E108-F639-9740-AFD9-9D537FB025FC}"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04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E9EF-18D7-A25A-F874-4774B1ECE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64B3E-6A0A-748C-42C4-07BC11F7D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F3635-0C3E-5887-F442-23C7A67C1028}"/>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579B3D09-A6F4-EF44-B56E-D7BBCB449B9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97E108-F639-9740-AFD9-9D537FB025FC}"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57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A5133-E9FF-2A08-FB0C-CB7784075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D0919-66EA-90A8-295A-6C7AB4651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1AD90-C424-24E4-7654-ADD7277CDC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9E19311-5050-75B3-AD76-66D1DF5227C0}"/>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A686B2B7-1094-D11A-EB06-AEDA44052159}"/>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2536FC29-0751-956D-8B42-8D748A85129C}"/>
              </a:ext>
            </a:extLst>
          </p:cNvPr>
          <p:cNvSpPr>
            <a:spLocks noGrp="1"/>
          </p:cNvSpPr>
          <p:nvPr>
            <p:ph type="sldNum" sz="quarter" idx="5"/>
          </p:nvPr>
        </p:nvSpPr>
        <p:spPr/>
        <p:txBody>
          <a:bodyPr/>
          <a:lstStyle/>
          <a:p>
            <a:fld id="{6C97E108-F639-9740-AFD9-9D537FB025FC}" type="slidenum">
              <a:rPr lang="en-SA" smtClean="0"/>
              <a:t>9</a:t>
            </a:fld>
            <a:endParaRPr lang="en-SA"/>
          </a:p>
        </p:txBody>
      </p:sp>
    </p:spTree>
    <p:extLst>
      <p:ext uri="{BB962C8B-B14F-4D97-AF65-F5344CB8AC3E}">
        <p14:creationId xmlns:p14="http://schemas.microsoft.com/office/powerpoint/2010/main" val="224215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72FD0-E314-17F1-5BCD-B0A5C0B34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27D16-A0D4-7532-28CB-9A9A67AD5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C09BC9-5A13-47F3-4802-997B61C4C04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7D9549-A321-3B8F-7EB0-A4C40AF1E055}"/>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8178399C-2DE6-3BA1-74AF-AFC66514C7DD}"/>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888B41AB-4B34-F768-05EF-B1510E9968CB}"/>
              </a:ext>
            </a:extLst>
          </p:cNvPr>
          <p:cNvSpPr>
            <a:spLocks noGrp="1"/>
          </p:cNvSpPr>
          <p:nvPr>
            <p:ph type="sldNum" sz="quarter" idx="5"/>
          </p:nvPr>
        </p:nvSpPr>
        <p:spPr/>
        <p:txBody>
          <a:bodyPr/>
          <a:lstStyle/>
          <a:p>
            <a:fld id="{6C97E108-F639-9740-AFD9-9D537FB025FC}" type="slidenum">
              <a:rPr lang="en-SA" smtClean="0"/>
              <a:t>10</a:t>
            </a:fld>
            <a:endParaRPr lang="en-SA"/>
          </a:p>
        </p:txBody>
      </p:sp>
    </p:spTree>
    <p:extLst>
      <p:ext uri="{BB962C8B-B14F-4D97-AF65-F5344CB8AC3E}">
        <p14:creationId xmlns:p14="http://schemas.microsoft.com/office/powerpoint/2010/main" val="282052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18F51-105D-A022-1842-451A5EFD9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FDAFA-3F17-E7AD-3119-0CFE315EF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3E95D-93BB-59A3-E16E-56EFC101445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3138B6E-D395-0F3A-940E-DA4646821B5B}"/>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A52DAD7C-B9EB-F902-0535-27E1FAE8C27B}"/>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2F6931AC-2AEF-697F-D4DB-6E19D44BF0B7}"/>
              </a:ext>
            </a:extLst>
          </p:cNvPr>
          <p:cNvSpPr>
            <a:spLocks noGrp="1"/>
          </p:cNvSpPr>
          <p:nvPr>
            <p:ph type="sldNum" sz="quarter" idx="5"/>
          </p:nvPr>
        </p:nvSpPr>
        <p:spPr/>
        <p:txBody>
          <a:bodyPr/>
          <a:lstStyle/>
          <a:p>
            <a:fld id="{6C97E108-F639-9740-AFD9-9D537FB025FC}" type="slidenum">
              <a:rPr lang="en-SA" smtClean="0"/>
              <a:t>11</a:t>
            </a:fld>
            <a:endParaRPr lang="en-SA"/>
          </a:p>
        </p:txBody>
      </p:sp>
    </p:spTree>
    <p:extLst>
      <p:ext uri="{BB962C8B-B14F-4D97-AF65-F5344CB8AC3E}">
        <p14:creationId xmlns:p14="http://schemas.microsoft.com/office/powerpoint/2010/main" val="1305227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6977-738E-9C41-E4C3-4CB4030F8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17428-D31B-41EB-5D66-591623256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51FDD-BE40-10B1-7D97-E9659D239E1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DE2AB5C-8831-685D-6679-55D1689CDA46}"/>
              </a:ext>
            </a:extLst>
          </p:cNvPr>
          <p:cNvSpPr>
            <a:spLocks noGrp="1"/>
          </p:cNvSpPr>
          <p:nvPr>
            <p:ph type="hdr" sz="quarter"/>
          </p:nvPr>
        </p:nvSpPr>
        <p:spPr/>
        <p:txBody>
          <a:bodyPr/>
          <a:lstStyle/>
          <a:p>
            <a:endParaRPr lang="en-SA"/>
          </a:p>
        </p:txBody>
      </p:sp>
      <p:sp>
        <p:nvSpPr>
          <p:cNvPr id="5" name="Footer Placeholder 4">
            <a:extLst>
              <a:ext uri="{FF2B5EF4-FFF2-40B4-BE49-F238E27FC236}">
                <a16:creationId xmlns:a16="http://schemas.microsoft.com/office/drawing/2014/main" id="{8E465B0D-1A66-5383-CD5F-D8168F56DE38}"/>
              </a:ext>
            </a:extLst>
          </p:cNvPr>
          <p:cNvSpPr>
            <a:spLocks noGrp="1"/>
          </p:cNvSpPr>
          <p:nvPr>
            <p:ph type="ftr" sz="quarter" idx="4"/>
            <p:custDataLst>
              <p:tags r:id="rId1"/>
            </p:custDataLst>
          </p:nvPr>
        </p:nvSpPr>
        <p:spPr/>
        <p:txBody>
          <a:bodyPr/>
          <a:lstStyle/>
          <a:p>
            <a:r>
              <a:rPr lang="en-US"/>
              <a:t>Restricted - </a:t>
            </a:r>
            <a:r>
              <a:rPr lang="ar-SA"/>
              <a:t>مقيد</a:t>
            </a:r>
            <a:endParaRPr lang="en-US"/>
          </a:p>
        </p:txBody>
      </p:sp>
      <p:sp>
        <p:nvSpPr>
          <p:cNvPr id="6" name="Slide Number Placeholder 5">
            <a:extLst>
              <a:ext uri="{FF2B5EF4-FFF2-40B4-BE49-F238E27FC236}">
                <a16:creationId xmlns:a16="http://schemas.microsoft.com/office/drawing/2014/main" id="{231DBF31-785C-AD38-CD53-0398329794FD}"/>
              </a:ext>
            </a:extLst>
          </p:cNvPr>
          <p:cNvSpPr>
            <a:spLocks noGrp="1"/>
          </p:cNvSpPr>
          <p:nvPr>
            <p:ph type="sldNum" sz="quarter" idx="5"/>
          </p:nvPr>
        </p:nvSpPr>
        <p:spPr/>
        <p:txBody>
          <a:bodyPr/>
          <a:lstStyle/>
          <a:p>
            <a:fld id="{6C97E108-F639-9740-AFD9-9D537FB025FC}" type="slidenum">
              <a:rPr lang="en-SA" smtClean="0"/>
              <a:t>12</a:t>
            </a:fld>
            <a:endParaRPr lang="en-SA"/>
          </a:p>
        </p:txBody>
      </p:sp>
    </p:spTree>
    <p:extLst>
      <p:ext uri="{BB962C8B-B14F-4D97-AF65-F5344CB8AC3E}">
        <p14:creationId xmlns:p14="http://schemas.microsoft.com/office/powerpoint/2010/main" val="3024821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SA"/>
          </a:p>
        </p:txBody>
      </p:sp>
      <p:sp>
        <p:nvSpPr>
          <p:cNvPr id="5" name="SecloreFooter"/>
          <p:cNvSpPr>
            <a:spLocks noGrp="1"/>
          </p:cNvSpPr>
          <p:nvPr>
            <p:ph type="ftr" sz="quarter" idx="11"/>
            <p:custDataLst>
              <p:tags r:id="rId1"/>
            </p:custDataLst>
          </p:nvPr>
        </p:nvSpPr>
        <p:spPr/>
        <p:txBody>
          <a:bodyPr/>
          <a:lstStyle>
            <a:lvl1pPr>
              <a:defRPr lang="ar-SA" b="1" i="0" u="none">
                <a:solidFill>
                  <a:srgbClr val="F0C231"/>
                </a:solidFill>
              </a:defRPr>
            </a:lvl1pPr>
          </a:lstStyle>
          <a:p>
            <a:r>
              <a:rPr lang="en-US"/>
              <a:t>Restricted - </a:t>
            </a:r>
            <a:r>
              <a:rPr lang="ar-SA"/>
              <a:t>مقيد</a:t>
            </a:r>
          </a:p>
        </p:txBody>
      </p:sp>
      <p:sp>
        <p:nvSpPr>
          <p:cNvPr id="6" name="Slide Number Placeholder 5"/>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251473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D61D40-D6BA-466A-12E8-F234C04ED9B3}"/>
              </a:ext>
            </a:extLst>
          </p:cNvPr>
          <p:cNvPicPr>
            <a:picLocks noChangeAspect="1"/>
          </p:cNvPicPr>
          <p:nvPr userDrawn="1"/>
        </p:nvPicPr>
        <p:blipFill>
          <a:blip r:embed="rId2"/>
          <a:srcRect/>
          <a:stretch/>
        </p:blipFill>
        <p:spPr>
          <a:xfrm>
            <a:off x="0" y="0"/>
            <a:ext cx="6857999" cy="9906000"/>
          </a:xfrm>
          <a:prstGeom prst="rect">
            <a:avLst/>
          </a:prstGeom>
        </p:spPr>
      </p:pic>
      <p:sp>
        <p:nvSpPr>
          <p:cNvPr id="2" name="SecloreFooter">
            <a:extLst>
              <a:ext uri="{FF2B5EF4-FFF2-40B4-BE49-F238E27FC236}">
                <a16:creationId xmlns:a16="http://schemas.microsoft.com/office/drawing/2014/main" id="{4EB0A807-F9F8-4B18-B7C8-9EF3CECA86D5}"/>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566273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FF1849-10F2-1FD3-F3C9-41605AB1E67A}"/>
              </a:ext>
            </a:extLst>
          </p:cNvPr>
          <p:cNvSpPr/>
          <p:nvPr userDrawn="1"/>
        </p:nvSpPr>
        <p:spPr>
          <a:xfrm>
            <a:off x="-1" y="9373985"/>
            <a:ext cx="6858001" cy="532015"/>
          </a:xfrm>
          <a:prstGeom prst="rect">
            <a:avLst/>
          </a:prstGeom>
          <a:solidFill>
            <a:srgbClr val="221D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12" name="Picture 11">
            <a:extLst>
              <a:ext uri="{FF2B5EF4-FFF2-40B4-BE49-F238E27FC236}">
                <a16:creationId xmlns:a16="http://schemas.microsoft.com/office/drawing/2014/main" id="{E6D61D40-D6BA-466A-12E8-F234C04ED9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6857999" cy="9574991"/>
          </a:xfrm>
          <a:prstGeom prst="rect">
            <a:avLst/>
          </a:prstGeom>
        </p:spPr>
      </p:pic>
      <p:sp>
        <p:nvSpPr>
          <p:cNvPr id="3" name="SecloreFooter">
            <a:extLst>
              <a:ext uri="{FF2B5EF4-FFF2-40B4-BE49-F238E27FC236}">
                <a16:creationId xmlns:a16="http://schemas.microsoft.com/office/drawing/2014/main" id="{B64C2E43-6C55-4EA1-82FC-DDF13F75F82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253575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87662706-F140-C8B5-3038-DC951DD7F445}"/>
              </a:ext>
            </a:extLst>
          </p:cNvPr>
          <p:cNvSpPr txBox="1">
            <a:spLocks/>
          </p:cNvSpPr>
          <p:nvPr userDrawn="1"/>
        </p:nvSpPr>
        <p:spPr>
          <a:xfrm>
            <a:off x="5252228" y="9349066"/>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66142-8072-7A49-AAF0-CB106D840FF3}" type="slidenum">
              <a:rPr lang="en-SA" smtClean="0"/>
              <a:pPr/>
              <a:t>‹#›</a:t>
            </a:fld>
            <a:endParaRPr lang="en-SA"/>
          </a:p>
        </p:txBody>
      </p:sp>
      <p:sp>
        <p:nvSpPr>
          <p:cNvPr id="2" name="TextBox 1">
            <a:extLst>
              <a:ext uri="{FF2B5EF4-FFF2-40B4-BE49-F238E27FC236}">
                <a16:creationId xmlns:a16="http://schemas.microsoft.com/office/drawing/2014/main" id="{F4DBC532-9084-92D9-C7F3-012137F02546}"/>
              </a:ext>
            </a:extLst>
          </p:cNvPr>
          <p:cNvSpPr txBox="1"/>
          <p:nvPr userDrawn="1"/>
        </p:nvSpPr>
        <p:spPr>
          <a:xfrm>
            <a:off x="204822" y="9515021"/>
            <a:ext cx="2304462" cy="215444"/>
          </a:xfrm>
          <a:prstGeom prst="rect">
            <a:avLst/>
          </a:prstGeom>
          <a:noFill/>
        </p:spPr>
        <p:txBody>
          <a:bodyPr wrap="square">
            <a:spAutoFit/>
          </a:bodyPr>
          <a:lstStyle/>
          <a:p>
            <a:pPr algn="l" rtl="1"/>
            <a:r>
              <a:rPr lang="ar-SA" sz="800" b="0">
                <a:solidFill>
                  <a:schemeClr val="bg1">
                    <a:lumMod val="65000"/>
                  </a:schemeClr>
                </a:solidFill>
                <a:latin typeface="☞DIODRUM ARABIC MEDIUM" pitchFamily="2" charset="-78"/>
                <a:cs typeface="☞DIODRUM ARABIC MEDIUM" pitchFamily="2" charset="-78"/>
              </a:rPr>
              <a:t>دليل خدمات برنامج الاستشارات الرقمية</a:t>
            </a:r>
          </a:p>
        </p:txBody>
      </p:sp>
      <p:pic>
        <p:nvPicPr>
          <p:cNvPr id="4" name="Picture 3" descr="A building with a palm tree&#10;&#10;Description automatically generated">
            <a:extLst>
              <a:ext uri="{FF2B5EF4-FFF2-40B4-BE49-F238E27FC236}">
                <a16:creationId xmlns:a16="http://schemas.microsoft.com/office/drawing/2014/main" id="{A3F50C44-47E4-3749-77CD-B1F178C23D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506" y="0"/>
            <a:ext cx="6878506" cy="9906000"/>
          </a:xfrm>
          <a:prstGeom prst="rect">
            <a:avLst/>
          </a:prstGeom>
          <a:ln>
            <a:noFill/>
          </a:ln>
        </p:spPr>
      </p:pic>
      <p:sp>
        <p:nvSpPr>
          <p:cNvPr id="3" name="SecloreFooter">
            <a:extLst>
              <a:ext uri="{FF2B5EF4-FFF2-40B4-BE49-F238E27FC236}">
                <a16:creationId xmlns:a16="http://schemas.microsoft.com/office/drawing/2014/main" id="{5D1D4C24-1816-4859-9ADC-E2656CFABCE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311130295"/>
      </p:ext>
    </p:extLst>
  </p:cSld>
  <p:clrMapOvr>
    <a:masterClrMapping/>
  </p:clrMapOvr>
  <p:extLst>
    <p:ext uri="{DCECCB84-F9BA-43D5-87BE-67443E8EF086}">
      <p15:sldGuideLst xmlns:p15="http://schemas.microsoft.com/office/powerpoint/2012/main">
        <p15:guide id="1" orient="horz" pos="3120">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descr="A low angle view of a skyscraper&#10;&#10;Description automatically generated">
            <a:extLst>
              <a:ext uri="{FF2B5EF4-FFF2-40B4-BE49-F238E27FC236}">
                <a16:creationId xmlns:a16="http://schemas.microsoft.com/office/drawing/2014/main" id="{0E1EACC1-9E78-C649-2F54-2EA7ED4D9091}"/>
              </a:ext>
            </a:extLst>
          </p:cNvPr>
          <p:cNvPicPr>
            <a:picLocks noChangeAspect="1"/>
          </p:cNvPicPr>
          <p:nvPr userDrawn="1"/>
        </p:nvPicPr>
        <p:blipFill>
          <a:blip r:embed="rId2">
            <a:alphaModFix/>
          </a:blip>
          <a:srcRect l="34661" r="27041" b="1949"/>
          <a:stretch/>
        </p:blipFill>
        <p:spPr>
          <a:xfrm>
            <a:off x="0" y="1"/>
            <a:ext cx="6878506" cy="9906000"/>
          </a:xfrm>
          <a:prstGeom prst="rect">
            <a:avLst/>
          </a:prstGeom>
        </p:spPr>
      </p:pic>
      <p:sp>
        <p:nvSpPr>
          <p:cNvPr id="3" name="Rectangle 2">
            <a:extLst>
              <a:ext uri="{FF2B5EF4-FFF2-40B4-BE49-F238E27FC236}">
                <a16:creationId xmlns:a16="http://schemas.microsoft.com/office/drawing/2014/main" id="{7C238D47-95EC-D96E-8012-DB73F109AC24}"/>
              </a:ext>
            </a:extLst>
          </p:cNvPr>
          <p:cNvSpPr/>
          <p:nvPr userDrawn="1"/>
        </p:nvSpPr>
        <p:spPr>
          <a:xfrm>
            <a:off x="0" y="0"/>
            <a:ext cx="6878506" cy="9906000"/>
          </a:xfrm>
          <a:prstGeom prst="rect">
            <a:avLst/>
          </a:prstGeom>
          <a:solidFill>
            <a:srgbClr val="1B1451">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8" name="Graphic 7">
            <a:extLst>
              <a:ext uri="{FF2B5EF4-FFF2-40B4-BE49-F238E27FC236}">
                <a16:creationId xmlns:a16="http://schemas.microsoft.com/office/drawing/2014/main" id="{61673D11-198E-1C37-4CF0-B57FB8CBDF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6858000" cy="9905999"/>
          </a:xfrm>
          <a:prstGeom prst="rect">
            <a:avLst/>
          </a:prstGeom>
        </p:spPr>
      </p:pic>
      <p:sp>
        <p:nvSpPr>
          <p:cNvPr id="2" name="SecloreFooter">
            <a:extLst>
              <a:ext uri="{FF2B5EF4-FFF2-40B4-BE49-F238E27FC236}">
                <a16:creationId xmlns:a16="http://schemas.microsoft.com/office/drawing/2014/main" id="{E30C9828-AF4A-4C55-8BA8-28AA8051F4E5}"/>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4008366550"/>
      </p:ext>
    </p:extLst>
  </p:cSld>
  <p:clrMapOvr>
    <a:masterClrMapping/>
  </p:clrMapOvr>
  <p:extLst>
    <p:ext uri="{DCECCB84-F9BA-43D5-87BE-67443E8EF086}">
      <p15:sldGuideLst xmlns:p15="http://schemas.microsoft.com/office/powerpoint/2012/main">
        <p15:guide id="1" orient="horz" pos="3120">
          <p15:clr>
            <a:srgbClr val="FBAE40"/>
          </p15:clr>
        </p15:guide>
        <p15:guide id="2"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87662706-F140-C8B5-3038-DC951DD7F445}"/>
              </a:ext>
            </a:extLst>
          </p:cNvPr>
          <p:cNvSpPr txBox="1">
            <a:spLocks/>
          </p:cNvSpPr>
          <p:nvPr userDrawn="1"/>
        </p:nvSpPr>
        <p:spPr>
          <a:xfrm>
            <a:off x="5252228" y="9349066"/>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66142-8072-7A49-AAF0-CB106D840FF3}" type="slidenum">
              <a:rPr lang="en-SA" smtClean="0"/>
              <a:pPr/>
              <a:t>‹#›</a:t>
            </a:fld>
            <a:endParaRPr lang="en-SA"/>
          </a:p>
        </p:txBody>
      </p:sp>
      <p:sp>
        <p:nvSpPr>
          <p:cNvPr id="2" name="TextBox 1">
            <a:extLst>
              <a:ext uri="{FF2B5EF4-FFF2-40B4-BE49-F238E27FC236}">
                <a16:creationId xmlns:a16="http://schemas.microsoft.com/office/drawing/2014/main" id="{F4DBC532-9084-92D9-C7F3-012137F02546}"/>
              </a:ext>
            </a:extLst>
          </p:cNvPr>
          <p:cNvSpPr txBox="1"/>
          <p:nvPr userDrawn="1"/>
        </p:nvSpPr>
        <p:spPr>
          <a:xfrm>
            <a:off x="204822" y="9515021"/>
            <a:ext cx="2304462" cy="215444"/>
          </a:xfrm>
          <a:prstGeom prst="rect">
            <a:avLst/>
          </a:prstGeom>
          <a:noFill/>
        </p:spPr>
        <p:txBody>
          <a:bodyPr wrap="square">
            <a:spAutoFit/>
          </a:bodyPr>
          <a:lstStyle/>
          <a:p>
            <a:pPr algn="l" rtl="1"/>
            <a:r>
              <a:rPr lang="ar-SA" sz="800" b="0">
                <a:solidFill>
                  <a:schemeClr val="bg1">
                    <a:lumMod val="65000"/>
                  </a:schemeClr>
                </a:solidFill>
                <a:latin typeface="☞DIODRUM ARABIC MEDIUM" pitchFamily="2" charset="-78"/>
                <a:cs typeface="☞DIODRUM ARABIC MEDIUM" pitchFamily="2" charset="-78"/>
              </a:rPr>
              <a:t>دليل خدمات برنامج الاستشارات الرقمية</a:t>
            </a:r>
          </a:p>
        </p:txBody>
      </p:sp>
      <p:pic>
        <p:nvPicPr>
          <p:cNvPr id="5" name="Picture 4" descr="A building with a blue sky&#10;&#10;Description automatically generated">
            <a:extLst>
              <a:ext uri="{FF2B5EF4-FFF2-40B4-BE49-F238E27FC236}">
                <a16:creationId xmlns:a16="http://schemas.microsoft.com/office/drawing/2014/main" id="{4806B67A-A663-E23C-D54A-4CFEC0470B72}"/>
              </a:ext>
            </a:extLst>
          </p:cNvPr>
          <p:cNvPicPr>
            <a:picLocks noChangeAspect="1"/>
          </p:cNvPicPr>
          <p:nvPr userDrawn="1"/>
        </p:nvPicPr>
        <p:blipFill>
          <a:blip r:embed="rId2"/>
          <a:stretch>
            <a:fillRect/>
          </a:stretch>
        </p:blipFill>
        <p:spPr>
          <a:xfrm>
            <a:off x="0" y="0"/>
            <a:ext cx="6858000" cy="9906000"/>
          </a:xfrm>
          <a:prstGeom prst="rect">
            <a:avLst/>
          </a:prstGeom>
        </p:spPr>
      </p:pic>
      <p:sp>
        <p:nvSpPr>
          <p:cNvPr id="3" name="SecloreFooter">
            <a:extLst>
              <a:ext uri="{FF2B5EF4-FFF2-40B4-BE49-F238E27FC236}">
                <a16:creationId xmlns:a16="http://schemas.microsoft.com/office/drawing/2014/main" id="{663D3172-4885-46B9-8239-9A4584756329}"/>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696856916"/>
      </p:ext>
    </p:extLst>
  </p:cSld>
  <p:clrMapOvr>
    <a:masterClrMapping/>
  </p:clrMapOvr>
  <p:extLst>
    <p:ext uri="{DCECCB84-F9BA-43D5-87BE-67443E8EF086}">
      <p15:sldGuideLst xmlns:p15="http://schemas.microsoft.com/office/powerpoint/2012/main">
        <p15:guide id="1" orient="horz" pos="3120">
          <p15:clr>
            <a:srgbClr val="FBAE40"/>
          </p15:clr>
        </p15:guide>
        <p15:guide id="2"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3" name="Picture 12" descr="A blue square with a white border&#10;&#10;Description automatically generated">
            <a:extLst>
              <a:ext uri="{FF2B5EF4-FFF2-40B4-BE49-F238E27FC236}">
                <a16:creationId xmlns:a16="http://schemas.microsoft.com/office/drawing/2014/main" id="{194D9ED0-47F2-1A54-BBC1-EDB40D4D35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858000" cy="9693408"/>
          </a:xfrm>
          <a:prstGeom prst="rect">
            <a:avLst/>
          </a:prstGeom>
        </p:spPr>
      </p:pic>
      <p:sp>
        <p:nvSpPr>
          <p:cNvPr id="10" name="Slide Number Placeholder 6">
            <a:extLst>
              <a:ext uri="{FF2B5EF4-FFF2-40B4-BE49-F238E27FC236}">
                <a16:creationId xmlns:a16="http://schemas.microsoft.com/office/drawing/2014/main" id="{87662706-F140-C8B5-3038-DC951DD7F445}"/>
              </a:ext>
            </a:extLst>
          </p:cNvPr>
          <p:cNvSpPr txBox="1">
            <a:spLocks/>
          </p:cNvSpPr>
          <p:nvPr userDrawn="1"/>
        </p:nvSpPr>
        <p:spPr>
          <a:xfrm>
            <a:off x="5252228" y="9349066"/>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66142-8072-7A49-AAF0-CB106D840FF3}" type="slidenum">
              <a:rPr lang="en-SA" smtClean="0"/>
              <a:pPr/>
              <a:t>‹#›</a:t>
            </a:fld>
            <a:endParaRPr lang="en-SA"/>
          </a:p>
        </p:txBody>
      </p:sp>
      <p:sp>
        <p:nvSpPr>
          <p:cNvPr id="2" name="SecloreFooter">
            <a:extLst>
              <a:ext uri="{FF2B5EF4-FFF2-40B4-BE49-F238E27FC236}">
                <a16:creationId xmlns:a16="http://schemas.microsoft.com/office/drawing/2014/main" id="{DC6E50C8-1D57-47A8-8E6F-B67A5077CBE7}"/>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707329707"/>
      </p:ext>
    </p:extLst>
  </p:cSld>
  <p:clrMapOvr>
    <a:masterClrMapping/>
  </p:clrMapOvr>
  <p:extLst>
    <p:ext uri="{DCECCB84-F9BA-43D5-87BE-67443E8EF086}">
      <p15:sldGuideLst xmlns:p15="http://schemas.microsoft.com/office/powerpoint/2012/main">
        <p15:guide id="1" orient="horz" pos="3120">
          <p15:clr>
            <a:srgbClr val="FBAE40"/>
          </p15:clr>
        </p15:guide>
        <p15:guide id="2"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A"/>
          </a:p>
        </p:txBody>
      </p:sp>
      <p:sp>
        <p:nvSpPr>
          <p:cNvPr id="6" name="SecloreFooter"/>
          <p:cNvSpPr>
            <a:spLocks noGrp="1"/>
          </p:cNvSpPr>
          <p:nvPr>
            <p:ph type="ftr" sz="quarter" idx="11"/>
          </p:nvPr>
        </p:nvSpPr>
        <p:spPr/>
        <p:txBody>
          <a:bodyPr/>
          <a:lstStyle/>
          <a:p>
            <a:r>
              <a:rPr lang="en-US"/>
              <a:t>Restricted - </a:t>
            </a:r>
            <a:r>
              <a:rPr lang="ar-SA"/>
              <a:t>مقيد</a:t>
            </a:r>
            <a:endParaRPr lang="en-SA"/>
          </a:p>
        </p:txBody>
      </p:sp>
      <p:sp>
        <p:nvSpPr>
          <p:cNvPr id="7" name="Slide Number Placeholder 6"/>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308430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A"/>
          </a:p>
        </p:txBody>
      </p:sp>
      <p:sp>
        <p:nvSpPr>
          <p:cNvPr id="6" name="SecloreFooter"/>
          <p:cNvSpPr>
            <a:spLocks noGrp="1"/>
          </p:cNvSpPr>
          <p:nvPr>
            <p:ph type="ftr" sz="quarter" idx="11"/>
          </p:nvPr>
        </p:nvSpPr>
        <p:spPr/>
        <p:txBody>
          <a:bodyPr/>
          <a:lstStyle/>
          <a:p>
            <a:r>
              <a:rPr lang="en-US"/>
              <a:t>Restricted - </a:t>
            </a:r>
            <a:r>
              <a:rPr lang="ar-SA"/>
              <a:t>مقيد</a:t>
            </a:r>
            <a:endParaRPr lang="en-SA"/>
          </a:p>
        </p:txBody>
      </p:sp>
      <p:sp>
        <p:nvSpPr>
          <p:cNvPr id="7" name="Slide Number Placeholder 6"/>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40076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A"/>
          </a:p>
        </p:txBody>
      </p:sp>
      <p:sp>
        <p:nvSpPr>
          <p:cNvPr id="5" name="SecloreFooter"/>
          <p:cNvSpPr>
            <a:spLocks noGrp="1"/>
          </p:cNvSpPr>
          <p:nvPr>
            <p:ph type="ftr" sz="quarter" idx="11"/>
          </p:nvPr>
        </p:nvSpPr>
        <p:spPr/>
        <p:txBody>
          <a:bodyPr/>
          <a:lstStyle/>
          <a:p>
            <a:r>
              <a:rPr lang="en-US"/>
              <a:t>Restricted - </a:t>
            </a:r>
            <a:r>
              <a:rPr lang="ar-SA"/>
              <a:t>مقيد</a:t>
            </a:r>
            <a:endParaRPr lang="en-SA"/>
          </a:p>
        </p:txBody>
      </p:sp>
      <p:sp>
        <p:nvSpPr>
          <p:cNvPr id="6" name="Slide Number Placeholder 5"/>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4155787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A"/>
          </a:p>
        </p:txBody>
      </p:sp>
      <p:sp>
        <p:nvSpPr>
          <p:cNvPr id="5" name="SecloreFooter"/>
          <p:cNvSpPr>
            <a:spLocks noGrp="1"/>
          </p:cNvSpPr>
          <p:nvPr>
            <p:ph type="ftr" sz="quarter" idx="11"/>
          </p:nvPr>
        </p:nvSpPr>
        <p:spPr/>
        <p:txBody>
          <a:bodyPr/>
          <a:lstStyle/>
          <a:p>
            <a:r>
              <a:rPr lang="en-US"/>
              <a:t>Restricted - </a:t>
            </a:r>
            <a:r>
              <a:rPr lang="ar-SA"/>
              <a:t>مقيد</a:t>
            </a:r>
            <a:endParaRPr lang="en-SA"/>
          </a:p>
        </p:txBody>
      </p:sp>
      <p:sp>
        <p:nvSpPr>
          <p:cNvPr id="6" name="Slide Number Placeholder 5"/>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125368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A"/>
          </a:p>
        </p:txBody>
      </p:sp>
      <p:sp>
        <p:nvSpPr>
          <p:cNvPr id="5" name="SecloreFooter"/>
          <p:cNvSpPr>
            <a:spLocks noGrp="1"/>
          </p:cNvSpPr>
          <p:nvPr>
            <p:ph type="ftr" sz="quarter" idx="11"/>
          </p:nvPr>
        </p:nvSpPr>
        <p:spPr/>
        <p:txBody>
          <a:bodyPr/>
          <a:lstStyle/>
          <a:p>
            <a:r>
              <a:rPr lang="en-US"/>
              <a:t>Restricted - </a:t>
            </a:r>
            <a:r>
              <a:rPr lang="ar-SA"/>
              <a:t>مقيد</a:t>
            </a:r>
            <a:endParaRPr lang="en-SA"/>
          </a:p>
        </p:txBody>
      </p:sp>
      <p:sp>
        <p:nvSpPr>
          <p:cNvPr id="6" name="Slide Number Placeholder 5"/>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2605676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SA"/>
          </a:p>
        </p:txBody>
      </p:sp>
      <p:sp>
        <p:nvSpPr>
          <p:cNvPr id="5" name="SecloreFooter"/>
          <p:cNvSpPr>
            <a:spLocks noGrp="1"/>
          </p:cNvSpPr>
          <p:nvPr>
            <p:ph type="ftr" sz="quarter" idx="11"/>
          </p:nvPr>
        </p:nvSpPr>
        <p:spPr/>
        <p:txBody>
          <a:bodyPr/>
          <a:lstStyle/>
          <a:p>
            <a:r>
              <a:rPr lang="en-US"/>
              <a:t>Restricted - </a:t>
            </a:r>
            <a:r>
              <a:rPr lang="ar-SA"/>
              <a:t>مقيد</a:t>
            </a:r>
            <a:endParaRPr lang="en-SA"/>
          </a:p>
        </p:txBody>
      </p:sp>
      <p:sp>
        <p:nvSpPr>
          <p:cNvPr id="6" name="Slide Number Placeholder 5"/>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271069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SA"/>
          </a:p>
        </p:txBody>
      </p:sp>
      <p:sp>
        <p:nvSpPr>
          <p:cNvPr id="6" name="SecloreFooter"/>
          <p:cNvSpPr>
            <a:spLocks noGrp="1"/>
          </p:cNvSpPr>
          <p:nvPr>
            <p:ph type="ftr" sz="quarter" idx="11"/>
          </p:nvPr>
        </p:nvSpPr>
        <p:spPr/>
        <p:txBody>
          <a:bodyPr/>
          <a:lstStyle/>
          <a:p>
            <a:r>
              <a:rPr lang="en-US"/>
              <a:t>Restricted - </a:t>
            </a:r>
            <a:r>
              <a:rPr lang="ar-SA"/>
              <a:t>مقيد</a:t>
            </a:r>
            <a:endParaRPr lang="en-SA"/>
          </a:p>
        </p:txBody>
      </p:sp>
      <p:sp>
        <p:nvSpPr>
          <p:cNvPr id="7" name="Slide Number Placeholder 6"/>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610962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SA"/>
          </a:p>
        </p:txBody>
      </p:sp>
      <p:sp>
        <p:nvSpPr>
          <p:cNvPr id="8" name="SecloreFooter"/>
          <p:cNvSpPr>
            <a:spLocks noGrp="1"/>
          </p:cNvSpPr>
          <p:nvPr>
            <p:ph type="ftr" sz="quarter" idx="11"/>
          </p:nvPr>
        </p:nvSpPr>
        <p:spPr/>
        <p:txBody>
          <a:bodyPr/>
          <a:lstStyle/>
          <a:p>
            <a:r>
              <a:rPr lang="en-US"/>
              <a:t>Restricted - </a:t>
            </a:r>
            <a:r>
              <a:rPr lang="ar-SA"/>
              <a:t>مقيد</a:t>
            </a:r>
            <a:endParaRPr lang="en-SA"/>
          </a:p>
        </p:txBody>
      </p:sp>
      <p:sp>
        <p:nvSpPr>
          <p:cNvPr id="9" name="Slide Number Placeholder 8"/>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38456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SA"/>
          </a:p>
        </p:txBody>
      </p:sp>
      <p:sp>
        <p:nvSpPr>
          <p:cNvPr id="4" name="SecloreFooter"/>
          <p:cNvSpPr>
            <a:spLocks noGrp="1"/>
          </p:cNvSpPr>
          <p:nvPr>
            <p:ph type="ftr" sz="quarter" idx="11"/>
          </p:nvPr>
        </p:nvSpPr>
        <p:spPr/>
        <p:txBody>
          <a:bodyPr/>
          <a:lstStyle/>
          <a:p>
            <a:r>
              <a:rPr lang="en-US"/>
              <a:t>Restricted - </a:t>
            </a:r>
            <a:r>
              <a:rPr lang="ar-SA"/>
              <a:t>مقيد</a:t>
            </a:r>
            <a:endParaRPr lang="en-SA"/>
          </a:p>
        </p:txBody>
      </p:sp>
      <p:sp>
        <p:nvSpPr>
          <p:cNvPr id="5" name="Slide Number Placeholder 4"/>
          <p:cNvSpPr>
            <a:spLocks noGrp="1"/>
          </p:cNvSpPr>
          <p:nvPr>
            <p:ph type="sldNum" sz="quarter" idx="12"/>
          </p:nvPr>
        </p:nvSpPr>
        <p:spPr/>
        <p:txBody>
          <a:bodyPr/>
          <a:lstStyle/>
          <a:p>
            <a:fld id="{B3966142-8072-7A49-AAF0-CB106D840FF3}" type="slidenum">
              <a:rPr lang="en-SA" smtClean="0"/>
              <a:t>‹#›</a:t>
            </a:fld>
            <a:endParaRPr lang="en-SA"/>
          </a:p>
        </p:txBody>
      </p:sp>
    </p:spTree>
    <p:extLst>
      <p:ext uri="{BB962C8B-B14F-4D97-AF65-F5344CB8AC3E}">
        <p14:creationId xmlns:p14="http://schemas.microsoft.com/office/powerpoint/2010/main" val="324420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780E1CC1-882F-403F-984C-C9152E964D9A}"/>
              </a:ext>
            </a:extLst>
          </p:cNvPr>
          <p:cNvSpPr txBox="1">
            <a:spLocks/>
          </p:cNvSpPr>
          <p:nvPr userDrawn="1"/>
        </p:nvSpPr>
        <p:spPr>
          <a:xfrm>
            <a:off x="4997798" y="9349066"/>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66142-8072-7A49-AAF0-CB106D840FF3}" type="slidenum">
              <a:rPr lang="en-SA" smtClean="0"/>
              <a:pPr/>
              <a:t>‹#›</a:t>
            </a:fld>
            <a:endParaRPr lang="en-SA"/>
          </a:p>
        </p:txBody>
      </p:sp>
      <p:sp>
        <p:nvSpPr>
          <p:cNvPr id="7" name="TextBox 6">
            <a:extLst>
              <a:ext uri="{FF2B5EF4-FFF2-40B4-BE49-F238E27FC236}">
                <a16:creationId xmlns:a16="http://schemas.microsoft.com/office/drawing/2014/main" id="{9D06C82C-0F14-35E7-960D-C83808066820}"/>
              </a:ext>
            </a:extLst>
          </p:cNvPr>
          <p:cNvSpPr txBox="1"/>
          <p:nvPr userDrawn="1"/>
        </p:nvSpPr>
        <p:spPr>
          <a:xfrm>
            <a:off x="202223" y="9515021"/>
            <a:ext cx="2984980" cy="215444"/>
          </a:xfrm>
          <a:prstGeom prst="rect">
            <a:avLst/>
          </a:prstGeom>
          <a:noFill/>
        </p:spPr>
        <p:txBody>
          <a:bodyPr wrap="square">
            <a:spAutoFit/>
          </a:bodyPr>
          <a:lstStyle/>
          <a:p>
            <a:pPr algn="l" rtl="1"/>
            <a:r>
              <a:rPr lang="ar-SA" sz="800" b="0">
                <a:solidFill>
                  <a:schemeClr val="bg1">
                    <a:lumMod val="65000"/>
                  </a:schemeClr>
                </a:solidFill>
                <a:latin typeface="☞DIODRUM ARABIC MEDIUM" pitchFamily="2" charset="-78"/>
                <a:cs typeface="☞DIODRUM ARABIC MEDIUM" pitchFamily="2" charset="-78"/>
              </a:rPr>
              <a:t>التقرير التفصيلي لمؤشر "جاهزية تبنّي التقنيات الناشئة" 2025</a:t>
            </a:r>
          </a:p>
        </p:txBody>
      </p:sp>
      <p:sp>
        <p:nvSpPr>
          <p:cNvPr id="2" name="SecloreFooter">
            <a:extLst>
              <a:ext uri="{FF2B5EF4-FFF2-40B4-BE49-F238E27FC236}">
                <a16:creationId xmlns:a16="http://schemas.microsoft.com/office/drawing/2014/main" id="{84C9D92B-71E7-4AF1-923E-D3A9432ED54E}"/>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709453390"/>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8DA41-0FCC-DC30-9403-ED9F31D2C863}"/>
              </a:ext>
            </a:extLst>
          </p:cNvPr>
          <p:cNvSpPr txBox="1"/>
          <p:nvPr userDrawn="1"/>
        </p:nvSpPr>
        <p:spPr>
          <a:xfrm>
            <a:off x="2725531" y="9515021"/>
            <a:ext cx="3784058" cy="215444"/>
          </a:xfrm>
          <a:prstGeom prst="rect">
            <a:avLst/>
          </a:prstGeom>
          <a:noFill/>
        </p:spPr>
        <p:txBody>
          <a:bodyPr wrap="square">
            <a:spAutoFit/>
          </a:bodyPr>
          <a:lstStyle/>
          <a:p>
            <a:pPr algn="r" rtl="1"/>
            <a:r>
              <a:rPr lang="ar-SA" sz="800" b="0">
                <a:solidFill>
                  <a:schemeClr val="bg1">
                    <a:lumMod val="65000"/>
                  </a:schemeClr>
                </a:solidFill>
                <a:latin typeface="☞DIODRUM ARABIC MEDIUM" pitchFamily="2" charset="-78"/>
                <a:cs typeface="☞DIODRUM ARABIC MEDIUM" pitchFamily="2" charset="-78"/>
              </a:rPr>
              <a:t>الدليل التعريفي لمؤشر جاهزية تبنّي التقنيات الناشئة لعام 2025م </a:t>
            </a:r>
          </a:p>
        </p:txBody>
      </p:sp>
      <p:sp>
        <p:nvSpPr>
          <p:cNvPr id="3" name="Slide Number Placeholder 7">
            <a:extLst>
              <a:ext uri="{FF2B5EF4-FFF2-40B4-BE49-F238E27FC236}">
                <a16:creationId xmlns:a16="http://schemas.microsoft.com/office/drawing/2014/main" id="{FDA4138F-9F0B-4149-AE62-021009AFD075}"/>
              </a:ext>
            </a:extLst>
          </p:cNvPr>
          <p:cNvSpPr>
            <a:spLocks noGrp="1"/>
          </p:cNvSpPr>
          <p:nvPr>
            <p:ph type="sldNum" sz="quarter" idx="12"/>
          </p:nvPr>
        </p:nvSpPr>
        <p:spPr>
          <a:xfrm>
            <a:off x="5252228" y="9349067"/>
            <a:ext cx="1543050" cy="527403"/>
          </a:xfrm>
        </p:spPr>
        <p:txBody>
          <a:bodyPr/>
          <a:lstStyle/>
          <a:p>
            <a:fld id="{B3966142-8072-7A49-AAF0-CB106D840FF3}" type="slidenum">
              <a:rPr lang="en-SA" smtClean="0"/>
              <a:t>‹#›</a:t>
            </a:fld>
            <a:endParaRPr lang="en-SA"/>
          </a:p>
        </p:txBody>
      </p:sp>
      <p:cxnSp>
        <p:nvCxnSpPr>
          <p:cNvPr id="5" name="Straight Connector 4">
            <a:extLst>
              <a:ext uri="{FF2B5EF4-FFF2-40B4-BE49-F238E27FC236}">
                <a16:creationId xmlns:a16="http://schemas.microsoft.com/office/drawing/2014/main" id="{1C2B9587-C14D-4177-9B06-6BEB4E25B777}"/>
              </a:ext>
            </a:extLst>
          </p:cNvPr>
          <p:cNvCxnSpPr/>
          <p:nvPr userDrawn="1"/>
        </p:nvCxnSpPr>
        <p:spPr>
          <a:xfrm>
            <a:off x="6509589" y="9544048"/>
            <a:ext cx="0" cy="157391"/>
          </a:xfrm>
          <a:prstGeom prst="line">
            <a:avLst/>
          </a:prstGeom>
        </p:spPr>
        <p:style>
          <a:lnRef idx="2">
            <a:schemeClr val="accent3"/>
          </a:lnRef>
          <a:fillRef idx="0">
            <a:schemeClr val="accent3"/>
          </a:fillRef>
          <a:effectRef idx="1">
            <a:schemeClr val="accent3"/>
          </a:effectRef>
          <a:fontRef idx="minor">
            <a:schemeClr val="tx1"/>
          </a:fontRef>
        </p:style>
      </p:cxnSp>
      <p:sp>
        <p:nvSpPr>
          <p:cNvPr id="2" name="Rectangle 1">
            <a:extLst>
              <a:ext uri="{FF2B5EF4-FFF2-40B4-BE49-F238E27FC236}">
                <a16:creationId xmlns:a16="http://schemas.microsoft.com/office/drawing/2014/main" id="{3066E29D-8726-449F-9C6A-A7A6431A57AC}"/>
              </a:ext>
            </a:extLst>
          </p:cNvPr>
          <p:cNvSpPr/>
          <p:nvPr userDrawn="1"/>
        </p:nvSpPr>
        <p:spPr>
          <a:xfrm>
            <a:off x="119662" y="9515021"/>
            <a:ext cx="841897" cy="215444"/>
          </a:xfrm>
          <a:prstGeom prst="rect">
            <a:avLst/>
          </a:prstGeom>
        </p:spPr>
        <p:txBody>
          <a:bodyPr wrap="none">
            <a:spAutoFit/>
          </a:bodyPr>
          <a:lstStyle/>
          <a:p>
            <a:pPr marL="0" indent="0" algn="r" rtl="1">
              <a:buNone/>
            </a:pPr>
            <a:r>
              <a:rPr lang="en-US" sz="800" b="0" kern="1200">
                <a:solidFill>
                  <a:schemeClr val="bg1">
                    <a:lumMod val="65000"/>
                  </a:schemeClr>
                </a:solidFill>
                <a:latin typeface="☞DIODRUM ARABIC MEDIUM" pitchFamily="2" charset="-78"/>
                <a:ea typeface="+mn-ea"/>
                <a:cs typeface="☞DIODRUM ARABIC MEDIUM" pitchFamily="2" charset="-78"/>
              </a:rPr>
              <a:t>DGA-1-2-5-226</a:t>
            </a:r>
            <a:endParaRPr lang="en-AE" sz="800" b="0" kern="1200">
              <a:solidFill>
                <a:schemeClr val="bg1">
                  <a:lumMod val="65000"/>
                </a:schemeClr>
              </a:solidFill>
              <a:latin typeface="☞DIODRUM ARABIC MEDIUM" pitchFamily="2" charset="-78"/>
              <a:ea typeface="+mn-ea"/>
              <a:cs typeface="☞DIODRUM ARABIC MEDIUM" pitchFamily="2" charset="-78"/>
            </a:endParaRPr>
          </a:p>
        </p:txBody>
      </p:sp>
      <p:sp>
        <p:nvSpPr>
          <p:cNvPr id="6" name="Slide Number Placeholder 6">
            <a:extLst>
              <a:ext uri="{FF2B5EF4-FFF2-40B4-BE49-F238E27FC236}">
                <a16:creationId xmlns:a16="http://schemas.microsoft.com/office/drawing/2014/main" id="{780E1CC1-882F-403F-984C-C9152E964D9A}"/>
              </a:ext>
            </a:extLst>
          </p:cNvPr>
          <p:cNvSpPr txBox="1">
            <a:spLocks/>
          </p:cNvSpPr>
          <p:nvPr userDrawn="1"/>
        </p:nvSpPr>
        <p:spPr>
          <a:xfrm>
            <a:off x="5252228" y="9349066"/>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66142-8072-7A49-AAF0-CB106D840FF3}" type="slidenum">
              <a:rPr lang="en-SA" smtClean="0"/>
              <a:pPr/>
              <a:t>‹#›</a:t>
            </a:fld>
            <a:endParaRPr lang="en-SA"/>
          </a:p>
        </p:txBody>
      </p:sp>
      <p:sp>
        <p:nvSpPr>
          <p:cNvPr id="7" name="SecloreFooter">
            <a:extLst>
              <a:ext uri="{FF2B5EF4-FFF2-40B4-BE49-F238E27FC236}">
                <a16:creationId xmlns:a16="http://schemas.microsoft.com/office/drawing/2014/main" id="{DDABDD52-F1CB-47A5-BD98-BE4D969ACF05}"/>
              </a:ext>
            </a:extLst>
          </p:cNvPr>
          <p:cNvSpPr>
            <a:spLocks noGrp="1"/>
          </p:cNvSpPr>
          <p:nvPr>
            <p:ph type="ftr" sz="quarter" idx="13"/>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974759351"/>
      </p:ext>
    </p:extLst>
  </p:cSld>
  <p:clrMapOvr>
    <a:masterClrMapping/>
  </p:clrMapOvr>
  <p:extLst>
    <p:ext uri="{DCECCB84-F9BA-43D5-87BE-67443E8EF086}">
      <p15:sldGuideLst xmlns:p15="http://schemas.microsoft.com/office/powerpoint/2012/main">
        <p15:guide id="1" orient="horz" pos="3120">
          <p15:clr>
            <a:srgbClr val="FBAE40"/>
          </p15:clr>
        </p15:guide>
        <p15:guide id="2"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A building with a kite in the sky&#10;&#10;Description automatically generated">
            <a:extLst>
              <a:ext uri="{FF2B5EF4-FFF2-40B4-BE49-F238E27FC236}">
                <a16:creationId xmlns:a16="http://schemas.microsoft.com/office/drawing/2014/main" id="{E6D61D40-D6BA-466A-12E8-F234C04ED9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858000" cy="9574991"/>
          </a:xfrm>
          <a:prstGeom prst="rect">
            <a:avLst/>
          </a:prstGeom>
        </p:spPr>
      </p:pic>
      <p:sp>
        <p:nvSpPr>
          <p:cNvPr id="2" name="SecloreFooter">
            <a:extLst>
              <a:ext uri="{FF2B5EF4-FFF2-40B4-BE49-F238E27FC236}">
                <a16:creationId xmlns:a16="http://schemas.microsoft.com/office/drawing/2014/main" id="{6AC960EA-EF7A-49F0-B9A1-07188BB27F82}"/>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4566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A"/>
          </a:p>
        </p:txBody>
      </p:sp>
      <p:sp>
        <p:nvSpPr>
          <p:cNvPr id="5" name="SecloreFooter"/>
          <p:cNvSpPr>
            <a:spLocks noGrp="1"/>
          </p:cNvSpPr>
          <p:nvPr>
            <p:ph type="ftr" sz="quarter" idx="3"/>
            <p:custDataLst>
              <p:tags r:id="rId21"/>
            </p:custDataLst>
          </p:nvPr>
        </p:nvSpPr>
        <p:spPr>
          <a:xfrm>
            <a:off x="0" y="9181397"/>
            <a:ext cx="6858000" cy="527403"/>
          </a:xfrm>
          <a:prstGeom prst="rect">
            <a:avLst/>
          </a:prstGeom>
        </p:spPr>
        <p:txBody>
          <a:bodyPr vert="horz" lIns="91440" tIns="45720" rIns="91440" bIns="45720" rtlCol="0" anchor="ctr"/>
          <a:lstStyle>
            <a:lvl1pPr algn="ctr">
              <a:defRPr lang="ar-SA" sz="1200" b="1" i="0" u="none">
                <a:solidFill>
                  <a:srgbClr val="F0C231"/>
                </a:solidFill>
              </a:defRPr>
            </a:lvl1pPr>
          </a:lstStyle>
          <a:p>
            <a:r>
              <a:rPr lang="en-US"/>
              <a:t>Restricted - </a:t>
            </a:r>
            <a:r>
              <a:rPr lang="ar-SA"/>
              <a:t>مقيد</a:t>
            </a: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3966142-8072-7A49-AAF0-CB106D840FF3}" type="slidenum">
              <a:rPr lang="en-SA" smtClean="0"/>
              <a:t>‹#›</a:t>
            </a:fld>
            <a:endParaRPr lang="en-SA"/>
          </a:p>
        </p:txBody>
      </p:sp>
    </p:spTree>
    <p:extLst>
      <p:ext uri="{BB962C8B-B14F-4D97-AF65-F5344CB8AC3E}">
        <p14:creationId xmlns:p14="http://schemas.microsoft.com/office/powerpoint/2010/main" val="23673371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701" r:id="rId8"/>
    <p:sldLayoutId id="2147483696" r:id="rId9"/>
    <p:sldLayoutId id="2147483700" r:id="rId10"/>
    <p:sldLayoutId id="2147483697" r:id="rId11"/>
    <p:sldLayoutId id="2147483698" r:id="rId12"/>
    <p:sldLayoutId id="2147483703" r:id="rId13"/>
    <p:sldLayoutId id="2147483702" r:id="rId14"/>
    <p:sldLayoutId id="2147483699" r:id="rId15"/>
    <p:sldLayoutId id="2147483692" r:id="rId16"/>
    <p:sldLayoutId id="2147483693" r:id="rId17"/>
    <p:sldLayoutId id="2147483694" r:id="rId18"/>
    <p:sldLayoutId id="2147483695" r:id="rId19"/>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ga.gov.sa/ar/listing-service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hyperlink" Target="https://dga.gov.sa/sites/default/files/%D8%A7%D9%84%D8%AA%D9%88%D8%AC%D9%87%D8%A7%D8%AA_%D8%A7%D9%84%D8%A7%D8%B3%D8%AA%D8%B1%D8%A7%D8%AA%D9%8A%D8%AC%D9%8A%D8%A9_%D9%84%D9%84%D8%AD%D9%83%D9%88%D9%85%D8%A9_%D8%A7%D9%84%D8%B1%D9%82%D9%85%D9%8A%D8%A9.pdf" TargetMode="Externa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7B937D-161E-1F60-47AE-6B963EFAF423}"/>
              </a:ext>
            </a:extLst>
          </p:cNvPr>
          <p:cNvSpPr txBox="1"/>
          <p:nvPr/>
        </p:nvSpPr>
        <p:spPr>
          <a:xfrm>
            <a:off x="1161987" y="3937299"/>
            <a:ext cx="5195867" cy="1284775"/>
          </a:xfrm>
          <a:prstGeom prst="rect">
            <a:avLst/>
          </a:prstGeom>
          <a:noFill/>
        </p:spPr>
        <p:txBody>
          <a:bodyPr wrap="square" rtlCol="0">
            <a:spAutoFit/>
          </a:bodyPr>
          <a:lstStyle>
            <a:defPPr>
              <a:defRPr lang="en-US"/>
            </a:defPPr>
            <a:lvl1pPr algn="r" rtl="1">
              <a:lnSpc>
                <a:spcPts val="4940"/>
              </a:lnSpc>
              <a:defRPr sz="3600" b="1">
                <a:solidFill>
                  <a:srgbClr val="7C31CA"/>
                </a:solidFill>
                <a:latin typeface="☞DIODRUM ARABIC" pitchFamily="2" charset="-78"/>
                <a:cs typeface="☞DIODRUM ARABIC" pitchFamily="2" charset="-78"/>
              </a:defRPr>
            </a:lvl1pPr>
          </a:lstStyle>
          <a:p>
            <a:r>
              <a:rPr lang="ar-QA" sz="2800" b="0" dirty="0">
                <a:solidFill>
                  <a:srgbClr val="2A1F6A"/>
                </a:solidFill>
                <a:latin typeface="DiodrumArabic-Medium" panose="00000600000000000000" pitchFamily="2" charset="-78"/>
                <a:cs typeface="DiodrumArabic-Medium" panose="00000600000000000000" pitchFamily="2" charset="-78"/>
              </a:rPr>
              <a:t>جاهزيـة</a:t>
            </a:r>
            <a:r>
              <a:rPr lang="en-US" sz="2800" b="0" dirty="0">
                <a:solidFill>
                  <a:srgbClr val="2A1F6A"/>
                </a:solidFill>
                <a:latin typeface="DiodrumArabic-Medium" panose="00000600000000000000" pitchFamily="2" charset="-78"/>
                <a:cs typeface="DiodrumArabic-Medium" panose="00000600000000000000" pitchFamily="2" charset="-78"/>
              </a:rPr>
              <a:t> </a:t>
            </a:r>
            <a:r>
              <a:rPr lang="ar-SA" sz="2800" b="0" dirty="0">
                <a:solidFill>
                  <a:srgbClr val="2A1F6A"/>
                </a:solidFill>
                <a:latin typeface="DiodrumArabic-Medium" panose="00000600000000000000" pitchFamily="2" charset="-78"/>
                <a:cs typeface="DiodrumArabic-Medium" panose="00000600000000000000" pitchFamily="2" charset="-78"/>
              </a:rPr>
              <a:t>تبنّي</a:t>
            </a:r>
            <a:r>
              <a:rPr lang="ar-QA" sz="2800" b="0" dirty="0">
                <a:solidFill>
                  <a:srgbClr val="2A1F6A"/>
                </a:solidFill>
                <a:latin typeface="DiodrumArabic-Medium" panose="00000600000000000000" pitchFamily="2" charset="-78"/>
                <a:cs typeface="DiodrumArabic-Medium" panose="00000600000000000000" pitchFamily="2" charset="-78"/>
              </a:rPr>
              <a:t> </a:t>
            </a:r>
            <a:br>
              <a:rPr lang="ar-QA" sz="3200" dirty="0">
                <a:solidFill>
                  <a:srgbClr val="2A1F6A"/>
                </a:solidFill>
              </a:rPr>
            </a:br>
            <a:r>
              <a:rPr lang="ar-QA" sz="3200" dirty="0">
                <a:solidFill>
                  <a:srgbClr val="2A1F6A"/>
                </a:solidFill>
                <a:latin typeface="DiodrumArabic-Semibold" panose="00000700000000000000" pitchFamily="2" charset="-78"/>
                <a:cs typeface="DiodrumArabic-Semibold" panose="00000700000000000000" pitchFamily="2" charset="-78"/>
              </a:rPr>
              <a:t>التقنيات الناشئة</a:t>
            </a:r>
            <a:r>
              <a:rPr lang="en-US" sz="3200" dirty="0">
                <a:solidFill>
                  <a:srgbClr val="2A1F6A"/>
                </a:solidFill>
                <a:latin typeface="DiodrumArabic-Semibold" panose="00000700000000000000" pitchFamily="2" charset="-78"/>
                <a:cs typeface="DiodrumArabic-Semibold" panose="00000700000000000000" pitchFamily="2" charset="-78"/>
              </a:rPr>
              <a:t> </a:t>
            </a:r>
            <a:r>
              <a:rPr lang="ar-SA" sz="3200" dirty="0">
                <a:solidFill>
                  <a:srgbClr val="2A1F6A"/>
                </a:solidFill>
                <a:latin typeface="DiodrumArabic-Semibold" panose="00000700000000000000" pitchFamily="2" charset="-78"/>
                <a:cs typeface="DiodrumArabic-Semibold" panose="00000700000000000000" pitchFamily="2" charset="-78"/>
              </a:rPr>
              <a:t>لعام 2025</a:t>
            </a:r>
            <a:r>
              <a:rPr lang="ar-QA" sz="3200" dirty="0">
                <a:solidFill>
                  <a:srgbClr val="2A1F6A"/>
                </a:solidFill>
                <a:latin typeface="DiodrumArabic-Semibold" panose="00000700000000000000" pitchFamily="2" charset="-78"/>
                <a:cs typeface="DiodrumArabic-Semibold" panose="00000700000000000000" pitchFamily="2" charset="-78"/>
              </a:rPr>
              <a:t> </a:t>
            </a:r>
          </a:p>
        </p:txBody>
      </p:sp>
      <p:sp>
        <p:nvSpPr>
          <p:cNvPr id="2" name="Subtitle 2">
            <a:extLst>
              <a:ext uri="{FF2B5EF4-FFF2-40B4-BE49-F238E27FC236}">
                <a16:creationId xmlns:a16="http://schemas.microsoft.com/office/drawing/2014/main" id="{A36ADDC7-6EFE-58ED-4A12-51460AAE7956}"/>
              </a:ext>
            </a:extLst>
          </p:cNvPr>
          <p:cNvSpPr txBox="1">
            <a:spLocks/>
          </p:cNvSpPr>
          <p:nvPr/>
        </p:nvSpPr>
        <p:spPr>
          <a:xfrm>
            <a:off x="263189" y="8459190"/>
            <a:ext cx="2279236" cy="1026010"/>
          </a:xfrm>
          <a:prstGeom prst="rect">
            <a:avLst/>
          </a:prstGeom>
        </p:spPr>
        <p:txBody>
          <a:bodyPr anchor="ctr">
            <a:normAutofit/>
          </a:bodyPr>
          <a:lst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marL="0" indent="0" algn="r" rtl="1">
              <a:buNone/>
            </a:pPr>
            <a:r>
              <a:rPr lang="ar-SA" sz="1100" dirty="0">
                <a:solidFill>
                  <a:srgbClr val="1B1451"/>
                </a:solidFill>
                <a:latin typeface="DiodrumArabic-Light" pitchFamily="2" charset="-78"/>
                <a:cs typeface="DiodrumArabic-Light" pitchFamily="2" charset="-78"/>
              </a:rPr>
              <a:t>فبراير 2025</a:t>
            </a:r>
          </a:p>
          <a:p>
            <a:pPr marL="0" indent="0" algn="r" rtl="1">
              <a:buNone/>
            </a:pPr>
            <a:r>
              <a:rPr lang="ar-AE" sz="1100" dirty="0">
                <a:solidFill>
                  <a:srgbClr val="1B1451"/>
                </a:solidFill>
                <a:latin typeface="DiodrumArabic-Light" pitchFamily="2" charset="-78"/>
                <a:cs typeface="DiodrumArabic-Light" pitchFamily="2" charset="-78"/>
              </a:rPr>
              <a:t>نــــوع الوثيقـــــــة: </a:t>
            </a:r>
            <a:r>
              <a:rPr lang="ar-SA" sz="1100" dirty="0">
                <a:solidFill>
                  <a:srgbClr val="1B1451"/>
                </a:solidFill>
                <a:latin typeface="DiodrumArabic-Medium" pitchFamily="2" charset="-78"/>
                <a:cs typeface="DiodrumArabic-Medium" pitchFamily="2" charset="-78"/>
              </a:rPr>
              <a:t>تقرير</a:t>
            </a:r>
            <a:endParaRPr lang="en-US" sz="1100" dirty="0">
              <a:solidFill>
                <a:srgbClr val="1B1451"/>
              </a:solidFill>
              <a:latin typeface="DiodrumArabic-Medium" pitchFamily="2" charset="-78"/>
              <a:cs typeface="DiodrumArabic-Medium" pitchFamily="2" charset="-78"/>
            </a:endParaRPr>
          </a:p>
          <a:p>
            <a:pPr marL="0" indent="0" algn="r" rtl="1">
              <a:buNone/>
            </a:pPr>
            <a:r>
              <a:rPr lang="ar-AE" sz="1100" dirty="0">
                <a:solidFill>
                  <a:srgbClr val="1B1451"/>
                </a:solidFill>
                <a:latin typeface="DiodrumArabic-Light" pitchFamily="2" charset="-78"/>
                <a:cs typeface="DiodrumArabic-Light" pitchFamily="2" charset="-78"/>
              </a:rPr>
              <a:t>تصنيف الوثيقــــة: </a:t>
            </a:r>
            <a:r>
              <a:rPr lang="ar-SA" sz="1100" dirty="0">
                <a:solidFill>
                  <a:srgbClr val="1B1451"/>
                </a:solidFill>
                <a:latin typeface="DiodrumArabic-Medium" pitchFamily="2" charset="-78"/>
                <a:cs typeface="DiodrumArabic-Medium" pitchFamily="2" charset="-78"/>
              </a:rPr>
              <a:t>سرّي</a:t>
            </a:r>
            <a:endParaRPr lang="ar-AE" sz="1100" dirty="0">
              <a:solidFill>
                <a:srgbClr val="1B1451"/>
              </a:solidFill>
              <a:latin typeface="DiodrumArabic-Light" pitchFamily="2" charset="-78"/>
              <a:cs typeface="DiodrumArabic-Light" pitchFamily="2" charset="-78"/>
            </a:endParaRPr>
          </a:p>
          <a:p>
            <a:pPr marL="0" indent="0" algn="r" rtl="1">
              <a:buNone/>
            </a:pPr>
            <a:r>
              <a:rPr lang="ar-SA" sz="1100" dirty="0">
                <a:solidFill>
                  <a:srgbClr val="1B1451"/>
                </a:solidFill>
                <a:latin typeface="DiodrumArabic-Light" pitchFamily="2" charset="-78"/>
                <a:cs typeface="DiodrumArabic-Light" pitchFamily="2" charset="-78"/>
              </a:rPr>
              <a:t>رقـــم الإصــــــــدار: </a:t>
            </a:r>
            <a:r>
              <a:rPr lang="ar-SA" sz="1100" dirty="0">
                <a:solidFill>
                  <a:srgbClr val="1B1451"/>
                </a:solidFill>
                <a:latin typeface="DiodrumArabic-Medium" pitchFamily="2" charset="-78"/>
                <a:cs typeface="DiodrumArabic-Medium" pitchFamily="2" charset="-78"/>
              </a:rPr>
              <a:t>1.0</a:t>
            </a:r>
          </a:p>
        </p:txBody>
      </p:sp>
      <p:sp>
        <p:nvSpPr>
          <p:cNvPr id="13" name="TextBox 12">
            <a:extLst>
              <a:ext uri="{FF2B5EF4-FFF2-40B4-BE49-F238E27FC236}">
                <a16:creationId xmlns:a16="http://schemas.microsoft.com/office/drawing/2014/main" id="{50A439FA-48D6-ADD3-455D-3C17F798B8CA}"/>
              </a:ext>
            </a:extLst>
          </p:cNvPr>
          <p:cNvSpPr txBox="1"/>
          <p:nvPr/>
        </p:nvSpPr>
        <p:spPr>
          <a:xfrm>
            <a:off x="8229600" y="4512039"/>
            <a:ext cx="0" cy="0"/>
          </a:xfrm>
          <a:prstGeom prst="rect">
            <a:avLst/>
          </a:prstGeom>
          <a:noFill/>
        </p:spPr>
        <p:txBody>
          <a:bodyPr wrap="none" rtlCol="0" anchor="ctr">
            <a:noAutofit/>
          </a:bodyPr>
          <a:lstStyle/>
          <a:p>
            <a:pPr algn="r" defTabSz="490113" rtl="1">
              <a:spcAft>
                <a:spcPts val="323"/>
              </a:spcAft>
            </a:pPr>
            <a:endParaRPr lang="en-SA" sz="908" kern="0">
              <a:solidFill>
                <a:srgbClr val="353171"/>
              </a:solidFill>
              <a:latin typeface="Bahij Janna" panose="02040503050201020203" pitchFamily="18" charset="-78"/>
              <a:cs typeface="Bahij Janna" panose="02040503050201020203" pitchFamily="18" charset="-78"/>
            </a:endParaRPr>
          </a:p>
        </p:txBody>
      </p:sp>
      <p:sp>
        <p:nvSpPr>
          <p:cNvPr id="3" name="TextBox 2">
            <a:extLst>
              <a:ext uri="{FF2B5EF4-FFF2-40B4-BE49-F238E27FC236}">
                <a16:creationId xmlns:a16="http://schemas.microsoft.com/office/drawing/2014/main" id="{DB6606F2-BF1A-0C24-6EFE-E6779B35072D}"/>
              </a:ext>
            </a:extLst>
          </p:cNvPr>
          <p:cNvSpPr txBox="1"/>
          <p:nvPr/>
        </p:nvSpPr>
        <p:spPr>
          <a:xfrm>
            <a:off x="0" y="5233091"/>
            <a:ext cx="6238717" cy="569249"/>
          </a:xfrm>
          <a:prstGeom prst="rect">
            <a:avLst/>
          </a:prstGeom>
          <a:noFill/>
        </p:spPr>
        <p:txBody>
          <a:bodyPr wrap="square" lIns="0" rIns="0" rtlCol="0" anchor="ctr">
            <a:noAutofit/>
          </a:bodyPr>
          <a:lstStyle/>
          <a:p>
            <a:pPr algn="r" defTabSz="490113" rtl="1">
              <a:spcAft>
                <a:spcPts val="323"/>
              </a:spcAft>
            </a:pPr>
            <a:r>
              <a:rPr lang="ar-SA" sz="2000" b="1" kern="0" dirty="0">
                <a:solidFill>
                  <a:srgbClr val="7C32C9"/>
                </a:solidFill>
                <a:latin typeface="DiodrumArabic-Medium" panose="00000600000000000000" pitchFamily="2" charset="-78"/>
                <a:cs typeface="DiodrumArabic-Medium" panose="00000600000000000000" pitchFamily="2" charset="-78"/>
              </a:rPr>
              <a:t>التقرير التفصيلي لـ ( اسم الجهة )</a:t>
            </a:r>
            <a:r>
              <a:rPr lang="en-US" sz="2000" b="1" kern="0" dirty="0">
                <a:solidFill>
                  <a:srgbClr val="7C32C9"/>
                </a:solidFill>
                <a:latin typeface="DiodrumArabic-Medium" panose="00000600000000000000" pitchFamily="2" charset="-78"/>
                <a:cs typeface="DiodrumArabic-Medium" panose="00000600000000000000" pitchFamily="2" charset="-78"/>
              </a:rPr>
              <a:t> </a:t>
            </a:r>
          </a:p>
        </p:txBody>
      </p:sp>
      <p:sp>
        <p:nvSpPr>
          <p:cNvPr id="4" name="SecloreFooter">
            <a:extLst>
              <a:ext uri="{FF2B5EF4-FFF2-40B4-BE49-F238E27FC236}">
                <a16:creationId xmlns:a16="http://schemas.microsoft.com/office/drawing/2014/main" id="{F3BA695F-624B-4510-96E3-4ED73817DA09}"/>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393249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E8A95-A552-6716-2999-E362858D8A7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6F217EE-5F54-DB97-37E2-E31D69F02028}"/>
              </a:ext>
            </a:extLst>
          </p:cNvPr>
          <p:cNvSpPr txBox="1">
            <a:spLocks/>
          </p:cNvSpPr>
          <p:nvPr/>
        </p:nvSpPr>
        <p:spPr>
          <a:xfrm>
            <a:off x="817655" y="793340"/>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rPr>
              <a:t>3.1.1 وصف القدرات الرئيسية التي تم التركيز عليها في الدورة (الث</a:t>
            </a:r>
            <a:r>
              <a:rPr lang="ar-SA" sz="1400">
                <a:solidFill>
                  <a:srgbClr val="1AC082"/>
                </a:solidFill>
                <a:latin typeface="DiodrumArabic-Semibold" panose="00000700000000000000" pitchFamily="2" charset="-78"/>
                <a:cs typeface="DiodrumArabic-Semibold" panose="00000700000000000000" pitchFamily="2" charset="-78"/>
              </a:rPr>
              <a:t>الثة)</a:t>
            </a:r>
            <a:endParaRPr kumimoji="0" lang="ar-Q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endParaRPr>
          </a:p>
        </p:txBody>
      </p:sp>
      <p:sp>
        <p:nvSpPr>
          <p:cNvPr id="156" name="Rounded Rectangle 15">
            <a:extLst>
              <a:ext uri="{FF2B5EF4-FFF2-40B4-BE49-F238E27FC236}">
                <a16:creationId xmlns:a16="http://schemas.microsoft.com/office/drawing/2014/main" id="{12DBE8EB-1861-0B57-1EDD-740CDE9B245F}"/>
              </a:ext>
            </a:extLst>
          </p:cNvPr>
          <p:cNvSpPr/>
          <p:nvPr/>
        </p:nvSpPr>
        <p:spPr>
          <a:xfrm flipH="1">
            <a:off x="679269" y="1571915"/>
            <a:ext cx="5303520" cy="1644079"/>
          </a:xfrm>
          <a:prstGeom prst="roundRect">
            <a:avLst>
              <a:gd name="adj" fmla="val 8067"/>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lIns="182880" tIns="45720" rIns="91440" bIns="45720" rtlCol="0" anchor="ctr"/>
          <a:lstStyle/>
          <a:p>
            <a:pPr marL="346075" marR="0" lvl="1" algn="just" defTabSz="457200" rtl="1" eaLnBrk="1" fontAlgn="auto" latinLnBrk="0" hangingPunct="1">
              <a:lnSpc>
                <a:spcPct val="100000"/>
              </a:lnSpc>
              <a:spcBef>
                <a:spcPts val="0"/>
              </a:spcBef>
              <a:spcAft>
                <a:spcPts val="600"/>
              </a:spcAft>
              <a:buClrTx/>
              <a:buSzTx/>
              <a:buFontTx/>
              <a:buNone/>
              <a:tabLst/>
              <a:defRPr/>
            </a:pPr>
            <a:r>
              <a:rPr kumimoji="0" lang="ar-SA" sz="1600"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البحث</a:t>
            </a:r>
            <a:endParaRPr lang="en-US" sz="1600" b="1">
              <a:solidFill>
                <a:srgbClr val="3F3578"/>
              </a:solidFill>
              <a:latin typeface="DiodrumArabic-Semibold" panose="00000700000000000000" pitchFamily="2" charset="-78"/>
              <a:cs typeface="DiodrumArabic-Semibold" panose="00000700000000000000" pitchFamily="2" charset="-78"/>
            </a:endParaRPr>
          </a:p>
          <a:p>
            <a:pPr marL="346075" lvl="1" algn="just" rtl="1">
              <a:lnSpc>
                <a:spcPct val="130000"/>
              </a:lnSpc>
              <a:defRPr/>
            </a:pPr>
            <a:r>
              <a:rPr lang="ar-SA" sz="900">
                <a:solidFill>
                  <a:srgbClr val="3F3578"/>
                </a:solidFill>
                <a:latin typeface="☞DIODRUM ARABIC" panose="00000500000000000000" pitchFamily="2" charset="-78"/>
                <a:cs typeface="☞DIODRUM ARABIC"/>
              </a:rPr>
              <a:t>نظرًا للتغيرات السريعة في التقنية، أصبح من الضروري تخصيص موارد للبحث والاستكشاف لرصد أحدث التطورات التقنية، ويشمل ذلك رصد التطورات على مستوى المستفيدين والمنافسين والسوق والتقنيات، إضافة إلى القدرات التقنية لاتجاه تقني محدد، ومن المهم للباحثين في هذه التقنيات العمل معًا داخل الجهة أو التعاون مع شركاء خارجيين لتحليل هذا الاتجاه التقني، وتحديد أنماط جديدة، وتحديد الاحتمالات والمخاطر المحتملة لكل تقنية قيد التطوير، وينطوي هذا على وضع جدول زمني لكل فرصة محتملة، سواء على المدى القصير أو الطويل.</a:t>
            </a:r>
          </a:p>
        </p:txBody>
      </p:sp>
      <p:sp>
        <p:nvSpPr>
          <p:cNvPr id="157" name="Rounded Rectangle 17">
            <a:extLst>
              <a:ext uri="{FF2B5EF4-FFF2-40B4-BE49-F238E27FC236}">
                <a16:creationId xmlns:a16="http://schemas.microsoft.com/office/drawing/2014/main" id="{5B237A9E-A0D7-DC41-D0A1-6A76512D91B8}"/>
              </a:ext>
            </a:extLst>
          </p:cNvPr>
          <p:cNvSpPr/>
          <p:nvPr/>
        </p:nvSpPr>
        <p:spPr>
          <a:xfrm flipH="1">
            <a:off x="679269" y="3477619"/>
            <a:ext cx="5303520" cy="1645920"/>
          </a:xfrm>
          <a:prstGeom prst="roundRect">
            <a:avLst>
              <a:gd name="adj" fmla="val 8067"/>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lIns="182880" tIns="45720" rIns="91440" bIns="45720" rtlCol="0" anchor="ctr"/>
          <a:lstStyle/>
          <a:p>
            <a:pPr marL="342900" lvl="1" algn="just" rtl="1">
              <a:spcAft>
                <a:spcPts val="600"/>
              </a:spcAft>
              <a:defRPr/>
            </a:pPr>
            <a:r>
              <a:rPr lang="ar-SA" sz="1600" b="1">
                <a:solidFill>
                  <a:srgbClr val="7C32C9"/>
                </a:solidFill>
                <a:latin typeface="DiodrumArabic-Semibold" panose="00000700000000000000" pitchFamily="2" charset="-78"/>
                <a:cs typeface="DiodrumArabic-Semibold" panose="00000700000000000000" pitchFamily="2" charset="-78"/>
              </a:rPr>
              <a:t>التواصل</a:t>
            </a:r>
            <a:endParaRPr lang="en-US" sz="1600" b="1">
              <a:solidFill>
                <a:srgbClr val="7C32C9"/>
              </a:solidFill>
              <a:latin typeface="DiodrumArabic-Semibold" panose="00000700000000000000" pitchFamily="2" charset="-78"/>
              <a:cs typeface="DiodrumArabic-Semibold" panose="00000700000000000000" pitchFamily="2" charset="-78"/>
            </a:endParaRPr>
          </a:p>
          <a:p>
            <a:pPr marL="342900" lvl="1" algn="just" rtl="1">
              <a:lnSpc>
                <a:spcPct val="130000"/>
              </a:lnSpc>
              <a:spcAft>
                <a:spcPts val="600"/>
              </a:spcAft>
              <a:buClr>
                <a:srgbClr val="1CC182"/>
              </a:buClr>
              <a:defRPr/>
            </a:pPr>
            <a:r>
              <a:rPr lang="ar-SA" sz="900">
                <a:solidFill>
                  <a:srgbClr val="3F3578"/>
                </a:solidFill>
                <a:latin typeface="☞DIODRUM ARABIC" panose="00000500000000000000" pitchFamily="2" charset="-78"/>
                <a:cs typeface="☞DIODRUM ARABIC"/>
              </a:rPr>
              <a:t>لاستدامة البحث في التقنيات الناشئة لا بد من إيجاد طرق اتصال واضحة ومتسقة، مثل: العروض التقديمية أو التقارير التي تعرض أهداف ونتائج تحليل الاتجاهات التقنية بطريقة مبسطة؛ لتسهيل توصيل المعلومات إلى المتلقي. ومن الضروري تبادل المعلومات المناسبة مع الجمهور المناسب، والتمييز بين التثقيف العام لغرض إشراك أصحاب المصلحة أو المعنيين من جهة، وتوفير معلومات محددة لتحفيز التمويل والاستثمار من جهة أخرى.</a:t>
            </a:r>
          </a:p>
        </p:txBody>
      </p:sp>
      <p:sp>
        <p:nvSpPr>
          <p:cNvPr id="158" name="Rounded Rectangle 19">
            <a:extLst>
              <a:ext uri="{FF2B5EF4-FFF2-40B4-BE49-F238E27FC236}">
                <a16:creationId xmlns:a16="http://schemas.microsoft.com/office/drawing/2014/main" id="{BD38861C-6E23-B5DC-1F87-3AF31B392741}"/>
              </a:ext>
            </a:extLst>
          </p:cNvPr>
          <p:cNvSpPr/>
          <p:nvPr/>
        </p:nvSpPr>
        <p:spPr>
          <a:xfrm flipH="1">
            <a:off x="679269" y="5385164"/>
            <a:ext cx="5303520" cy="1645920"/>
          </a:xfrm>
          <a:prstGeom prst="roundRect">
            <a:avLst>
              <a:gd name="adj" fmla="val 8067"/>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lIns="182880" tIns="45720" rIns="91440" bIns="45720" rtlCol="0" anchor="ctr"/>
          <a:lstStyle/>
          <a:p>
            <a:pPr marL="342900" marR="0" lvl="1" algn="just" defTabSz="457200" rtl="1" eaLnBrk="1" fontAlgn="auto" latinLnBrk="0" hangingPunct="1">
              <a:lnSpc>
                <a:spcPct val="150000"/>
              </a:lnSpc>
              <a:spcBef>
                <a:spcPts val="0"/>
              </a:spcBef>
              <a:spcAft>
                <a:spcPts val="600"/>
              </a:spcAft>
              <a:buClr>
                <a:srgbClr val="1CC182"/>
              </a:buClr>
              <a:buSzTx/>
              <a:buFontTx/>
              <a:buNone/>
              <a:tabLst/>
              <a:defRPr/>
            </a:pPr>
            <a:r>
              <a:rPr lang="ar-SA" sz="1600" b="1">
                <a:solidFill>
                  <a:srgbClr val="7C32C9"/>
                </a:solidFill>
                <a:latin typeface="DiodrumArabic-Semibold" panose="00000700000000000000" pitchFamily="2" charset="-78"/>
                <a:cs typeface="DiodrumArabic-Semibold" panose="00000700000000000000" pitchFamily="2" charset="-78"/>
              </a:rPr>
              <a:t>الإثبات</a:t>
            </a:r>
            <a:r>
              <a:rPr kumimoji="0" lang="ar-SA" sz="1800" b="1" i="0" u="none" strike="noStrike" kern="1200" cap="none" spc="0" normalizeH="0" baseline="0" noProof="0">
                <a:ln>
                  <a:noFill/>
                </a:ln>
                <a:solidFill>
                  <a:srgbClr val="7C32C9"/>
                </a:solidFill>
                <a:effectLst/>
                <a:uLnTx/>
                <a:uFillTx/>
                <a:latin typeface="☞DIODRUM ARABIC" panose="00000500000000000000" pitchFamily="2" charset="-78"/>
                <a:cs typeface="☞DIODRUM ARABIC" panose="00000500000000000000" pitchFamily="2" charset="-78"/>
              </a:rPr>
              <a:t> </a:t>
            </a:r>
          </a:p>
          <a:p>
            <a:pPr marL="342900" lvl="1" algn="just" rtl="1">
              <a:lnSpc>
                <a:spcPct val="130000"/>
              </a:lnSpc>
              <a:spcAft>
                <a:spcPts val="600"/>
              </a:spcAft>
              <a:buClr>
                <a:srgbClr val="1CC182"/>
              </a:buClr>
              <a:defRPr/>
            </a:pPr>
            <a:r>
              <a:rPr lang="ar-SA" sz="900">
                <a:solidFill>
                  <a:srgbClr val="3F3578"/>
                </a:solidFill>
                <a:latin typeface="☞DIODRUM ARABIC" panose="00000500000000000000" pitchFamily="2" charset="-78"/>
                <a:cs typeface="☞DIODRUM ARABIC"/>
              </a:rPr>
              <a:t>لتقديم الفرص التقنية المتاحة بصورة مقنعة للمستفيدين، بات من الضروري الاعتماد على المعرفة والخبرة التي لا يمكن الحصول عليها إلا عن طريق التجارب العملية المثبتة (</a:t>
            </a:r>
            <a:r>
              <a:rPr lang="en-US" sz="900">
                <a:solidFill>
                  <a:srgbClr val="3F3578"/>
                </a:solidFill>
                <a:latin typeface="☞DIODRUM ARABIC" panose="00000500000000000000" pitchFamily="2" charset="-78"/>
                <a:cs typeface="☞DIODRUM ARABIC"/>
              </a:rPr>
              <a:t>POC</a:t>
            </a:r>
            <a:r>
              <a:rPr lang="ar-SA" sz="900">
                <a:solidFill>
                  <a:srgbClr val="3F3578"/>
                </a:solidFill>
                <a:latin typeface="☞DIODRUM ARABIC" panose="00000500000000000000" pitchFamily="2" charset="-78"/>
                <a:cs typeface="☞DIODRUM ARABIC"/>
              </a:rPr>
              <a:t>). لذلك، عن طريق قدرة الأدلة ستتمكن الجهة (أولًا) من تحديد جاهزية التقنية لتلبية متطلبات الجهة، وثانياً، الاستعداد لتبني  التقنية.</a:t>
            </a:r>
          </a:p>
        </p:txBody>
      </p:sp>
      <p:sp>
        <p:nvSpPr>
          <p:cNvPr id="159" name="Rounded Rectangle 21">
            <a:extLst>
              <a:ext uri="{FF2B5EF4-FFF2-40B4-BE49-F238E27FC236}">
                <a16:creationId xmlns:a16="http://schemas.microsoft.com/office/drawing/2014/main" id="{A9701EDF-2B2A-0073-6048-0ED4A0693A34}"/>
              </a:ext>
            </a:extLst>
          </p:cNvPr>
          <p:cNvSpPr/>
          <p:nvPr/>
        </p:nvSpPr>
        <p:spPr>
          <a:xfrm flipH="1">
            <a:off x="679269" y="7292708"/>
            <a:ext cx="5303520" cy="1645920"/>
          </a:xfrm>
          <a:prstGeom prst="roundRect">
            <a:avLst>
              <a:gd name="adj" fmla="val 8067"/>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lIns="182880" rIns="91440" rtlCol="0" anchor="ctr"/>
          <a:lstStyle/>
          <a:p>
            <a:pPr marL="342900" marR="0" lvl="1" algn="just" defTabSz="457200" rtl="1" eaLnBrk="1" fontAlgn="auto" latinLnBrk="0" hangingPunct="1">
              <a:lnSpc>
                <a:spcPct val="150000"/>
              </a:lnSpc>
              <a:spcBef>
                <a:spcPts val="0"/>
              </a:spcBef>
              <a:spcAft>
                <a:spcPts val="600"/>
              </a:spcAft>
              <a:buClr>
                <a:srgbClr val="1CC182"/>
              </a:buClr>
              <a:buSzTx/>
              <a:buFontTx/>
              <a:buNone/>
              <a:tabLst/>
              <a:defRPr/>
            </a:pPr>
            <a:r>
              <a:rPr lang="ar-SA" sz="1600" b="1">
                <a:solidFill>
                  <a:srgbClr val="7C32C9"/>
                </a:solidFill>
                <a:latin typeface="DiodrumArabic-Semibold" panose="00000700000000000000" pitchFamily="2" charset="-78"/>
                <a:cs typeface="DiodrumArabic-Semibold" panose="00000700000000000000" pitchFamily="2" charset="-78"/>
              </a:rPr>
              <a:t>التكامل</a:t>
            </a:r>
            <a:endParaRPr lang="en-US" sz="1600" b="1">
              <a:solidFill>
                <a:srgbClr val="7C32C9"/>
              </a:solidFill>
              <a:latin typeface="DiodrumArabic-Semibold" panose="00000700000000000000" pitchFamily="2" charset="-78"/>
              <a:cs typeface="DiodrumArabic-Semibold" panose="00000700000000000000" pitchFamily="2" charset="-78"/>
            </a:endParaRPr>
          </a:p>
          <a:p>
            <a:pPr marL="342900" lvl="1" algn="just" rtl="1">
              <a:lnSpc>
                <a:spcPct val="130000"/>
              </a:lnSpc>
              <a:spcAft>
                <a:spcPts val="600"/>
              </a:spcAft>
              <a:buClr>
                <a:srgbClr val="1CC182"/>
              </a:buClr>
              <a:defRPr/>
            </a:pPr>
            <a:r>
              <a:rPr lang="ar-SA" sz="900">
                <a:solidFill>
                  <a:srgbClr val="3F3578"/>
                </a:solidFill>
                <a:latin typeface="☞DIODRUM ARABIC" panose="00000500000000000000" pitchFamily="2" charset="-78"/>
                <a:cs typeface="☞DIODRUM ARABIC"/>
              </a:rPr>
              <a:t>تُعرّف الابتكارات الإستراتيجية على أنها الابتكارات التي تتبع الفرص المحتملة لاستخدام التقنيات الناشئة على المدى المتوسط إلى الطويل، والتي تخدم الأهداف العامة للجهة. وفي هذا السياق، تُقيّم قدرة التكامل مدى استعداد الجهة لتشغيل التقنيات الناشئة على نطاق واسع، ودعم تحقيق أهدافها الإستراتيجية، والنظر في تطبيقها العملي والفعال من حيث التكلفة.</a:t>
            </a:r>
          </a:p>
        </p:txBody>
      </p:sp>
      <p:grpSp>
        <p:nvGrpSpPr>
          <p:cNvPr id="212" name="Group 211">
            <a:extLst>
              <a:ext uri="{FF2B5EF4-FFF2-40B4-BE49-F238E27FC236}">
                <a16:creationId xmlns:a16="http://schemas.microsoft.com/office/drawing/2014/main" id="{6896AFC6-5562-F99A-66E5-CCD16B28F2C8}"/>
              </a:ext>
            </a:extLst>
          </p:cNvPr>
          <p:cNvGrpSpPr/>
          <p:nvPr/>
        </p:nvGrpSpPr>
        <p:grpSpPr>
          <a:xfrm>
            <a:off x="5657087" y="2096320"/>
            <a:ext cx="629920" cy="631190"/>
            <a:chOff x="5657087" y="2096320"/>
            <a:chExt cx="629920" cy="631190"/>
          </a:xfrm>
        </p:grpSpPr>
        <p:sp>
          <p:nvSpPr>
            <p:cNvPr id="194" name="object 6">
              <a:extLst>
                <a:ext uri="{FF2B5EF4-FFF2-40B4-BE49-F238E27FC236}">
                  <a16:creationId xmlns:a16="http://schemas.microsoft.com/office/drawing/2014/main" id="{7D1A23F8-14B1-A967-C49E-7240015B8EDE}"/>
                </a:ext>
              </a:extLst>
            </p:cNvPr>
            <p:cNvSpPr/>
            <p:nvPr/>
          </p:nvSpPr>
          <p:spPr>
            <a:xfrm>
              <a:off x="5657087" y="2096320"/>
              <a:ext cx="629920" cy="631190"/>
            </a:xfrm>
            <a:custGeom>
              <a:avLst/>
              <a:gdLst/>
              <a:ahLst/>
              <a:cxnLst/>
              <a:rect l="l" t="t" r="r" b="b"/>
              <a:pathLst>
                <a:path w="629920" h="631189">
                  <a:moveTo>
                    <a:pt x="314706" y="0"/>
                  </a:moveTo>
                  <a:lnTo>
                    <a:pt x="268188" y="3420"/>
                  </a:lnTo>
                  <a:lnTo>
                    <a:pt x="223794" y="13355"/>
                  </a:lnTo>
                  <a:lnTo>
                    <a:pt x="182009" y="29317"/>
                  </a:lnTo>
                  <a:lnTo>
                    <a:pt x="143320" y="50819"/>
                  </a:lnTo>
                  <a:lnTo>
                    <a:pt x="108213" y="77373"/>
                  </a:lnTo>
                  <a:lnTo>
                    <a:pt x="77173" y="108491"/>
                  </a:lnTo>
                  <a:lnTo>
                    <a:pt x="50687" y="143685"/>
                  </a:lnTo>
                  <a:lnTo>
                    <a:pt x="29240" y="182467"/>
                  </a:lnTo>
                  <a:lnTo>
                    <a:pt x="13319" y="224350"/>
                  </a:lnTo>
                  <a:lnTo>
                    <a:pt x="3410" y="268846"/>
                  </a:lnTo>
                  <a:lnTo>
                    <a:pt x="0" y="315468"/>
                  </a:lnTo>
                  <a:lnTo>
                    <a:pt x="3410" y="362089"/>
                  </a:lnTo>
                  <a:lnTo>
                    <a:pt x="13319" y="406585"/>
                  </a:lnTo>
                  <a:lnTo>
                    <a:pt x="29240" y="448468"/>
                  </a:lnTo>
                  <a:lnTo>
                    <a:pt x="50687" y="487250"/>
                  </a:lnTo>
                  <a:lnTo>
                    <a:pt x="77173" y="522444"/>
                  </a:lnTo>
                  <a:lnTo>
                    <a:pt x="108213" y="553562"/>
                  </a:lnTo>
                  <a:lnTo>
                    <a:pt x="143320" y="580116"/>
                  </a:lnTo>
                  <a:lnTo>
                    <a:pt x="182009" y="601618"/>
                  </a:lnTo>
                  <a:lnTo>
                    <a:pt x="223794" y="617580"/>
                  </a:lnTo>
                  <a:lnTo>
                    <a:pt x="268188" y="627515"/>
                  </a:lnTo>
                  <a:lnTo>
                    <a:pt x="314706" y="630935"/>
                  </a:lnTo>
                  <a:lnTo>
                    <a:pt x="361223" y="627515"/>
                  </a:lnTo>
                  <a:lnTo>
                    <a:pt x="405617" y="617580"/>
                  </a:lnTo>
                  <a:lnTo>
                    <a:pt x="447402" y="601618"/>
                  </a:lnTo>
                  <a:lnTo>
                    <a:pt x="486091" y="580116"/>
                  </a:lnTo>
                  <a:lnTo>
                    <a:pt x="521198" y="553562"/>
                  </a:lnTo>
                  <a:lnTo>
                    <a:pt x="552238" y="522444"/>
                  </a:lnTo>
                  <a:lnTo>
                    <a:pt x="578724" y="487250"/>
                  </a:lnTo>
                  <a:lnTo>
                    <a:pt x="600171" y="448468"/>
                  </a:lnTo>
                  <a:lnTo>
                    <a:pt x="616092" y="406585"/>
                  </a:lnTo>
                  <a:lnTo>
                    <a:pt x="626001" y="362089"/>
                  </a:lnTo>
                  <a:lnTo>
                    <a:pt x="629412" y="315468"/>
                  </a:lnTo>
                  <a:lnTo>
                    <a:pt x="626001" y="268846"/>
                  </a:lnTo>
                  <a:lnTo>
                    <a:pt x="616092" y="224350"/>
                  </a:lnTo>
                  <a:lnTo>
                    <a:pt x="600171" y="182467"/>
                  </a:lnTo>
                  <a:lnTo>
                    <a:pt x="578724" y="143685"/>
                  </a:lnTo>
                  <a:lnTo>
                    <a:pt x="552238" y="108491"/>
                  </a:lnTo>
                  <a:lnTo>
                    <a:pt x="521198" y="77373"/>
                  </a:lnTo>
                  <a:lnTo>
                    <a:pt x="486091" y="50819"/>
                  </a:lnTo>
                  <a:lnTo>
                    <a:pt x="447402" y="29317"/>
                  </a:lnTo>
                  <a:lnTo>
                    <a:pt x="405617" y="13355"/>
                  </a:lnTo>
                  <a:lnTo>
                    <a:pt x="361223" y="3420"/>
                  </a:lnTo>
                  <a:lnTo>
                    <a:pt x="314706" y="0"/>
                  </a:lnTo>
                  <a:close/>
                </a:path>
              </a:pathLst>
            </a:custGeom>
            <a:solidFill>
              <a:srgbClr val="FFFFFF"/>
            </a:solidFill>
          </p:spPr>
          <p:txBody>
            <a:bodyPr wrap="square" lIns="0" tIns="0" rIns="0" bIns="0" rtlCol="0"/>
            <a:lstStyle/>
            <a:p>
              <a:endParaRPr/>
            </a:p>
          </p:txBody>
        </p:sp>
        <p:sp>
          <p:nvSpPr>
            <p:cNvPr id="195" name="object 7">
              <a:extLst>
                <a:ext uri="{FF2B5EF4-FFF2-40B4-BE49-F238E27FC236}">
                  <a16:creationId xmlns:a16="http://schemas.microsoft.com/office/drawing/2014/main" id="{D5544D26-840D-FAFC-4F38-84A72F99D245}"/>
                </a:ext>
              </a:extLst>
            </p:cNvPr>
            <p:cNvSpPr/>
            <p:nvPr/>
          </p:nvSpPr>
          <p:spPr>
            <a:xfrm>
              <a:off x="5657087" y="2096320"/>
              <a:ext cx="629920" cy="631190"/>
            </a:xfrm>
            <a:custGeom>
              <a:avLst/>
              <a:gdLst/>
              <a:ahLst/>
              <a:cxnLst/>
              <a:rect l="l" t="t" r="r" b="b"/>
              <a:pathLst>
                <a:path w="629920" h="631189">
                  <a:moveTo>
                    <a:pt x="0" y="315468"/>
                  </a:moveTo>
                  <a:lnTo>
                    <a:pt x="3410" y="268846"/>
                  </a:lnTo>
                  <a:lnTo>
                    <a:pt x="13319" y="224350"/>
                  </a:lnTo>
                  <a:lnTo>
                    <a:pt x="29240" y="182467"/>
                  </a:lnTo>
                  <a:lnTo>
                    <a:pt x="50687" y="143685"/>
                  </a:lnTo>
                  <a:lnTo>
                    <a:pt x="77173" y="108491"/>
                  </a:lnTo>
                  <a:lnTo>
                    <a:pt x="108213" y="77373"/>
                  </a:lnTo>
                  <a:lnTo>
                    <a:pt x="143320" y="50819"/>
                  </a:lnTo>
                  <a:lnTo>
                    <a:pt x="182009" y="29317"/>
                  </a:lnTo>
                  <a:lnTo>
                    <a:pt x="223794" y="13355"/>
                  </a:lnTo>
                  <a:lnTo>
                    <a:pt x="268188" y="3420"/>
                  </a:lnTo>
                  <a:lnTo>
                    <a:pt x="314706" y="0"/>
                  </a:lnTo>
                  <a:lnTo>
                    <a:pt x="361223" y="3420"/>
                  </a:lnTo>
                  <a:lnTo>
                    <a:pt x="405617" y="13355"/>
                  </a:lnTo>
                  <a:lnTo>
                    <a:pt x="447402" y="29317"/>
                  </a:lnTo>
                  <a:lnTo>
                    <a:pt x="486091" y="50819"/>
                  </a:lnTo>
                  <a:lnTo>
                    <a:pt x="521198" y="77373"/>
                  </a:lnTo>
                  <a:lnTo>
                    <a:pt x="552238" y="108491"/>
                  </a:lnTo>
                  <a:lnTo>
                    <a:pt x="578724" y="143685"/>
                  </a:lnTo>
                  <a:lnTo>
                    <a:pt x="600171" y="182467"/>
                  </a:lnTo>
                  <a:lnTo>
                    <a:pt x="616092" y="224350"/>
                  </a:lnTo>
                  <a:lnTo>
                    <a:pt x="626001" y="268846"/>
                  </a:lnTo>
                  <a:lnTo>
                    <a:pt x="629412" y="315468"/>
                  </a:lnTo>
                  <a:lnTo>
                    <a:pt x="626001" y="362089"/>
                  </a:lnTo>
                  <a:lnTo>
                    <a:pt x="616092" y="406585"/>
                  </a:lnTo>
                  <a:lnTo>
                    <a:pt x="600171" y="448468"/>
                  </a:lnTo>
                  <a:lnTo>
                    <a:pt x="578724" y="487250"/>
                  </a:lnTo>
                  <a:lnTo>
                    <a:pt x="552238" y="522444"/>
                  </a:lnTo>
                  <a:lnTo>
                    <a:pt x="521198" y="553562"/>
                  </a:lnTo>
                  <a:lnTo>
                    <a:pt x="486091" y="580116"/>
                  </a:lnTo>
                  <a:lnTo>
                    <a:pt x="447402" y="601618"/>
                  </a:lnTo>
                  <a:lnTo>
                    <a:pt x="405617" y="617580"/>
                  </a:lnTo>
                  <a:lnTo>
                    <a:pt x="361223" y="627515"/>
                  </a:lnTo>
                  <a:lnTo>
                    <a:pt x="314706" y="630935"/>
                  </a:lnTo>
                  <a:lnTo>
                    <a:pt x="268188" y="627515"/>
                  </a:lnTo>
                  <a:lnTo>
                    <a:pt x="223794" y="617580"/>
                  </a:lnTo>
                  <a:lnTo>
                    <a:pt x="182009" y="601618"/>
                  </a:lnTo>
                  <a:lnTo>
                    <a:pt x="143320" y="580116"/>
                  </a:lnTo>
                  <a:lnTo>
                    <a:pt x="108213" y="553562"/>
                  </a:lnTo>
                  <a:lnTo>
                    <a:pt x="77173" y="522444"/>
                  </a:lnTo>
                  <a:lnTo>
                    <a:pt x="50687" y="487250"/>
                  </a:lnTo>
                  <a:lnTo>
                    <a:pt x="29240" y="448468"/>
                  </a:lnTo>
                  <a:lnTo>
                    <a:pt x="13319" y="406585"/>
                  </a:lnTo>
                  <a:lnTo>
                    <a:pt x="3410" y="362089"/>
                  </a:lnTo>
                  <a:lnTo>
                    <a:pt x="0" y="315468"/>
                  </a:lnTo>
                  <a:close/>
                </a:path>
              </a:pathLst>
            </a:custGeom>
            <a:ln w="9144">
              <a:solidFill>
                <a:srgbClr val="7B31C8"/>
              </a:solidFill>
            </a:ln>
          </p:spPr>
          <p:txBody>
            <a:bodyPr wrap="square" lIns="0" tIns="0" rIns="0" bIns="0" rtlCol="0"/>
            <a:lstStyle/>
            <a:p>
              <a:endParaRPr/>
            </a:p>
          </p:txBody>
        </p:sp>
        <p:sp>
          <p:nvSpPr>
            <p:cNvPr id="196" name="object 8">
              <a:extLst>
                <a:ext uri="{FF2B5EF4-FFF2-40B4-BE49-F238E27FC236}">
                  <a16:creationId xmlns:a16="http://schemas.microsoft.com/office/drawing/2014/main" id="{6CF775DA-26FF-9F7E-55FC-55823DB1A8D8}"/>
                </a:ext>
              </a:extLst>
            </p:cNvPr>
            <p:cNvSpPr/>
            <p:nvPr/>
          </p:nvSpPr>
          <p:spPr>
            <a:xfrm>
              <a:off x="5837334" y="2288390"/>
              <a:ext cx="290830" cy="290830"/>
            </a:xfrm>
            <a:custGeom>
              <a:avLst/>
              <a:gdLst/>
              <a:ahLst/>
              <a:cxnLst/>
              <a:rect l="l" t="t" r="r" b="b"/>
              <a:pathLst>
                <a:path w="290829" h="290830">
                  <a:moveTo>
                    <a:pt x="65588" y="193039"/>
                  </a:moveTo>
                  <a:lnTo>
                    <a:pt x="56218" y="193039"/>
                  </a:lnTo>
                  <a:lnTo>
                    <a:pt x="56218" y="262889"/>
                  </a:lnTo>
                  <a:lnTo>
                    <a:pt x="58430" y="274319"/>
                  </a:lnTo>
                  <a:lnTo>
                    <a:pt x="64459" y="283209"/>
                  </a:lnTo>
                  <a:lnTo>
                    <a:pt x="73395" y="289559"/>
                  </a:lnTo>
                  <a:lnTo>
                    <a:pt x="84327" y="290830"/>
                  </a:lnTo>
                  <a:lnTo>
                    <a:pt x="95260" y="289560"/>
                  </a:lnTo>
                  <a:lnTo>
                    <a:pt x="104196" y="283210"/>
                  </a:lnTo>
                  <a:lnTo>
                    <a:pt x="105057" y="281940"/>
                  </a:lnTo>
                  <a:lnTo>
                    <a:pt x="84327" y="281940"/>
                  </a:lnTo>
                  <a:lnTo>
                    <a:pt x="77039" y="280669"/>
                  </a:lnTo>
                  <a:lnTo>
                    <a:pt x="71082" y="276859"/>
                  </a:lnTo>
                  <a:lnTo>
                    <a:pt x="67062" y="270509"/>
                  </a:lnTo>
                  <a:lnTo>
                    <a:pt x="65588" y="262889"/>
                  </a:lnTo>
                  <a:lnTo>
                    <a:pt x="65588" y="193039"/>
                  </a:lnTo>
                  <a:close/>
                </a:path>
                <a:path w="290829" h="290830">
                  <a:moveTo>
                    <a:pt x="112436" y="193040"/>
                  </a:moveTo>
                  <a:lnTo>
                    <a:pt x="103066" y="193040"/>
                  </a:lnTo>
                  <a:lnTo>
                    <a:pt x="103067" y="262890"/>
                  </a:lnTo>
                  <a:lnTo>
                    <a:pt x="101592" y="270510"/>
                  </a:lnTo>
                  <a:lnTo>
                    <a:pt x="97573" y="276860"/>
                  </a:lnTo>
                  <a:lnTo>
                    <a:pt x="91616" y="280670"/>
                  </a:lnTo>
                  <a:lnTo>
                    <a:pt x="84327" y="281940"/>
                  </a:lnTo>
                  <a:lnTo>
                    <a:pt x="105057" y="281940"/>
                  </a:lnTo>
                  <a:lnTo>
                    <a:pt x="110225" y="274320"/>
                  </a:lnTo>
                  <a:lnTo>
                    <a:pt x="112436" y="262890"/>
                  </a:lnTo>
                  <a:lnTo>
                    <a:pt x="112436" y="193040"/>
                  </a:lnTo>
                  <a:close/>
                </a:path>
                <a:path w="290829" h="290830">
                  <a:moveTo>
                    <a:pt x="121806" y="182880"/>
                  </a:moveTo>
                  <a:lnTo>
                    <a:pt x="46848" y="182879"/>
                  </a:lnTo>
                  <a:lnTo>
                    <a:pt x="46848" y="193039"/>
                  </a:lnTo>
                  <a:lnTo>
                    <a:pt x="121806" y="193040"/>
                  </a:lnTo>
                  <a:lnTo>
                    <a:pt x="121806" y="182880"/>
                  </a:lnTo>
                  <a:close/>
                </a:path>
                <a:path w="290829" h="290830">
                  <a:moveTo>
                    <a:pt x="84327" y="0"/>
                  </a:moveTo>
                  <a:lnTo>
                    <a:pt x="51535" y="6349"/>
                  </a:lnTo>
                  <a:lnTo>
                    <a:pt x="24727" y="24129"/>
                  </a:lnTo>
                  <a:lnTo>
                    <a:pt x="6637" y="50799"/>
                  </a:lnTo>
                  <a:lnTo>
                    <a:pt x="0" y="83819"/>
                  </a:lnTo>
                  <a:lnTo>
                    <a:pt x="4975" y="113029"/>
                  </a:lnTo>
                  <a:lnTo>
                    <a:pt x="18732" y="137159"/>
                  </a:lnTo>
                  <a:lnTo>
                    <a:pt x="39520" y="156209"/>
                  </a:lnTo>
                  <a:lnTo>
                    <a:pt x="65588" y="166369"/>
                  </a:lnTo>
                  <a:lnTo>
                    <a:pt x="65588" y="182879"/>
                  </a:lnTo>
                  <a:lnTo>
                    <a:pt x="74957" y="182879"/>
                  </a:lnTo>
                  <a:lnTo>
                    <a:pt x="74957" y="168909"/>
                  </a:lnTo>
                  <a:lnTo>
                    <a:pt x="103066" y="168910"/>
                  </a:lnTo>
                  <a:lnTo>
                    <a:pt x="103066" y="166370"/>
                  </a:lnTo>
                  <a:lnTo>
                    <a:pt x="119192" y="161290"/>
                  </a:lnTo>
                  <a:lnTo>
                    <a:pt x="121260" y="160020"/>
                  </a:lnTo>
                  <a:lnTo>
                    <a:pt x="55179" y="153669"/>
                  </a:lnTo>
                  <a:lnTo>
                    <a:pt x="15269" y="113029"/>
                  </a:lnTo>
                  <a:lnTo>
                    <a:pt x="9369" y="83819"/>
                  </a:lnTo>
                  <a:lnTo>
                    <a:pt x="15269" y="54609"/>
                  </a:lnTo>
                  <a:lnTo>
                    <a:pt x="31349" y="30479"/>
                  </a:lnTo>
                  <a:lnTo>
                    <a:pt x="55179" y="15239"/>
                  </a:lnTo>
                  <a:lnTo>
                    <a:pt x="84327" y="8890"/>
                  </a:lnTo>
                  <a:lnTo>
                    <a:pt x="121543" y="8890"/>
                  </a:lnTo>
                  <a:lnTo>
                    <a:pt x="119393" y="7620"/>
                  </a:lnTo>
                  <a:lnTo>
                    <a:pt x="102550" y="1270"/>
                  </a:lnTo>
                  <a:lnTo>
                    <a:pt x="84327" y="0"/>
                  </a:lnTo>
                  <a:close/>
                </a:path>
                <a:path w="290829" h="290830">
                  <a:moveTo>
                    <a:pt x="103066" y="168910"/>
                  </a:moveTo>
                  <a:lnTo>
                    <a:pt x="93697" y="168910"/>
                  </a:lnTo>
                  <a:lnTo>
                    <a:pt x="93697" y="182880"/>
                  </a:lnTo>
                  <a:lnTo>
                    <a:pt x="103066" y="182880"/>
                  </a:lnTo>
                  <a:lnTo>
                    <a:pt x="103066" y="168910"/>
                  </a:lnTo>
                  <a:close/>
                </a:path>
                <a:path w="290829" h="290830">
                  <a:moveTo>
                    <a:pt x="163969" y="121920"/>
                  </a:moveTo>
                  <a:lnTo>
                    <a:pt x="132639" y="121920"/>
                  </a:lnTo>
                  <a:lnTo>
                    <a:pt x="147650" y="124460"/>
                  </a:lnTo>
                  <a:lnTo>
                    <a:pt x="135895" y="138430"/>
                  </a:lnTo>
                  <a:lnTo>
                    <a:pt x="120996" y="149860"/>
                  </a:lnTo>
                  <a:lnTo>
                    <a:pt x="103593" y="157480"/>
                  </a:lnTo>
                  <a:lnTo>
                    <a:pt x="84327" y="160020"/>
                  </a:lnTo>
                  <a:lnTo>
                    <a:pt x="121260" y="160020"/>
                  </a:lnTo>
                  <a:lnTo>
                    <a:pt x="133667" y="152400"/>
                  </a:lnTo>
                  <a:lnTo>
                    <a:pt x="146127" y="142240"/>
                  </a:lnTo>
                  <a:lnTo>
                    <a:pt x="156205" y="128270"/>
                  </a:lnTo>
                  <a:lnTo>
                    <a:pt x="195536" y="128270"/>
                  </a:lnTo>
                  <a:lnTo>
                    <a:pt x="192306" y="127000"/>
                  </a:lnTo>
                  <a:lnTo>
                    <a:pt x="166068" y="127000"/>
                  </a:lnTo>
                  <a:lnTo>
                    <a:pt x="163969" y="124460"/>
                  </a:lnTo>
                  <a:lnTo>
                    <a:pt x="163969" y="121920"/>
                  </a:lnTo>
                  <a:close/>
                </a:path>
                <a:path w="290829" h="290830">
                  <a:moveTo>
                    <a:pt x="205227" y="132080"/>
                  </a:moveTo>
                  <a:lnTo>
                    <a:pt x="178610" y="132080"/>
                  </a:lnTo>
                  <a:lnTo>
                    <a:pt x="210959" y="143510"/>
                  </a:lnTo>
                  <a:lnTo>
                    <a:pt x="210911" y="144780"/>
                  </a:lnTo>
                  <a:lnTo>
                    <a:pt x="210818" y="153670"/>
                  </a:lnTo>
                  <a:lnTo>
                    <a:pt x="217123" y="160020"/>
                  </a:lnTo>
                  <a:lnTo>
                    <a:pt x="232622" y="160020"/>
                  </a:lnTo>
                  <a:lnTo>
                    <a:pt x="238927" y="153670"/>
                  </a:lnTo>
                  <a:lnTo>
                    <a:pt x="238902" y="149860"/>
                  </a:lnTo>
                  <a:lnTo>
                    <a:pt x="222286" y="149860"/>
                  </a:lnTo>
                  <a:lnTo>
                    <a:pt x="220188" y="148590"/>
                  </a:lnTo>
                  <a:lnTo>
                    <a:pt x="220188" y="143510"/>
                  </a:lnTo>
                  <a:lnTo>
                    <a:pt x="222286" y="140970"/>
                  </a:lnTo>
                  <a:lnTo>
                    <a:pt x="289199" y="140970"/>
                  </a:lnTo>
                  <a:lnTo>
                    <a:pt x="290460" y="139700"/>
                  </a:lnTo>
                  <a:lnTo>
                    <a:pt x="290460" y="135890"/>
                  </a:lnTo>
                  <a:lnTo>
                    <a:pt x="214917" y="135890"/>
                  </a:lnTo>
                  <a:lnTo>
                    <a:pt x="205227" y="132080"/>
                  </a:lnTo>
                  <a:close/>
                </a:path>
                <a:path w="290829" h="290830">
                  <a:moveTo>
                    <a:pt x="266153" y="140970"/>
                  </a:moveTo>
                  <a:lnTo>
                    <a:pt x="227459" y="140970"/>
                  </a:lnTo>
                  <a:lnTo>
                    <a:pt x="229557" y="143510"/>
                  </a:lnTo>
                  <a:lnTo>
                    <a:pt x="229557" y="148590"/>
                  </a:lnTo>
                  <a:lnTo>
                    <a:pt x="227459" y="149860"/>
                  </a:lnTo>
                  <a:lnTo>
                    <a:pt x="238902" y="149860"/>
                  </a:lnTo>
                  <a:lnTo>
                    <a:pt x="238868" y="144780"/>
                  </a:lnTo>
                  <a:lnTo>
                    <a:pt x="266153" y="140970"/>
                  </a:lnTo>
                  <a:close/>
                </a:path>
                <a:path w="290829" h="290830">
                  <a:moveTo>
                    <a:pt x="84327" y="22860"/>
                  </a:moveTo>
                  <a:lnTo>
                    <a:pt x="60644" y="27939"/>
                  </a:lnTo>
                  <a:lnTo>
                    <a:pt x="41283" y="40639"/>
                  </a:lnTo>
                  <a:lnTo>
                    <a:pt x="28218" y="60959"/>
                  </a:lnTo>
                  <a:lnTo>
                    <a:pt x="23424" y="83819"/>
                  </a:lnTo>
                  <a:lnTo>
                    <a:pt x="28218" y="107949"/>
                  </a:lnTo>
                  <a:lnTo>
                    <a:pt x="41283" y="126999"/>
                  </a:lnTo>
                  <a:lnTo>
                    <a:pt x="60644" y="140969"/>
                  </a:lnTo>
                  <a:lnTo>
                    <a:pt x="84327" y="146050"/>
                  </a:lnTo>
                  <a:lnTo>
                    <a:pt x="98617" y="143510"/>
                  </a:lnTo>
                  <a:lnTo>
                    <a:pt x="111691" y="138430"/>
                  </a:lnTo>
                  <a:lnTo>
                    <a:pt x="115515" y="135890"/>
                  </a:lnTo>
                  <a:lnTo>
                    <a:pt x="84327" y="135890"/>
                  </a:lnTo>
                  <a:lnTo>
                    <a:pt x="64289" y="132079"/>
                  </a:lnTo>
                  <a:lnTo>
                    <a:pt x="47906" y="120649"/>
                  </a:lnTo>
                  <a:lnTo>
                    <a:pt x="36850" y="104139"/>
                  </a:lnTo>
                  <a:lnTo>
                    <a:pt x="32793" y="83819"/>
                  </a:lnTo>
                  <a:lnTo>
                    <a:pt x="36850" y="63499"/>
                  </a:lnTo>
                  <a:lnTo>
                    <a:pt x="47906" y="48259"/>
                  </a:lnTo>
                  <a:lnTo>
                    <a:pt x="64288" y="36829"/>
                  </a:lnTo>
                  <a:lnTo>
                    <a:pt x="84327" y="33020"/>
                  </a:lnTo>
                  <a:lnTo>
                    <a:pt x="117651" y="33020"/>
                  </a:lnTo>
                  <a:lnTo>
                    <a:pt x="115921" y="31750"/>
                  </a:lnTo>
                  <a:lnTo>
                    <a:pt x="106206" y="26670"/>
                  </a:lnTo>
                  <a:lnTo>
                    <a:pt x="95614" y="24130"/>
                  </a:lnTo>
                  <a:lnTo>
                    <a:pt x="84327" y="22860"/>
                  </a:lnTo>
                  <a:close/>
                </a:path>
                <a:path w="290829" h="290830">
                  <a:moveTo>
                    <a:pt x="289199" y="140970"/>
                  </a:moveTo>
                  <a:lnTo>
                    <a:pt x="266153" y="140970"/>
                  </a:lnTo>
                  <a:lnTo>
                    <a:pt x="268720" y="143510"/>
                  </a:lnTo>
                  <a:lnTo>
                    <a:pt x="272351" y="146050"/>
                  </a:lnTo>
                  <a:lnTo>
                    <a:pt x="284155" y="146050"/>
                  </a:lnTo>
                  <a:lnTo>
                    <a:pt x="289199" y="140970"/>
                  </a:lnTo>
                  <a:close/>
                </a:path>
                <a:path w="290829" h="290830">
                  <a:moveTo>
                    <a:pt x="165019" y="118110"/>
                  </a:moveTo>
                  <a:lnTo>
                    <a:pt x="116003" y="118110"/>
                  </a:lnTo>
                  <a:lnTo>
                    <a:pt x="122191" y="119380"/>
                  </a:lnTo>
                  <a:lnTo>
                    <a:pt x="114404" y="125730"/>
                  </a:lnTo>
                  <a:lnTo>
                    <a:pt x="105340" y="132080"/>
                  </a:lnTo>
                  <a:lnTo>
                    <a:pt x="95236" y="134620"/>
                  </a:lnTo>
                  <a:lnTo>
                    <a:pt x="84327" y="135890"/>
                  </a:lnTo>
                  <a:lnTo>
                    <a:pt x="115515" y="135890"/>
                  </a:lnTo>
                  <a:lnTo>
                    <a:pt x="123162" y="130810"/>
                  </a:lnTo>
                  <a:lnTo>
                    <a:pt x="132639" y="121920"/>
                  </a:lnTo>
                  <a:lnTo>
                    <a:pt x="163969" y="121920"/>
                  </a:lnTo>
                  <a:lnTo>
                    <a:pt x="163969" y="119380"/>
                  </a:lnTo>
                  <a:lnTo>
                    <a:pt x="165019" y="118110"/>
                  </a:lnTo>
                  <a:close/>
                </a:path>
                <a:path w="290829" h="290830">
                  <a:moveTo>
                    <a:pt x="195536" y="128270"/>
                  </a:moveTo>
                  <a:lnTo>
                    <a:pt x="156205" y="128270"/>
                  </a:lnTo>
                  <a:lnTo>
                    <a:pt x="158543" y="133350"/>
                  </a:lnTo>
                  <a:lnTo>
                    <a:pt x="163213" y="135890"/>
                  </a:lnTo>
                  <a:lnTo>
                    <a:pt x="172544" y="135890"/>
                  </a:lnTo>
                  <a:lnTo>
                    <a:pt x="176062" y="134620"/>
                  </a:lnTo>
                  <a:lnTo>
                    <a:pt x="178610" y="132080"/>
                  </a:lnTo>
                  <a:lnTo>
                    <a:pt x="205227" y="132080"/>
                  </a:lnTo>
                  <a:lnTo>
                    <a:pt x="195536" y="128270"/>
                  </a:lnTo>
                  <a:close/>
                </a:path>
                <a:path w="290829" h="290830">
                  <a:moveTo>
                    <a:pt x="228928" y="130810"/>
                  </a:moveTo>
                  <a:lnTo>
                    <a:pt x="220983" y="130810"/>
                  </a:lnTo>
                  <a:lnTo>
                    <a:pt x="217465" y="133350"/>
                  </a:lnTo>
                  <a:lnTo>
                    <a:pt x="214917" y="135890"/>
                  </a:lnTo>
                  <a:lnTo>
                    <a:pt x="235125" y="135890"/>
                  </a:lnTo>
                  <a:lnTo>
                    <a:pt x="232559" y="133350"/>
                  </a:lnTo>
                  <a:lnTo>
                    <a:pt x="228928" y="130810"/>
                  </a:lnTo>
                  <a:close/>
                </a:path>
                <a:path w="290829" h="290830">
                  <a:moveTo>
                    <a:pt x="284155" y="116840"/>
                  </a:moveTo>
                  <a:lnTo>
                    <a:pt x="268656" y="116840"/>
                  </a:lnTo>
                  <a:lnTo>
                    <a:pt x="262351" y="123190"/>
                  </a:lnTo>
                  <a:lnTo>
                    <a:pt x="262410" y="132080"/>
                  </a:lnTo>
                  <a:lnTo>
                    <a:pt x="235125" y="135890"/>
                  </a:lnTo>
                  <a:lnTo>
                    <a:pt x="273819" y="135890"/>
                  </a:lnTo>
                  <a:lnTo>
                    <a:pt x="271721" y="133350"/>
                  </a:lnTo>
                  <a:lnTo>
                    <a:pt x="271721" y="128270"/>
                  </a:lnTo>
                  <a:lnTo>
                    <a:pt x="273819" y="127000"/>
                  </a:lnTo>
                  <a:lnTo>
                    <a:pt x="290460" y="127000"/>
                  </a:lnTo>
                  <a:lnTo>
                    <a:pt x="290460" y="123190"/>
                  </a:lnTo>
                  <a:lnTo>
                    <a:pt x="284155" y="116840"/>
                  </a:lnTo>
                  <a:close/>
                </a:path>
                <a:path w="290829" h="290830">
                  <a:moveTo>
                    <a:pt x="290460" y="127000"/>
                  </a:moveTo>
                  <a:lnTo>
                    <a:pt x="278992" y="127000"/>
                  </a:lnTo>
                  <a:lnTo>
                    <a:pt x="281091" y="128270"/>
                  </a:lnTo>
                  <a:lnTo>
                    <a:pt x="281091" y="133350"/>
                  </a:lnTo>
                  <a:lnTo>
                    <a:pt x="278992" y="135890"/>
                  </a:lnTo>
                  <a:lnTo>
                    <a:pt x="290460" y="135890"/>
                  </a:lnTo>
                  <a:lnTo>
                    <a:pt x="290460" y="127000"/>
                  </a:lnTo>
                  <a:close/>
                </a:path>
                <a:path w="290829" h="290830">
                  <a:moveTo>
                    <a:pt x="109430" y="97790"/>
                  </a:moveTo>
                  <a:lnTo>
                    <a:pt x="95317" y="97790"/>
                  </a:lnTo>
                  <a:lnTo>
                    <a:pt x="89012" y="104140"/>
                  </a:lnTo>
                  <a:lnTo>
                    <a:pt x="89012" y="120650"/>
                  </a:lnTo>
                  <a:lnTo>
                    <a:pt x="95317" y="127000"/>
                  </a:lnTo>
                  <a:lnTo>
                    <a:pt x="108869" y="127000"/>
                  </a:lnTo>
                  <a:lnTo>
                    <a:pt x="113861" y="123190"/>
                  </a:lnTo>
                  <a:lnTo>
                    <a:pt x="116003" y="118110"/>
                  </a:lnTo>
                  <a:lnTo>
                    <a:pt x="165019" y="118110"/>
                  </a:lnTo>
                  <a:lnTo>
                    <a:pt x="166068" y="116840"/>
                  </a:lnTo>
                  <a:lnTo>
                    <a:pt x="100480" y="116840"/>
                  </a:lnTo>
                  <a:lnTo>
                    <a:pt x="98381" y="115570"/>
                  </a:lnTo>
                  <a:lnTo>
                    <a:pt x="98381" y="110490"/>
                  </a:lnTo>
                  <a:lnTo>
                    <a:pt x="100480" y="107950"/>
                  </a:lnTo>
                  <a:lnTo>
                    <a:pt x="116482" y="107950"/>
                  </a:lnTo>
                  <a:lnTo>
                    <a:pt x="114754" y="102870"/>
                  </a:lnTo>
                  <a:lnTo>
                    <a:pt x="109430" y="97790"/>
                  </a:lnTo>
                  <a:close/>
                </a:path>
                <a:path w="290829" h="290830">
                  <a:moveTo>
                    <a:pt x="116482" y="107950"/>
                  </a:moveTo>
                  <a:lnTo>
                    <a:pt x="105653" y="107950"/>
                  </a:lnTo>
                  <a:lnTo>
                    <a:pt x="107751" y="110490"/>
                  </a:lnTo>
                  <a:lnTo>
                    <a:pt x="107751" y="115570"/>
                  </a:lnTo>
                  <a:lnTo>
                    <a:pt x="105653" y="116840"/>
                  </a:lnTo>
                  <a:lnTo>
                    <a:pt x="171241" y="116840"/>
                  </a:lnTo>
                  <a:lnTo>
                    <a:pt x="173339" y="119380"/>
                  </a:lnTo>
                  <a:lnTo>
                    <a:pt x="173339" y="124460"/>
                  </a:lnTo>
                  <a:lnTo>
                    <a:pt x="171241" y="127000"/>
                  </a:lnTo>
                  <a:lnTo>
                    <a:pt x="192306" y="127000"/>
                  </a:lnTo>
                  <a:lnTo>
                    <a:pt x="182616" y="123190"/>
                  </a:lnTo>
                  <a:lnTo>
                    <a:pt x="182696" y="115570"/>
                  </a:lnTo>
                  <a:lnTo>
                    <a:pt x="152340" y="115570"/>
                  </a:lnTo>
                  <a:lnTo>
                    <a:pt x="138129" y="113030"/>
                  </a:lnTo>
                  <a:lnTo>
                    <a:pt x="139403" y="110490"/>
                  </a:lnTo>
                  <a:lnTo>
                    <a:pt x="128423" y="110490"/>
                  </a:lnTo>
                  <a:lnTo>
                    <a:pt x="116482" y="107950"/>
                  </a:lnTo>
                  <a:close/>
                </a:path>
                <a:path w="290829" h="290830">
                  <a:moveTo>
                    <a:pt x="168415" y="88900"/>
                  </a:moveTo>
                  <a:lnTo>
                    <a:pt x="159045" y="88900"/>
                  </a:lnTo>
                  <a:lnTo>
                    <a:pt x="158281" y="96520"/>
                  </a:lnTo>
                  <a:lnTo>
                    <a:pt x="156891" y="102870"/>
                  </a:lnTo>
                  <a:lnTo>
                    <a:pt x="154902" y="109220"/>
                  </a:lnTo>
                  <a:lnTo>
                    <a:pt x="152340" y="115570"/>
                  </a:lnTo>
                  <a:lnTo>
                    <a:pt x="182696" y="115570"/>
                  </a:lnTo>
                  <a:lnTo>
                    <a:pt x="182709" y="114300"/>
                  </a:lnTo>
                  <a:lnTo>
                    <a:pt x="176404" y="107950"/>
                  </a:lnTo>
                  <a:lnTo>
                    <a:pt x="165145" y="107950"/>
                  </a:lnTo>
                  <a:lnTo>
                    <a:pt x="166966" y="101600"/>
                  </a:lnTo>
                  <a:lnTo>
                    <a:pt x="168044" y="95250"/>
                  </a:lnTo>
                  <a:lnTo>
                    <a:pt x="168415" y="88900"/>
                  </a:lnTo>
                  <a:close/>
                </a:path>
                <a:path w="290829" h="290830">
                  <a:moveTo>
                    <a:pt x="144991" y="88900"/>
                  </a:moveTo>
                  <a:lnTo>
                    <a:pt x="135626" y="88900"/>
                  </a:lnTo>
                  <a:lnTo>
                    <a:pt x="135144" y="93980"/>
                  </a:lnTo>
                  <a:lnTo>
                    <a:pt x="135024" y="95250"/>
                  </a:lnTo>
                  <a:lnTo>
                    <a:pt x="134904" y="96520"/>
                  </a:lnTo>
                  <a:lnTo>
                    <a:pt x="132351" y="104140"/>
                  </a:lnTo>
                  <a:lnTo>
                    <a:pt x="128423" y="110490"/>
                  </a:lnTo>
                  <a:lnTo>
                    <a:pt x="139403" y="110490"/>
                  </a:lnTo>
                  <a:lnTo>
                    <a:pt x="141951" y="105410"/>
                  </a:lnTo>
                  <a:lnTo>
                    <a:pt x="144342" y="97790"/>
                  </a:lnTo>
                  <a:lnTo>
                    <a:pt x="144991" y="88900"/>
                  </a:lnTo>
                  <a:close/>
                </a:path>
                <a:path w="290829" h="290830">
                  <a:moveTo>
                    <a:pt x="81057" y="69849"/>
                  </a:moveTo>
                  <a:lnTo>
                    <a:pt x="67208" y="69849"/>
                  </a:lnTo>
                  <a:lnTo>
                    <a:pt x="60903" y="76199"/>
                  </a:lnTo>
                  <a:lnTo>
                    <a:pt x="60903" y="91439"/>
                  </a:lnTo>
                  <a:lnTo>
                    <a:pt x="67208" y="97789"/>
                  </a:lnTo>
                  <a:lnTo>
                    <a:pt x="81057" y="97789"/>
                  </a:lnTo>
                  <a:lnTo>
                    <a:pt x="86211" y="93980"/>
                  </a:lnTo>
                  <a:lnTo>
                    <a:pt x="88148" y="88900"/>
                  </a:lnTo>
                  <a:lnTo>
                    <a:pt x="72371" y="88899"/>
                  </a:lnTo>
                  <a:lnTo>
                    <a:pt x="70272" y="86359"/>
                  </a:lnTo>
                  <a:lnTo>
                    <a:pt x="70272" y="81279"/>
                  </a:lnTo>
                  <a:lnTo>
                    <a:pt x="72371" y="80009"/>
                  </a:lnTo>
                  <a:lnTo>
                    <a:pt x="88148" y="80010"/>
                  </a:lnTo>
                  <a:lnTo>
                    <a:pt x="86210" y="73660"/>
                  </a:lnTo>
                  <a:lnTo>
                    <a:pt x="81057" y="69849"/>
                  </a:lnTo>
                  <a:close/>
                </a:path>
                <a:path w="290829" h="290830">
                  <a:moveTo>
                    <a:pt x="284155" y="69850"/>
                  </a:moveTo>
                  <a:lnTo>
                    <a:pt x="270306" y="69850"/>
                  </a:lnTo>
                  <a:lnTo>
                    <a:pt x="265152" y="73660"/>
                  </a:lnTo>
                  <a:lnTo>
                    <a:pt x="263215" y="80010"/>
                  </a:lnTo>
                  <a:lnTo>
                    <a:pt x="278992" y="80010"/>
                  </a:lnTo>
                  <a:lnTo>
                    <a:pt x="281091" y="81280"/>
                  </a:lnTo>
                  <a:lnTo>
                    <a:pt x="281091" y="86360"/>
                  </a:lnTo>
                  <a:lnTo>
                    <a:pt x="278992" y="88900"/>
                  </a:lnTo>
                  <a:lnTo>
                    <a:pt x="263215" y="88900"/>
                  </a:lnTo>
                  <a:lnTo>
                    <a:pt x="265152" y="93980"/>
                  </a:lnTo>
                  <a:lnTo>
                    <a:pt x="270306" y="97790"/>
                  </a:lnTo>
                  <a:lnTo>
                    <a:pt x="284155" y="97790"/>
                  </a:lnTo>
                  <a:lnTo>
                    <a:pt x="290460" y="91440"/>
                  </a:lnTo>
                  <a:lnTo>
                    <a:pt x="290460" y="76200"/>
                  </a:lnTo>
                  <a:lnTo>
                    <a:pt x="284155" y="69850"/>
                  </a:lnTo>
                  <a:close/>
                </a:path>
                <a:path w="290829" h="290830">
                  <a:moveTo>
                    <a:pt x="273819" y="80010"/>
                  </a:moveTo>
                  <a:lnTo>
                    <a:pt x="77544" y="80009"/>
                  </a:lnTo>
                  <a:lnTo>
                    <a:pt x="79642" y="81279"/>
                  </a:lnTo>
                  <a:lnTo>
                    <a:pt x="79642" y="86359"/>
                  </a:lnTo>
                  <a:lnTo>
                    <a:pt x="77544" y="88899"/>
                  </a:lnTo>
                  <a:lnTo>
                    <a:pt x="273819" y="88900"/>
                  </a:lnTo>
                  <a:lnTo>
                    <a:pt x="271721" y="86360"/>
                  </a:lnTo>
                  <a:lnTo>
                    <a:pt x="271721" y="81280"/>
                  </a:lnTo>
                  <a:lnTo>
                    <a:pt x="273819" y="80010"/>
                  </a:lnTo>
                  <a:close/>
                </a:path>
                <a:path w="290829" h="290830">
                  <a:moveTo>
                    <a:pt x="134103" y="49530"/>
                  </a:moveTo>
                  <a:lnTo>
                    <a:pt x="122591" y="49530"/>
                  </a:lnTo>
                  <a:lnTo>
                    <a:pt x="127536" y="55880"/>
                  </a:lnTo>
                  <a:lnTo>
                    <a:pt x="131434" y="63500"/>
                  </a:lnTo>
                  <a:lnTo>
                    <a:pt x="134168" y="71120"/>
                  </a:lnTo>
                  <a:lnTo>
                    <a:pt x="135621" y="80010"/>
                  </a:lnTo>
                  <a:lnTo>
                    <a:pt x="144991" y="80010"/>
                  </a:lnTo>
                  <a:lnTo>
                    <a:pt x="143546" y="69850"/>
                  </a:lnTo>
                  <a:lnTo>
                    <a:pt x="140747" y="60960"/>
                  </a:lnTo>
                  <a:lnTo>
                    <a:pt x="136699" y="53340"/>
                  </a:lnTo>
                  <a:lnTo>
                    <a:pt x="134103" y="49530"/>
                  </a:lnTo>
                  <a:close/>
                </a:path>
                <a:path w="290829" h="290830">
                  <a:moveTo>
                    <a:pt x="155531" y="39370"/>
                  </a:moveTo>
                  <a:lnTo>
                    <a:pt x="144586" y="39370"/>
                  </a:lnTo>
                  <a:lnTo>
                    <a:pt x="150223" y="48260"/>
                  </a:lnTo>
                  <a:lnTo>
                    <a:pt x="154588" y="58420"/>
                  </a:lnTo>
                  <a:lnTo>
                    <a:pt x="157566" y="68580"/>
                  </a:lnTo>
                  <a:lnTo>
                    <a:pt x="159045" y="80010"/>
                  </a:lnTo>
                  <a:lnTo>
                    <a:pt x="168415" y="80010"/>
                  </a:lnTo>
                  <a:lnTo>
                    <a:pt x="166913" y="67310"/>
                  </a:lnTo>
                  <a:lnTo>
                    <a:pt x="163821" y="55880"/>
                  </a:lnTo>
                  <a:lnTo>
                    <a:pt x="159247" y="45720"/>
                  </a:lnTo>
                  <a:lnTo>
                    <a:pt x="155531" y="39370"/>
                  </a:lnTo>
                  <a:close/>
                </a:path>
                <a:path w="290829" h="290830">
                  <a:moveTo>
                    <a:pt x="106111" y="41910"/>
                  </a:moveTo>
                  <a:lnTo>
                    <a:pt x="95317" y="41910"/>
                  </a:lnTo>
                  <a:lnTo>
                    <a:pt x="89012" y="48260"/>
                  </a:lnTo>
                  <a:lnTo>
                    <a:pt x="89012" y="63500"/>
                  </a:lnTo>
                  <a:lnTo>
                    <a:pt x="95317" y="69850"/>
                  </a:lnTo>
                  <a:lnTo>
                    <a:pt x="110816" y="69850"/>
                  </a:lnTo>
                  <a:lnTo>
                    <a:pt x="117121" y="63500"/>
                  </a:lnTo>
                  <a:lnTo>
                    <a:pt x="117121" y="60960"/>
                  </a:lnTo>
                  <a:lnTo>
                    <a:pt x="100480" y="60960"/>
                  </a:lnTo>
                  <a:lnTo>
                    <a:pt x="98381" y="58420"/>
                  </a:lnTo>
                  <a:lnTo>
                    <a:pt x="98381" y="53340"/>
                  </a:lnTo>
                  <a:lnTo>
                    <a:pt x="100480" y="50800"/>
                  </a:lnTo>
                  <a:lnTo>
                    <a:pt x="119597" y="50800"/>
                  </a:lnTo>
                  <a:lnTo>
                    <a:pt x="122591" y="49530"/>
                  </a:lnTo>
                  <a:lnTo>
                    <a:pt x="134103" y="49530"/>
                  </a:lnTo>
                  <a:lnTo>
                    <a:pt x="131507" y="45720"/>
                  </a:lnTo>
                  <a:lnTo>
                    <a:pt x="134123" y="44450"/>
                  </a:lnTo>
                  <a:lnTo>
                    <a:pt x="111211" y="44450"/>
                  </a:lnTo>
                  <a:lnTo>
                    <a:pt x="108912" y="43180"/>
                  </a:lnTo>
                  <a:lnTo>
                    <a:pt x="106111" y="41910"/>
                  </a:lnTo>
                  <a:close/>
                </a:path>
                <a:path w="290829" h="290830">
                  <a:moveTo>
                    <a:pt x="191871" y="33020"/>
                  </a:moveTo>
                  <a:lnTo>
                    <a:pt x="173568" y="33020"/>
                  </a:lnTo>
                  <a:lnTo>
                    <a:pt x="201550" y="49530"/>
                  </a:lnTo>
                  <a:lnTo>
                    <a:pt x="201448" y="59690"/>
                  </a:lnTo>
                  <a:lnTo>
                    <a:pt x="207753" y="66040"/>
                  </a:lnTo>
                  <a:lnTo>
                    <a:pt x="223252" y="66040"/>
                  </a:lnTo>
                  <a:lnTo>
                    <a:pt x="229557" y="59690"/>
                  </a:lnTo>
                  <a:lnTo>
                    <a:pt x="229557" y="55880"/>
                  </a:lnTo>
                  <a:lnTo>
                    <a:pt x="212916" y="55880"/>
                  </a:lnTo>
                  <a:lnTo>
                    <a:pt x="210818" y="53340"/>
                  </a:lnTo>
                  <a:lnTo>
                    <a:pt x="210818" y="48260"/>
                  </a:lnTo>
                  <a:lnTo>
                    <a:pt x="212916" y="46990"/>
                  </a:lnTo>
                  <a:lnTo>
                    <a:pt x="228879" y="46990"/>
                  </a:lnTo>
                  <a:lnTo>
                    <a:pt x="240574" y="40640"/>
                  </a:lnTo>
                  <a:lnTo>
                    <a:pt x="205903" y="40640"/>
                  </a:lnTo>
                  <a:lnTo>
                    <a:pt x="191871" y="33020"/>
                  </a:lnTo>
                  <a:close/>
                </a:path>
                <a:path w="290829" h="290830">
                  <a:moveTo>
                    <a:pt x="119597" y="50800"/>
                  </a:moveTo>
                  <a:lnTo>
                    <a:pt x="105653" y="50800"/>
                  </a:lnTo>
                  <a:lnTo>
                    <a:pt x="107751" y="53340"/>
                  </a:lnTo>
                  <a:lnTo>
                    <a:pt x="107751" y="58420"/>
                  </a:lnTo>
                  <a:lnTo>
                    <a:pt x="105653" y="60960"/>
                  </a:lnTo>
                  <a:lnTo>
                    <a:pt x="117121" y="60960"/>
                  </a:lnTo>
                  <a:lnTo>
                    <a:pt x="117121" y="54610"/>
                  </a:lnTo>
                  <a:lnTo>
                    <a:pt x="116911" y="53340"/>
                  </a:lnTo>
                  <a:lnTo>
                    <a:pt x="116603" y="52070"/>
                  </a:lnTo>
                  <a:lnTo>
                    <a:pt x="119597" y="50800"/>
                  </a:lnTo>
                  <a:close/>
                </a:path>
                <a:path w="290829" h="290830">
                  <a:moveTo>
                    <a:pt x="228879" y="46990"/>
                  </a:moveTo>
                  <a:lnTo>
                    <a:pt x="218089" y="46990"/>
                  </a:lnTo>
                  <a:lnTo>
                    <a:pt x="220187" y="48260"/>
                  </a:lnTo>
                  <a:lnTo>
                    <a:pt x="220187" y="53340"/>
                  </a:lnTo>
                  <a:lnTo>
                    <a:pt x="218089" y="55880"/>
                  </a:lnTo>
                  <a:lnTo>
                    <a:pt x="229557" y="55880"/>
                  </a:lnTo>
                  <a:lnTo>
                    <a:pt x="229557" y="49530"/>
                  </a:lnTo>
                  <a:lnTo>
                    <a:pt x="229279" y="48260"/>
                  </a:lnTo>
                  <a:lnTo>
                    <a:pt x="228879" y="46990"/>
                  </a:lnTo>
                  <a:close/>
                </a:path>
                <a:path w="290829" h="290830">
                  <a:moveTo>
                    <a:pt x="117651" y="33020"/>
                  </a:moveTo>
                  <a:lnTo>
                    <a:pt x="92784" y="33020"/>
                  </a:lnTo>
                  <a:lnTo>
                    <a:pt x="100796" y="35560"/>
                  </a:lnTo>
                  <a:lnTo>
                    <a:pt x="108259" y="38100"/>
                  </a:lnTo>
                  <a:lnTo>
                    <a:pt x="115066" y="43180"/>
                  </a:lnTo>
                  <a:lnTo>
                    <a:pt x="111211" y="44450"/>
                  </a:lnTo>
                  <a:lnTo>
                    <a:pt x="134123" y="44450"/>
                  </a:lnTo>
                  <a:lnTo>
                    <a:pt x="144586" y="39370"/>
                  </a:lnTo>
                  <a:lnTo>
                    <a:pt x="155531" y="39370"/>
                  </a:lnTo>
                  <a:lnTo>
                    <a:pt x="154788" y="38100"/>
                  </a:lnTo>
                  <a:lnTo>
                    <a:pt x="124573" y="38100"/>
                  </a:lnTo>
                  <a:lnTo>
                    <a:pt x="117651" y="33020"/>
                  </a:lnTo>
                  <a:close/>
                </a:path>
                <a:path w="290829" h="290830">
                  <a:moveTo>
                    <a:pt x="218372" y="36830"/>
                  </a:moveTo>
                  <a:lnTo>
                    <a:pt x="211784" y="36830"/>
                  </a:lnTo>
                  <a:lnTo>
                    <a:pt x="208417" y="38100"/>
                  </a:lnTo>
                  <a:lnTo>
                    <a:pt x="205903" y="40640"/>
                  </a:lnTo>
                  <a:lnTo>
                    <a:pt x="240574" y="40640"/>
                  </a:lnTo>
                  <a:lnTo>
                    <a:pt x="242913" y="39370"/>
                  </a:lnTo>
                  <a:lnTo>
                    <a:pt x="223267" y="39370"/>
                  </a:lnTo>
                  <a:lnTo>
                    <a:pt x="221041" y="38100"/>
                  </a:lnTo>
                  <a:lnTo>
                    <a:pt x="218372" y="36830"/>
                  </a:lnTo>
                  <a:close/>
                </a:path>
                <a:path w="290829" h="290830">
                  <a:moveTo>
                    <a:pt x="284155" y="0"/>
                  </a:moveTo>
                  <a:lnTo>
                    <a:pt x="268656" y="0"/>
                  </a:lnTo>
                  <a:lnTo>
                    <a:pt x="262351" y="6350"/>
                  </a:lnTo>
                  <a:lnTo>
                    <a:pt x="262351" y="15240"/>
                  </a:lnTo>
                  <a:lnTo>
                    <a:pt x="262629" y="16510"/>
                  </a:lnTo>
                  <a:lnTo>
                    <a:pt x="263029" y="17780"/>
                  </a:lnTo>
                  <a:lnTo>
                    <a:pt x="223267" y="39370"/>
                  </a:lnTo>
                  <a:lnTo>
                    <a:pt x="242913" y="39370"/>
                  </a:lnTo>
                  <a:lnTo>
                    <a:pt x="268641" y="25400"/>
                  </a:lnTo>
                  <a:lnTo>
                    <a:pt x="286677" y="25400"/>
                  </a:lnTo>
                  <a:lnTo>
                    <a:pt x="290460" y="21590"/>
                  </a:lnTo>
                  <a:lnTo>
                    <a:pt x="290460" y="17780"/>
                  </a:lnTo>
                  <a:lnTo>
                    <a:pt x="273819" y="17780"/>
                  </a:lnTo>
                  <a:lnTo>
                    <a:pt x="271721" y="16510"/>
                  </a:lnTo>
                  <a:lnTo>
                    <a:pt x="271721" y="11430"/>
                  </a:lnTo>
                  <a:lnTo>
                    <a:pt x="273819" y="8890"/>
                  </a:lnTo>
                  <a:lnTo>
                    <a:pt x="290460" y="8890"/>
                  </a:lnTo>
                  <a:lnTo>
                    <a:pt x="290460" y="6350"/>
                  </a:lnTo>
                  <a:lnTo>
                    <a:pt x="284155" y="0"/>
                  </a:lnTo>
                  <a:close/>
                </a:path>
                <a:path w="290829" h="290830">
                  <a:moveTo>
                    <a:pt x="121543" y="8890"/>
                  </a:moveTo>
                  <a:lnTo>
                    <a:pt x="84327" y="8890"/>
                  </a:lnTo>
                  <a:lnTo>
                    <a:pt x="99797" y="10160"/>
                  </a:lnTo>
                  <a:lnTo>
                    <a:pt x="114169" y="15240"/>
                  </a:lnTo>
                  <a:lnTo>
                    <a:pt x="127123" y="22860"/>
                  </a:lnTo>
                  <a:lnTo>
                    <a:pt x="138339" y="31750"/>
                  </a:lnTo>
                  <a:lnTo>
                    <a:pt x="124573" y="38100"/>
                  </a:lnTo>
                  <a:lnTo>
                    <a:pt x="154788" y="38100"/>
                  </a:lnTo>
                  <a:lnTo>
                    <a:pt x="153301" y="35560"/>
                  </a:lnTo>
                  <a:lnTo>
                    <a:pt x="155819" y="34290"/>
                  </a:lnTo>
                  <a:lnTo>
                    <a:pt x="172312" y="34290"/>
                  </a:lnTo>
                  <a:lnTo>
                    <a:pt x="173568" y="33020"/>
                  </a:lnTo>
                  <a:lnTo>
                    <a:pt x="191871" y="33020"/>
                  </a:lnTo>
                  <a:lnTo>
                    <a:pt x="182516" y="27940"/>
                  </a:lnTo>
                  <a:lnTo>
                    <a:pt x="147279" y="27940"/>
                  </a:lnTo>
                  <a:lnTo>
                    <a:pt x="134441" y="16510"/>
                  </a:lnTo>
                  <a:lnTo>
                    <a:pt x="121543" y="8890"/>
                  </a:lnTo>
                  <a:close/>
                </a:path>
                <a:path w="290829" h="290830">
                  <a:moveTo>
                    <a:pt x="172312" y="34290"/>
                  </a:moveTo>
                  <a:lnTo>
                    <a:pt x="155819" y="34290"/>
                  </a:lnTo>
                  <a:lnTo>
                    <a:pt x="158123" y="35560"/>
                  </a:lnTo>
                  <a:lnTo>
                    <a:pt x="160924" y="36830"/>
                  </a:lnTo>
                  <a:lnTo>
                    <a:pt x="167688" y="36830"/>
                  </a:lnTo>
                  <a:lnTo>
                    <a:pt x="171055" y="35560"/>
                  </a:lnTo>
                  <a:lnTo>
                    <a:pt x="172312" y="34290"/>
                  </a:lnTo>
                  <a:close/>
                </a:path>
                <a:path w="290829" h="290830">
                  <a:moveTo>
                    <a:pt x="171719" y="8890"/>
                  </a:moveTo>
                  <a:lnTo>
                    <a:pt x="156220" y="8890"/>
                  </a:lnTo>
                  <a:lnTo>
                    <a:pt x="149915" y="15240"/>
                  </a:lnTo>
                  <a:lnTo>
                    <a:pt x="149915" y="24130"/>
                  </a:lnTo>
                  <a:lnTo>
                    <a:pt x="150124" y="25400"/>
                  </a:lnTo>
                  <a:lnTo>
                    <a:pt x="150432" y="26670"/>
                  </a:lnTo>
                  <a:lnTo>
                    <a:pt x="147279" y="27940"/>
                  </a:lnTo>
                  <a:lnTo>
                    <a:pt x="161383" y="27940"/>
                  </a:lnTo>
                  <a:lnTo>
                    <a:pt x="159284" y="25400"/>
                  </a:lnTo>
                  <a:lnTo>
                    <a:pt x="159284" y="20320"/>
                  </a:lnTo>
                  <a:lnTo>
                    <a:pt x="161383" y="17780"/>
                  </a:lnTo>
                  <a:lnTo>
                    <a:pt x="177993" y="17780"/>
                  </a:lnTo>
                  <a:lnTo>
                    <a:pt x="178024" y="15240"/>
                  </a:lnTo>
                  <a:lnTo>
                    <a:pt x="171719" y="8890"/>
                  </a:lnTo>
                  <a:close/>
                </a:path>
                <a:path w="290829" h="290830">
                  <a:moveTo>
                    <a:pt x="177993" y="17780"/>
                  </a:moveTo>
                  <a:lnTo>
                    <a:pt x="166556" y="17780"/>
                  </a:lnTo>
                  <a:lnTo>
                    <a:pt x="168654" y="20320"/>
                  </a:lnTo>
                  <a:lnTo>
                    <a:pt x="168654" y="25400"/>
                  </a:lnTo>
                  <a:lnTo>
                    <a:pt x="166556" y="27940"/>
                  </a:lnTo>
                  <a:lnTo>
                    <a:pt x="182516" y="27940"/>
                  </a:lnTo>
                  <a:lnTo>
                    <a:pt x="177838" y="25400"/>
                  </a:lnTo>
                  <a:lnTo>
                    <a:pt x="177962" y="20320"/>
                  </a:lnTo>
                  <a:lnTo>
                    <a:pt x="177993" y="17780"/>
                  </a:lnTo>
                  <a:close/>
                </a:path>
                <a:path w="290829" h="290830">
                  <a:moveTo>
                    <a:pt x="286677" y="25400"/>
                  </a:moveTo>
                  <a:lnTo>
                    <a:pt x="268641" y="25400"/>
                  </a:lnTo>
                  <a:lnTo>
                    <a:pt x="270867" y="26670"/>
                  </a:lnTo>
                  <a:lnTo>
                    <a:pt x="273536" y="27940"/>
                  </a:lnTo>
                  <a:lnTo>
                    <a:pt x="284155" y="27940"/>
                  </a:lnTo>
                  <a:lnTo>
                    <a:pt x="286677" y="25400"/>
                  </a:lnTo>
                  <a:close/>
                </a:path>
                <a:path w="290829" h="290830">
                  <a:moveTo>
                    <a:pt x="290460" y="8890"/>
                  </a:moveTo>
                  <a:lnTo>
                    <a:pt x="278992" y="8890"/>
                  </a:lnTo>
                  <a:lnTo>
                    <a:pt x="281090" y="11430"/>
                  </a:lnTo>
                  <a:lnTo>
                    <a:pt x="281090" y="16510"/>
                  </a:lnTo>
                  <a:lnTo>
                    <a:pt x="278992" y="17780"/>
                  </a:lnTo>
                  <a:lnTo>
                    <a:pt x="290460" y="17780"/>
                  </a:lnTo>
                  <a:lnTo>
                    <a:pt x="290460" y="8890"/>
                  </a:lnTo>
                  <a:close/>
                </a:path>
              </a:pathLst>
            </a:custGeom>
            <a:solidFill>
              <a:srgbClr val="7B31C8"/>
            </a:solidFill>
          </p:spPr>
          <p:txBody>
            <a:bodyPr wrap="square" lIns="0" tIns="0" rIns="0" bIns="0" rtlCol="0"/>
            <a:lstStyle/>
            <a:p>
              <a:endParaRPr/>
            </a:p>
          </p:txBody>
        </p:sp>
      </p:grpSp>
      <p:grpSp>
        <p:nvGrpSpPr>
          <p:cNvPr id="213" name="Group 212">
            <a:extLst>
              <a:ext uri="{FF2B5EF4-FFF2-40B4-BE49-F238E27FC236}">
                <a16:creationId xmlns:a16="http://schemas.microsoft.com/office/drawing/2014/main" id="{D90DAAE5-186D-5548-A0C0-9527DA077F4A}"/>
              </a:ext>
            </a:extLst>
          </p:cNvPr>
          <p:cNvGrpSpPr/>
          <p:nvPr/>
        </p:nvGrpSpPr>
        <p:grpSpPr>
          <a:xfrm>
            <a:off x="5657087" y="3968813"/>
            <a:ext cx="629920" cy="629920"/>
            <a:chOff x="5657087" y="4304093"/>
            <a:chExt cx="629920" cy="629920"/>
          </a:xfrm>
        </p:grpSpPr>
        <p:sp>
          <p:nvSpPr>
            <p:cNvPr id="197" name="object 12">
              <a:extLst>
                <a:ext uri="{FF2B5EF4-FFF2-40B4-BE49-F238E27FC236}">
                  <a16:creationId xmlns:a16="http://schemas.microsoft.com/office/drawing/2014/main" id="{2BDE7051-DA8A-18DA-6E8C-4D178401320C}"/>
                </a:ext>
              </a:extLst>
            </p:cNvPr>
            <p:cNvSpPr/>
            <p:nvPr/>
          </p:nvSpPr>
          <p:spPr>
            <a:xfrm>
              <a:off x="5657087" y="4304093"/>
              <a:ext cx="629920" cy="629920"/>
            </a:xfrm>
            <a:custGeom>
              <a:avLst/>
              <a:gdLst/>
              <a:ahLst/>
              <a:cxnLst/>
              <a:rect l="l" t="t" r="r" b="b"/>
              <a:pathLst>
                <a:path w="629920" h="629920">
                  <a:moveTo>
                    <a:pt x="314706" y="0"/>
                  </a:moveTo>
                  <a:lnTo>
                    <a:pt x="268188" y="3410"/>
                  </a:lnTo>
                  <a:lnTo>
                    <a:pt x="223794" y="13319"/>
                  </a:lnTo>
                  <a:lnTo>
                    <a:pt x="182009" y="29240"/>
                  </a:lnTo>
                  <a:lnTo>
                    <a:pt x="143320" y="50687"/>
                  </a:lnTo>
                  <a:lnTo>
                    <a:pt x="108213" y="77173"/>
                  </a:lnTo>
                  <a:lnTo>
                    <a:pt x="77173" y="108213"/>
                  </a:lnTo>
                  <a:lnTo>
                    <a:pt x="50687" y="143320"/>
                  </a:lnTo>
                  <a:lnTo>
                    <a:pt x="29240" y="182009"/>
                  </a:lnTo>
                  <a:lnTo>
                    <a:pt x="13319" y="223794"/>
                  </a:lnTo>
                  <a:lnTo>
                    <a:pt x="3410" y="268188"/>
                  </a:lnTo>
                  <a:lnTo>
                    <a:pt x="0" y="314706"/>
                  </a:lnTo>
                  <a:lnTo>
                    <a:pt x="3410" y="361223"/>
                  </a:lnTo>
                  <a:lnTo>
                    <a:pt x="13319" y="405617"/>
                  </a:lnTo>
                  <a:lnTo>
                    <a:pt x="29240" y="447402"/>
                  </a:lnTo>
                  <a:lnTo>
                    <a:pt x="50687" y="486091"/>
                  </a:lnTo>
                  <a:lnTo>
                    <a:pt x="77173" y="521198"/>
                  </a:lnTo>
                  <a:lnTo>
                    <a:pt x="108213" y="552238"/>
                  </a:lnTo>
                  <a:lnTo>
                    <a:pt x="143320" y="578724"/>
                  </a:lnTo>
                  <a:lnTo>
                    <a:pt x="182009" y="600171"/>
                  </a:lnTo>
                  <a:lnTo>
                    <a:pt x="223794" y="616092"/>
                  </a:lnTo>
                  <a:lnTo>
                    <a:pt x="268188" y="626001"/>
                  </a:lnTo>
                  <a:lnTo>
                    <a:pt x="314706" y="629412"/>
                  </a:lnTo>
                  <a:lnTo>
                    <a:pt x="361223" y="626001"/>
                  </a:lnTo>
                  <a:lnTo>
                    <a:pt x="405617" y="616092"/>
                  </a:lnTo>
                  <a:lnTo>
                    <a:pt x="447402" y="600171"/>
                  </a:lnTo>
                  <a:lnTo>
                    <a:pt x="486091" y="578724"/>
                  </a:lnTo>
                  <a:lnTo>
                    <a:pt x="521198" y="552238"/>
                  </a:lnTo>
                  <a:lnTo>
                    <a:pt x="552238" y="521198"/>
                  </a:lnTo>
                  <a:lnTo>
                    <a:pt x="578724" y="486091"/>
                  </a:lnTo>
                  <a:lnTo>
                    <a:pt x="600171" y="447402"/>
                  </a:lnTo>
                  <a:lnTo>
                    <a:pt x="616092" y="405617"/>
                  </a:lnTo>
                  <a:lnTo>
                    <a:pt x="626001" y="361223"/>
                  </a:lnTo>
                  <a:lnTo>
                    <a:pt x="629412" y="314706"/>
                  </a:lnTo>
                  <a:lnTo>
                    <a:pt x="626001" y="268188"/>
                  </a:lnTo>
                  <a:lnTo>
                    <a:pt x="616092" y="223794"/>
                  </a:lnTo>
                  <a:lnTo>
                    <a:pt x="600171" y="182009"/>
                  </a:lnTo>
                  <a:lnTo>
                    <a:pt x="578724" y="143320"/>
                  </a:lnTo>
                  <a:lnTo>
                    <a:pt x="552238" y="108213"/>
                  </a:lnTo>
                  <a:lnTo>
                    <a:pt x="521198" y="77173"/>
                  </a:lnTo>
                  <a:lnTo>
                    <a:pt x="486091" y="50687"/>
                  </a:lnTo>
                  <a:lnTo>
                    <a:pt x="447402" y="29240"/>
                  </a:lnTo>
                  <a:lnTo>
                    <a:pt x="405617" y="13319"/>
                  </a:lnTo>
                  <a:lnTo>
                    <a:pt x="361223" y="3410"/>
                  </a:lnTo>
                  <a:lnTo>
                    <a:pt x="314706" y="0"/>
                  </a:lnTo>
                  <a:close/>
                </a:path>
              </a:pathLst>
            </a:custGeom>
            <a:solidFill>
              <a:srgbClr val="FFFFFF"/>
            </a:solidFill>
          </p:spPr>
          <p:txBody>
            <a:bodyPr wrap="square" lIns="0" tIns="0" rIns="0" bIns="0" rtlCol="0"/>
            <a:lstStyle/>
            <a:p>
              <a:endParaRPr/>
            </a:p>
          </p:txBody>
        </p:sp>
        <p:sp>
          <p:nvSpPr>
            <p:cNvPr id="198" name="object 13">
              <a:extLst>
                <a:ext uri="{FF2B5EF4-FFF2-40B4-BE49-F238E27FC236}">
                  <a16:creationId xmlns:a16="http://schemas.microsoft.com/office/drawing/2014/main" id="{E973C64F-C4FC-A8B9-0386-F9F204DD97F7}"/>
                </a:ext>
              </a:extLst>
            </p:cNvPr>
            <p:cNvSpPr/>
            <p:nvPr/>
          </p:nvSpPr>
          <p:spPr>
            <a:xfrm>
              <a:off x="5657087" y="4304093"/>
              <a:ext cx="629920" cy="629920"/>
            </a:xfrm>
            <a:custGeom>
              <a:avLst/>
              <a:gdLst/>
              <a:ahLst/>
              <a:cxnLst/>
              <a:rect l="l" t="t" r="r" b="b"/>
              <a:pathLst>
                <a:path w="629920" h="629920">
                  <a:moveTo>
                    <a:pt x="0" y="314706"/>
                  </a:moveTo>
                  <a:lnTo>
                    <a:pt x="3410" y="268188"/>
                  </a:lnTo>
                  <a:lnTo>
                    <a:pt x="13319" y="223794"/>
                  </a:lnTo>
                  <a:lnTo>
                    <a:pt x="29240" y="182009"/>
                  </a:lnTo>
                  <a:lnTo>
                    <a:pt x="50687" y="143320"/>
                  </a:lnTo>
                  <a:lnTo>
                    <a:pt x="77173" y="108213"/>
                  </a:lnTo>
                  <a:lnTo>
                    <a:pt x="108213" y="77173"/>
                  </a:lnTo>
                  <a:lnTo>
                    <a:pt x="143320" y="50687"/>
                  </a:lnTo>
                  <a:lnTo>
                    <a:pt x="182009" y="29240"/>
                  </a:lnTo>
                  <a:lnTo>
                    <a:pt x="223794" y="13319"/>
                  </a:lnTo>
                  <a:lnTo>
                    <a:pt x="268188" y="3410"/>
                  </a:lnTo>
                  <a:lnTo>
                    <a:pt x="314706" y="0"/>
                  </a:lnTo>
                  <a:lnTo>
                    <a:pt x="361223" y="3410"/>
                  </a:lnTo>
                  <a:lnTo>
                    <a:pt x="405617" y="13319"/>
                  </a:lnTo>
                  <a:lnTo>
                    <a:pt x="447402" y="29240"/>
                  </a:lnTo>
                  <a:lnTo>
                    <a:pt x="486091" y="50687"/>
                  </a:lnTo>
                  <a:lnTo>
                    <a:pt x="521198" y="77173"/>
                  </a:lnTo>
                  <a:lnTo>
                    <a:pt x="552238" y="108213"/>
                  </a:lnTo>
                  <a:lnTo>
                    <a:pt x="578724" y="143320"/>
                  </a:lnTo>
                  <a:lnTo>
                    <a:pt x="600171" y="182009"/>
                  </a:lnTo>
                  <a:lnTo>
                    <a:pt x="616092" y="223794"/>
                  </a:lnTo>
                  <a:lnTo>
                    <a:pt x="626001" y="268188"/>
                  </a:lnTo>
                  <a:lnTo>
                    <a:pt x="629412" y="314706"/>
                  </a:lnTo>
                  <a:lnTo>
                    <a:pt x="626001" y="361223"/>
                  </a:lnTo>
                  <a:lnTo>
                    <a:pt x="616092" y="405617"/>
                  </a:lnTo>
                  <a:lnTo>
                    <a:pt x="600171" y="447402"/>
                  </a:lnTo>
                  <a:lnTo>
                    <a:pt x="578724" y="486091"/>
                  </a:lnTo>
                  <a:lnTo>
                    <a:pt x="552238" y="521198"/>
                  </a:lnTo>
                  <a:lnTo>
                    <a:pt x="521198" y="552238"/>
                  </a:lnTo>
                  <a:lnTo>
                    <a:pt x="486091" y="578724"/>
                  </a:lnTo>
                  <a:lnTo>
                    <a:pt x="447402" y="600171"/>
                  </a:lnTo>
                  <a:lnTo>
                    <a:pt x="405617" y="616092"/>
                  </a:lnTo>
                  <a:lnTo>
                    <a:pt x="361223" y="626001"/>
                  </a:lnTo>
                  <a:lnTo>
                    <a:pt x="314706" y="629412"/>
                  </a:lnTo>
                  <a:lnTo>
                    <a:pt x="268188" y="626001"/>
                  </a:lnTo>
                  <a:lnTo>
                    <a:pt x="223794" y="616092"/>
                  </a:lnTo>
                  <a:lnTo>
                    <a:pt x="182009" y="600171"/>
                  </a:lnTo>
                  <a:lnTo>
                    <a:pt x="143320" y="578724"/>
                  </a:lnTo>
                  <a:lnTo>
                    <a:pt x="108213" y="552238"/>
                  </a:lnTo>
                  <a:lnTo>
                    <a:pt x="77173" y="521198"/>
                  </a:lnTo>
                  <a:lnTo>
                    <a:pt x="50687" y="486091"/>
                  </a:lnTo>
                  <a:lnTo>
                    <a:pt x="29240" y="447402"/>
                  </a:lnTo>
                  <a:lnTo>
                    <a:pt x="13319" y="405617"/>
                  </a:lnTo>
                  <a:lnTo>
                    <a:pt x="3410" y="361223"/>
                  </a:lnTo>
                  <a:lnTo>
                    <a:pt x="0" y="314706"/>
                  </a:lnTo>
                  <a:close/>
                </a:path>
              </a:pathLst>
            </a:custGeom>
            <a:ln w="9144">
              <a:solidFill>
                <a:srgbClr val="7B31C8"/>
              </a:solidFill>
            </a:ln>
          </p:spPr>
          <p:txBody>
            <a:bodyPr wrap="square" lIns="0" tIns="0" rIns="0" bIns="0" rtlCol="0"/>
            <a:lstStyle/>
            <a:p>
              <a:endParaRPr/>
            </a:p>
          </p:txBody>
        </p:sp>
        <p:sp>
          <p:nvSpPr>
            <p:cNvPr id="199" name="object 14">
              <a:extLst>
                <a:ext uri="{FF2B5EF4-FFF2-40B4-BE49-F238E27FC236}">
                  <a16:creationId xmlns:a16="http://schemas.microsoft.com/office/drawing/2014/main" id="{CB8E1DDA-320A-C6BE-D935-7962E5F6AD3D}"/>
                </a:ext>
              </a:extLst>
            </p:cNvPr>
            <p:cNvSpPr/>
            <p:nvPr/>
          </p:nvSpPr>
          <p:spPr>
            <a:xfrm>
              <a:off x="5808522" y="4497908"/>
              <a:ext cx="333375" cy="281940"/>
            </a:xfrm>
            <a:custGeom>
              <a:avLst/>
              <a:gdLst/>
              <a:ahLst/>
              <a:cxnLst/>
              <a:rect l="l" t="t" r="r" b="b"/>
              <a:pathLst>
                <a:path w="333375" h="281939">
                  <a:moveTo>
                    <a:pt x="172872" y="105308"/>
                  </a:moveTo>
                  <a:lnTo>
                    <a:pt x="169989" y="102425"/>
                  </a:lnTo>
                  <a:lnTo>
                    <a:pt x="166471" y="102425"/>
                  </a:lnTo>
                  <a:lnTo>
                    <a:pt x="114935" y="102425"/>
                  </a:lnTo>
                  <a:lnTo>
                    <a:pt x="112052" y="105308"/>
                  </a:lnTo>
                  <a:lnTo>
                    <a:pt x="112052" y="112344"/>
                  </a:lnTo>
                  <a:lnTo>
                    <a:pt x="114935" y="115227"/>
                  </a:lnTo>
                  <a:lnTo>
                    <a:pt x="169989" y="115227"/>
                  </a:lnTo>
                  <a:lnTo>
                    <a:pt x="172872" y="112344"/>
                  </a:lnTo>
                  <a:lnTo>
                    <a:pt x="172872" y="105308"/>
                  </a:lnTo>
                  <a:close/>
                </a:path>
                <a:path w="333375" h="281939">
                  <a:moveTo>
                    <a:pt x="211289" y="105308"/>
                  </a:moveTo>
                  <a:lnTo>
                    <a:pt x="208407" y="102425"/>
                  </a:lnTo>
                  <a:lnTo>
                    <a:pt x="204889" y="102425"/>
                  </a:lnTo>
                  <a:lnTo>
                    <a:pt x="191770" y="102425"/>
                  </a:lnTo>
                  <a:lnTo>
                    <a:pt x="188887" y="105308"/>
                  </a:lnTo>
                  <a:lnTo>
                    <a:pt x="188887" y="112344"/>
                  </a:lnTo>
                  <a:lnTo>
                    <a:pt x="191770" y="115227"/>
                  </a:lnTo>
                  <a:lnTo>
                    <a:pt x="208407" y="115227"/>
                  </a:lnTo>
                  <a:lnTo>
                    <a:pt x="211289" y="112344"/>
                  </a:lnTo>
                  <a:lnTo>
                    <a:pt x="211289" y="105308"/>
                  </a:lnTo>
                  <a:close/>
                </a:path>
                <a:path w="333375" h="281939">
                  <a:moveTo>
                    <a:pt x="275323" y="66890"/>
                  </a:moveTo>
                  <a:lnTo>
                    <a:pt x="272440" y="64008"/>
                  </a:lnTo>
                  <a:lnTo>
                    <a:pt x="268922" y="64008"/>
                  </a:lnTo>
                  <a:lnTo>
                    <a:pt x="114935" y="64008"/>
                  </a:lnTo>
                  <a:lnTo>
                    <a:pt x="112052" y="66890"/>
                  </a:lnTo>
                  <a:lnTo>
                    <a:pt x="112052" y="73939"/>
                  </a:lnTo>
                  <a:lnTo>
                    <a:pt x="114935" y="76809"/>
                  </a:lnTo>
                  <a:lnTo>
                    <a:pt x="272440" y="76822"/>
                  </a:lnTo>
                  <a:lnTo>
                    <a:pt x="275323" y="73939"/>
                  </a:lnTo>
                  <a:lnTo>
                    <a:pt x="275323" y="66890"/>
                  </a:lnTo>
                  <a:close/>
                </a:path>
                <a:path w="333375" h="281939">
                  <a:moveTo>
                    <a:pt x="332943" y="32004"/>
                  </a:moveTo>
                  <a:lnTo>
                    <a:pt x="330415" y="19583"/>
                  </a:lnTo>
                  <a:lnTo>
                    <a:pt x="325843" y="12801"/>
                  </a:lnTo>
                  <a:lnTo>
                    <a:pt x="323545" y="9398"/>
                  </a:lnTo>
                  <a:lnTo>
                    <a:pt x="320141" y="7112"/>
                  </a:lnTo>
                  <a:lnTo>
                    <a:pt x="320141" y="32004"/>
                  </a:lnTo>
                  <a:lnTo>
                    <a:pt x="320141" y="147231"/>
                  </a:lnTo>
                  <a:lnTo>
                    <a:pt x="318630" y="154686"/>
                  </a:lnTo>
                  <a:lnTo>
                    <a:pt x="314502" y="160794"/>
                  </a:lnTo>
                  <a:lnTo>
                    <a:pt x="308394" y="164922"/>
                  </a:lnTo>
                  <a:lnTo>
                    <a:pt x="300926" y="166433"/>
                  </a:lnTo>
                  <a:lnTo>
                    <a:pt x="256108" y="166433"/>
                  </a:lnTo>
                  <a:lnTo>
                    <a:pt x="256108" y="143713"/>
                  </a:lnTo>
                  <a:lnTo>
                    <a:pt x="253225" y="140830"/>
                  </a:lnTo>
                  <a:lnTo>
                    <a:pt x="246189" y="140830"/>
                  </a:lnTo>
                  <a:lnTo>
                    <a:pt x="243306" y="143713"/>
                  </a:lnTo>
                  <a:lnTo>
                    <a:pt x="243306" y="220205"/>
                  </a:lnTo>
                  <a:lnTo>
                    <a:pt x="194322" y="174752"/>
                  </a:lnTo>
                  <a:lnTo>
                    <a:pt x="188556" y="169316"/>
                  </a:lnTo>
                  <a:lnTo>
                    <a:pt x="180886" y="166433"/>
                  </a:lnTo>
                  <a:lnTo>
                    <a:pt x="153987" y="166433"/>
                  </a:lnTo>
                  <a:lnTo>
                    <a:pt x="153987" y="179235"/>
                  </a:lnTo>
                  <a:lnTo>
                    <a:pt x="153987" y="227571"/>
                  </a:lnTo>
                  <a:lnTo>
                    <a:pt x="151104" y="230454"/>
                  </a:lnTo>
                  <a:lnTo>
                    <a:pt x="100850" y="230454"/>
                  </a:lnTo>
                  <a:lnTo>
                    <a:pt x="96367" y="232054"/>
                  </a:lnTo>
                  <a:lnTo>
                    <a:pt x="92837" y="235254"/>
                  </a:lnTo>
                  <a:lnTo>
                    <a:pt x="64033" y="260858"/>
                  </a:lnTo>
                  <a:lnTo>
                    <a:pt x="64033" y="233337"/>
                  </a:lnTo>
                  <a:lnTo>
                    <a:pt x="61150" y="230454"/>
                  </a:lnTo>
                  <a:lnTo>
                    <a:pt x="15684" y="230454"/>
                  </a:lnTo>
                  <a:lnTo>
                    <a:pt x="12801" y="227571"/>
                  </a:lnTo>
                  <a:lnTo>
                    <a:pt x="12801" y="118110"/>
                  </a:lnTo>
                  <a:lnTo>
                    <a:pt x="15684" y="115227"/>
                  </a:lnTo>
                  <a:lnTo>
                    <a:pt x="51219" y="115227"/>
                  </a:lnTo>
                  <a:lnTo>
                    <a:pt x="51219" y="147231"/>
                  </a:lnTo>
                  <a:lnTo>
                    <a:pt x="53746" y="159664"/>
                  </a:lnTo>
                  <a:lnTo>
                    <a:pt x="60629" y="169837"/>
                  </a:lnTo>
                  <a:lnTo>
                    <a:pt x="70802" y="176707"/>
                  </a:lnTo>
                  <a:lnTo>
                    <a:pt x="83235" y="179235"/>
                  </a:lnTo>
                  <a:lnTo>
                    <a:pt x="153987" y="179235"/>
                  </a:lnTo>
                  <a:lnTo>
                    <a:pt x="153987" y="166433"/>
                  </a:lnTo>
                  <a:lnTo>
                    <a:pt x="83235" y="166433"/>
                  </a:lnTo>
                  <a:lnTo>
                    <a:pt x="75780" y="164922"/>
                  </a:lnTo>
                  <a:lnTo>
                    <a:pt x="69672" y="160794"/>
                  </a:lnTo>
                  <a:lnTo>
                    <a:pt x="65544" y="154686"/>
                  </a:lnTo>
                  <a:lnTo>
                    <a:pt x="64033" y="147231"/>
                  </a:lnTo>
                  <a:lnTo>
                    <a:pt x="64033" y="115227"/>
                  </a:lnTo>
                  <a:lnTo>
                    <a:pt x="64033" y="32004"/>
                  </a:lnTo>
                  <a:lnTo>
                    <a:pt x="65544" y="24549"/>
                  </a:lnTo>
                  <a:lnTo>
                    <a:pt x="69672" y="18440"/>
                  </a:lnTo>
                  <a:lnTo>
                    <a:pt x="75780" y="14312"/>
                  </a:lnTo>
                  <a:lnTo>
                    <a:pt x="83235" y="12801"/>
                  </a:lnTo>
                  <a:lnTo>
                    <a:pt x="300926" y="12801"/>
                  </a:lnTo>
                  <a:lnTo>
                    <a:pt x="308394" y="14312"/>
                  </a:lnTo>
                  <a:lnTo>
                    <a:pt x="314502" y="18440"/>
                  </a:lnTo>
                  <a:lnTo>
                    <a:pt x="318630" y="24549"/>
                  </a:lnTo>
                  <a:lnTo>
                    <a:pt x="320141" y="32004"/>
                  </a:lnTo>
                  <a:lnTo>
                    <a:pt x="320141" y="7112"/>
                  </a:lnTo>
                  <a:lnTo>
                    <a:pt x="313359" y="2527"/>
                  </a:lnTo>
                  <a:lnTo>
                    <a:pt x="300926" y="0"/>
                  </a:lnTo>
                  <a:lnTo>
                    <a:pt x="83235" y="0"/>
                  </a:lnTo>
                  <a:lnTo>
                    <a:pt x="70802" y="2527"/>
                  </a:lnTo>
                  <a:lnTo>
                    <a:pt x="60629" y="9398"/>
                  </a:lnTo>
                  <a:lnTo>
                    <a:pt x="53746" y="19583"/>
                  </a:lnTo>
                  <a:lnTo>
                    <a:pt x="51219" y="32004"/>
                  </a:lnTo>
                  <a:lnTo>
                    <a:pt x="51219" y="102425"/>
                  </a:lnTo>
                  <a:lnTo>
                    <a:pt x="19215" y="102425"/>
                  </a:lnTo>
                  <a:lnTo>
                    <a:pt x="11747" y="103936"/>
                  </a:lnTo>
                  <a:lnTo>
                    <a:pt x="5638" y="108064"/>
                  </a:lnTo>
                  <a:lnTo>
                    <a:pt x="1511" y="114173"/>
                  </a:lnTo>
                  <a:lnTo>
                    <a:pt x="0" y="121627"/>
                  </a:lnTo>
                  <a:lnTo>
                    <a:pt x="0" y="224053"/>
                  </a:lnTo>
                  <a:lnTo>
                    <a:pt x="1511" y="231508"/>
                  </a:lnTo>
                  <a:lnTo>
                    <a:pt x="5638" y="237617"/>
                  </a:lnTo>
                  <a:lnTo>
                    <a:pt x="11747" y="241744"/>
                  </a:lnTo>
                  <a:lnTo>
                    <a:pt x="19215" y="243255"/>
                  </a:lnTo>
                  <a:lnTo>
                    <a:pt x="51219" y="243255"/>
                  </a:lnTo>
                  <a:lnTo>
                    <a:pt x="51219" y="277825"/>
                  </a:lnTo>
                  <a:lnTo>
                    <a:pt x="52819" y="280060"/>
                  </a:lnTo>
                  <a:lnTo>
                    <a:pt x="55067" y="281025"/>
                  </a:lnTo>
                  <a:lnTo>
                    <a:pt x="56019" y="281343"/>
                  </a:lnTo>
                  <a:lnTo>
                    <a:pt x="56667" y="281660"/>
                  </a:lnTo>
                  <a:lnTo>
                    <a:pt x="59232" y="281660"/>
                  </a:lnTo>
                  <a:lnTo>
                    <a:pt x="60833" y="281025"/>
                  </a:lnTo>
                  <a:lnTo>
                    <a:pt x="61785" y="280060"/>
                  </a:lnTo>
                  <a:lnTo>
                    <a:pt x="83439" y="260858"/>
                  </a:lnTo>
                  <a:lnTo>
                    <a:pt x="101485" y="244856"/>
                  </a:lnTo>
                  <a:lnTo>
                    <a:pt x="102768" y="243573"/>
                  </a:lnTo>
                  <a:lnTo>
                    <a:pt x="104051" y="243255"/>
                  </a:lnTo>
                  <a:lnTo>
                    <a:pt x="147586" y="243255"/>
                  </a:lnTo>
                  <a:lnTo>
                    <a:pt x="155041" y="241744"/>
                  </a:lnTo>
                  <a:lnTo>
                    <a:pt x="161150" y="237617"/>
                  </a:lnTo>
                  <a:lnTo>
                    <a:pt x="165277" y="231508"/>
                  </a:lnTo>
                  <a:lnTo>
                    <a:pt x="166789" y="224053"/>
                  </a:lnTo>
                  <a:lnTo>
                    <a:pt x="166789" y="179235"/>
                  </a:lnTo>
                  <a:lnTo>
                    <a:pt x="177355" y="179235"/>
                  </a:lnTo>
                  <a:lnTo>
                    <a:pt x="181838" y="180835"/>
                  </a:lnTo>
                  <a:lnTo>
                    <a:pt x="185356" y="184365"/>
                  </a:lnTo>
                  <a:lnTo>
                    <a:pt x="245224" y="239737"/>
                  </a:lnTo>
                  <a:lnTo>
                    <a:pt x="246507" y="240690"/>
                  </a:lnTo>
                  <a:lnTo>
                    <a:pt x="248107" y="241338"/>
                  </a:lnTo>
                  <a:lnTo>
                    <a:pt x="250672" y="241338"/>
                  </a:lnTo>
                  <a:lnTo>
                    <a:pt x="251307" y="241020"/>
                  </a:lnTo>
                  <a:lnTo>
                    <a:pt x="252272" y="240690"/>
                  </a:lnTo>
                  <a:lnTo>
                    <a:pt x="254508" y="239737"/>
                  </a:lnTo>
                  <a:lnTo>
                    <a:pt x="256032" y="237617"/>
                  </a:lnTo>
                  <a:lnTo>
                    <a:pt x="256108" y="220205"/>
                  </a:lnTo>
                  <a:lnTo>
                    <a:pt x="256108" y="179235"/>
                  </a:lnTo>
                  <a:lnTo>
                    <a:pt x="300926" y="179235"/>
                  </a:lnTo>
                  <a:lnTo>
                    <a:pt x="313359" y="176707"/>
                  </a:lnTo>
                  <a:lnTo>
                    <a:pt x="323545" y="169837"/>
                  </a:lnTo>
                  <a:lnTo>
                    <a:pt x="325843" y="166433"/>
                  </a:lnTo>
                  <a:lnTo>
                    <a:pt x="330415" y="159664"/>
                  </a:lnTo>
                  <a:lnTo>
                    <a:pt x="332943" y="147231"/>
                  </a:lnTo>
                  <a:lnTo>
                    <a:pt x="332943" y="32004"/>
                  </a:lnTo>
                  <a:close/>
                </a:path>
              </a:pathLst>
            </a:custGeom>
            <a:solidFill>
              <a:srgbClr val="7B31C8"/>
            </a:solidFill>
          </p:spPr>
          <p:txBody>
            <a:bodyPr wrap="square" lIns="0" tIns="0" rIns="0" bIns="0" rtlCol="0"/>
            <a:lstStyle/>
            <a:p>
              <a:endParaRPr/>
            </a:p>
          </p:txBody>
        </p:sp>
      </p:grpSp>
      <p:grpSp>
        <p:nvGrpSpPr>
          <p:cNvPr id="214" name="Group 213">
            <a:extLst>
              <a:ext uri="{FF2B5EF4-FFF2-40B4-BE49-F238E27FC236}">
                <a16:creationId xmlns:a16="http://schemas.microsoft.com/office/drawing/2014/main" id="{5E0B1F48-1866-E0AD-2E03-B68EC6FD6136}"/>
              </a:ext>
            </a:extLst>
          </p:cNvPr>
          <p:cNvGrpSpPr/>
          <p:nvPr/>
        </p:nvGrpSpPr>
        <p:grpSpPr>
          <a:xfrm>
            <a:off x="5657087" y="5908865"/>
            <a:ext cx="629920" cy="631190"/>
            <a:chOff x="5657087" y="6122225"/>
            <a:chExt cx="629920" cy="631190"/>
          </a:xfrm>
        </p:grpSpPr>
        <p:sp>
          <p:nvSpPr>
            <p:cNvPr id="200" name="object 18">
              <a:extLst>
                <a:ext uri="{FF2B5EF4-FFF2-40B4-BE49-F238E27FC236}">
                  <a16:creationId xmlns:a16="http://schemas.microsoft.com/office/drawing/2014/main" id="{2B9AA4A7-4688-2751-EF7F-8DAEB8311F62}"/>
                </a:ext>
              </a:extLst>
            </p:cNvPr>
            <p:cNvSpPr/>
            <p:nvPr/>
          </p:nvSpPr>
          <p:spPr>
            <a:xfrm>
              <a:off x="5657087" y="6122225"/>
              <a:ext cx="629920" cy="631190"/>
            </a:xfrm>
            <a:custGeom>
              <a:avLst/>
              <a:gdLst/>
              <a:ahLst/>
              <a:cxnLst/>
              <a:rect l="l" t="t" r="r" b="b"/>
              <a:pathLst>
                <a:path w="629920" h="631190">
                  <a:moveTo>
                    <a:pt x="314706" y="0"/>
                  </a:moveTo>
                  <a:lnTo>
                    <a:pt x="268188" y="3420"/>
                  </a:lnTo>
                  <a:lnTo>
                    <a:pt x="223794" y="13355"/>
                  </a:lnTo>
                  <a:lnTo>
                    <a:pt x="182009" y="29317"/>
                  </a:lnTo>
                  <a:lnTo>
                    <a:pt x="143320" y="50819"/>
                  </a:lnTo>
                  <a:lnTo>
                    <a:pt x="108213" y="77373"/>
                  </a:lnTo>
                  <a:lnTo>
                    <a:pt x="77173" y="108491"/>
                  </a:lnTo>
                  <a:lnTo>
                    <a:pt x="50687" y="143685"/>
                  </a:lnTo>
                  <a:lnTo>
                    <a:pt x="29240" y="182467"/>
                  </a:lnTo>
                  <a:lnTo>
                    <a:pt x="13319" y="224350"/>
                  </a:lnTo>
                  <a:lnTo>
                    <a:pt x="3410" y="268846"/>
                  </a:lnTo>
                  <a:lnTo>
                    <a:pt x="0" y="315467"/>
                  </a:lnTo>
                  <a:lnTo>
                    <a:pt x="3410" y="362089"/>
                  </a:lnTo>
                  <a:lnTo>
                    <a:pt x="13319" y="406585"/>
                  </a:lnTo>
                  <a:lnTo>
                    <a:pt x="29240" y="448468"/>
                  </a:lnTo>
                  <a:lnTo>
                    <a:pt x="50687" y="487250"/>
                  </a:lnTo>
                  <a:lnTo>
                    <a:pt x="77173" y="522444"/>
                  </a:lnTo>
                  <a:lnTo>
                    <a:pt x="108213" y="553562"/>
                  </a:lnTo>
                  <a:lnTo>
                    <a:pt x="143320" y="580116"/>
                  </a:lnTo>
                  <a:lnTo>
                    <a:pt x="182009" y="601618"/>
                  </a:lnTo>
                  <a:lnTo>
                    <a:pt x="223794" y="617580"/>
                  </a:lnTo>
                  <a:lnTo>
                    <a:pt x="268188" y="627515"/>
                  </a:lnTo>
                  <a:lnTo>
                    <a:pt x="314706" y="630936"/>
                  </a:lnTo>
                  <a:lnTo>
                    <a:pt x="361223" y="627515"/>
                  </a:lnTo>
                  <a:lnTo>
                    <a:pt x="405617" y="617580"/>
                  </a:lnTo>
                  <a:lnTo>
                    <a:pt x="447402" y="601618"/>
                  </a:lnTo>
                  <a:lnTo>
                    <a:pt x="486091" y="580116"/>
                  </a:lnTo>
                  <a:lnTo>
                    <a:pt x="521198" y="553562"/>
                  </a:lnTo>
                  <a:lnTo>
                    <a:pt x="552238" y="522444"/>
                  </a:lnTo>
                  <a:lnTo>
                    <a:pt x="578724" y="487250"/>
                  </a:lnTo>
                  <a:lnTo>
                    <a:pt x="600171" y="448468"/>
                  </a:lnTo>
                  <a:lnTo>
                    <a:pt x="616092" y="406585"/>
                  </a:lnTo>
                  <a:lnTo>
                    <a:pt x="626001" y="362089"/>
                  </a:lnTo>
                  <a:lnTo>
                    <a:pt x="629412" y="315467"/>
                  </a:lnTo>
                  <a:lnTo>
                    <a:pt x="626001" y="268846"/>
                  </a:lnTo>
                  <a:lnTo>
                    <a:pt x="616092" y="224350"/>
                  </a:lnTo>
                  <a:lnTo>
                    <a:pt x="600171" y="182467"/>
                  </a:lnTo>
                  <a:lnTo>
                    <a:pt x="578724" y="143685"/>
                  </a:lnTo>
                  <a:lnTo>
                    <a:pt x="552238" y="108491"/>
                  </a:lnTo>
                  <a:lnTo>
                    <a:pt x="521198" y="77373"/>
                  </a:lnTo>
                  <a:lnTo>
                    <a:pt x="486091" y="50819"/>
                  </a:lnTo>
                  <a:lnTo>
                    <a:pt x="447402" y="29317"/>
                  </a:lnTo>
                  <a:lnTo>
                    <a:pt x="405617" y="13355"/>
                  </a:lnTo>
                  <a:lnTo>
                    <a:pt x="361223" y="3420"/>
                  </a:lnTo>
                  <a:lnTo>
                    <a:pt x="314706" y="0"/>
                  </a:lnTo>
                  <a:close/>
                </a:path>
              </a:pathLst>
            </a:custGeom>
            <a:solidFill>
              <a:srgbClr val="FFFFFF"/>
            </a:solidFill>
          </p:spPr>
          <p:txBody>
            <a:bodyPr wrap="square" lIns="0" tIns="0" rIns="0" bIns="0" rtlCol="0"/>
            <a:lstStyle/>
            <a:p>
              <a:endParaRPr/>
            </a:p>
          </p:txBody>
        </p:sp>
        <p:sp>
          <p:nvSpPr>
            <p:cNvPr id="201" name="object 19">
              <a:extLst>
                <a:ext uri="{FF2B5EF4-FFF2-40B4-BE49-F238E27FC236}">
                  <a16:creationId xmlns:a16="http://schemas.microsoft.com/office/drawing/2014/main" id="{E8F8364C-9004-8007-7DDC-C901058DFBFA}"/>
                </a:ext>
              </a:extLst>
            </p:cNvPr>
            <p:cNvSpPr/>
            <p:nvPr/>
          </p:nvSpPr>
          <p:spPr>
            <a:xfrm>
              <a:off x="5657087" y="6122225"/>
              <a:ext cx="629920" cy="631190"/>
            </a:xfrm>
            <a:custGeom>
              <a:avLst/>
              <a:gdLst/>
              <a:ahLst/>
              <a:cxnLst/>
              <a:rect l="l" t="t" r="r" b="b"/>
              <a:pathLst>
                <a:path w="629920" h="631190">
                  <a:moveTo>
                    <a:pt x="0" y="315467"/>
                  </a:moveTo>
                  <a:lnTo>
                    <a:pt x="3410" y="268846"/>
                  </a:lnTo>
                  <a:lnTo>
                    <a:pt x="13319" y="224350"/>
                  </a:lnTo>
                  <a:lnTo>
                    <a:pt x="29240" y="182467"/>
                  </a:lnTo>
                  <a:lnTo>
                    <a:pt x="50687" y="143685"/>
                  </a:lnTo>
                  <a:lnTo>
                    <a:pt x="77173" y="108491"/>
                  </a:lnTo>
                  <a:lnTo>
                    <a:pt x="108213" y="77373"/>
                  </a:lnTo>
                  <a:lnTo>
                    <a:pt x="143320" y="50819"/>
                  </a:lnTo>
                  <a:lnTo>
                    <a:pt x="182009" y="29317"/>
                  </a:lnTo>
                  <a:lnTo>
                    <a:pt x="223794" y="13355"/>
                  </a:lnTo>
                  <a:lnTo>
                    <a:pt x="268188" y="3420"/>
                  </a:lnTo>
                  <a:lnTo>
                    <a:pt x="314706" y="0"/>
                  </a:lnTo>
                  <a:lnTo>
                    <a:pt x="361223" y="3420"/>
                  </a:lnTo>
                  <a:lnTo>
                    <a:pt x="405617" y="13355"/>
                  </a:lnTo>
                  <a:lnTo>
                    <a:pt x="447402" y="29317"/>
                  </a:lnTo>
                  <a:lnTo>
                    <a:pt x="486091" y="50819"/>
                  </a:lnTo>
                  <a:lnTo>
                    <a:pt x="521198" y="77373"/>
                  </a:lnTo>
                  <a:lnTo>
                    <a:pt x="552238" y="108491"/>
                  </a:lnTo>
                  <a:lnTo>
                    <a:pt x="578724" y="143685"/>
                  </a:lnTo>
                  <a:lnTo>
                    <a:pt x="600171" y="182467"/>
                  </a:lnTo>
                  <a:lnTo>
                    <a:pt x="616092" y="224350"/>
                  </a:lnTo>
                  <a:lnTo>
                    <a:pt x="626001" y="268846"/>
                  </a:lnTo>
                  <a:lnTo>
                    <a:pt x="629412" y="315467"/>
                  </a:lnTo>
                  <a:lnTo>
                    <a:pt x="626001" y="362089"/>
                  </a:lnTo>
                  <a:lnTo>
                    <a:pt x="616092" y="406585"/>
                  </a:lnTo>
                  <a:lnTo>
                    <a:pt x="600171" y="448468"/>
                  </a:lnTo>
                  <a:lnTo>
                    <a:pt x="578724" y="487250"/>
                  </a:lnTo>
                  <a:lnTo>
                    <a:pt x="552238" y="522444"/>
                  </a:lnTo>
                  <a:lnTo>
                    <a:pt x="521198" y="553562"/>
                  </a:lnTo>
                  <a:lnTo>
                    <a:pt x="486091" y="580116"/>
                  </a:lnTo>
                  <a:lnTo>
                    <a:pt x="447402" y="601618"/>
                  </a:lnTo>
                  <a:lnTo>
                    <a:pt x="405617" y="617580"/>
                  </a:lnTo>
                  <a:lnTo>
                    <a:pt x="361223" y="627515"/>
                  </a:lnTo>
                  <a:lnTo>
                    <a:pt x="314706" y="630936"/>
                  </a:lnTo>
                  <a:lnTo>
                    <a:pt x="268188" y="627515"/>
                  </a:lnTo>
                  <a:lnTo>
                    <a:pt x="223794" y="617580"/>
                  </a:lnTo>
                  <a:lnTo>
                    <a:pt x="182009" y="601618"/>
                  </a:lnTo>
                  <a:lnTo>
                    <a:pt x="143320" y="580116"/>
                  </a:lnTo>
                  <a:lnTo>
                    <a:pt x="108213" y="553562"/>
                  </a:lnTo>
                  <a:lnTo>
                    <a:pt x="77173" y="522444"/>
                  </a:lnTo>
                  <a:lnTo>
                    <a:pt x="50687" y="487250"/>
                  </a:lnTo>
                  <a:lnTo>
                    <a:pt x="29240" y="448468"/>
                  </a:lnTo>
                  <a:lnTo>
                    <a:pt x="13319" y="406585"/>
                  </a:lnTo>
                  <a:lnTo>
                    <a:pt x="3410" y="362089"/>
                  </a:lnTo>
                  <a:lnTo>
                    <a:pt x="0" y="315467"/>
                  </a:lnTo>
                  <a:close/>
                </a:path>
              </a:pathLst>
            </a:custGeom>
            <a:ln w="9144">
              <a:solidFill>
                <a:srgbClr val="7B31C8"/>
              </a:solidFill>
            </a:ln>
          </p:spPr>
          <p:txBody>
            <a:bodyPr wrap="square" lIns="0" tIns="0" rIns="0" bIns="0" rtlCol="0"/>
            <a:lstStyle/>
            <a:p>
              <a:endParaRPr/>
            </a:p>
          </p:txBody>
        </p:sp>
        <p:pic>
          <p:nvPicPr>
            <p:cNvPr id="202" name="object 20">
              <a:extLst>
                <a:ext uri="{FF2B5EF4-FFF2-40B4-BE49-F238E27FC236}">
                  <a16:creationId xmlns:a16="http://schemas.microsoft.com/office/drawing/2014/main" id="{73FF51A1-E8ED-F22B-AF1E-17662864AD0C}"/>
                </a:ext>
              </a:extLst>
            </p:cNvPr>
            <p:cNvPicPr/>
            <p:nvPr/>
          </p:nvPicPr>
          <p:blipFill>
            <a:blip r:embed="rId3" cstate="print"/>
            <a:stretch>
              <a:fillRect/>
            </a:stretch>
          </p:blipFill>
          <p:spPr>
            <a:xfrm>
              <a:off x="6023908" y="6509414"/>
              <a:ext cx="89415" cy="88950"/>
            </a:xfrm>
            <a:prstGeom prst="rect">
              <a:avLst/>
            </a:prstGeom>
          </p:spPr>
        </p:pic>
        <p:sp>
          <p:nvSpPr>
            <p:cNvPr id="203" name="object 21">
              <a:extLst>
                <a:ext uri="{FF2B5EF4-FFF2-40B4-BE49-F238E27FC236}">
                  <a16:creationId xmlns:a16="http://schemas.microsoft.com/office/drawing/2014/main" id="{159D0EDC-0FF5-9913-CB8F-DE10B931F2C9}"/>
                </a:ext>
              </a:extLst>
            </p:cNvPr>
            <p:cNvSpPr/>
            <p:nvPr/>
          </p:nvSpPr>
          <p:spPr>
            <a:xfrm>
              <a:off x="5856338" y="6302489"/>
              <a:ext cx="228600" cy="296545"/>
            </a:xfrm>
            <a:custGeom>
              <a:avLst/>
              <a:gdLst/>
              <a:ahLst/>
              <a:cxnLst/>
              <a:rect l="l" t="t" r="r" b="b"/>
              <a:pathLst>
                <a:path w="228600" h="296545">
                  <a:moveTo>
                    <a:pt x="144665" y="36804"/>
                  </a:moveTo>
                  <a:lnTo>
                    <a:pt x="142455" y="34594"/>
                  </a:lnTo>
                  <a:lnTo>
                    <a:pt x="139712" y="34594"/>
                  </a:lnTo>
                  <a:lnTo>
                    <a:pt x="87287" y="34594"/>
                  </a:lnTo>
                  <a:lnTo>
                    <a:pt x="85064" y="36804"/>
                  </a:lnTo>
                  <a:lnTo>
                    <a:pt x="85064" y="42265"/>
                  </a:lnTo>
                  <a:lnTo>
                    <a:pt x="87287" y="44475"/>
                  </a:lnTo>
                  <a:lnTo>
                    <a:pt x="142455" y="44475"/>
                  </a:lnTo>
                  <a:lnTo>
                    <a:pt x="144665" y="42265"/>
                  </a:lnTo>
                  <a:lnTo>
                    <a:pt x="144665" y="36804"/>
                  </a:lnTo>
                  <a:close/>
                </a:path>
                <a:path w="228600" h="296545">
                  <a:moveTo>
                    <a:pt x="189382" y="140576"/>
                  </a:moveTo>
                  <a:lnTo>
                    <a:pt x="187159" y="138366"/>
                  </a:lnTo>
                  <a:lnTo>
                    <a:pt x="184416" y="138366"/>
                  </a:lnTo>
                  <a:lnTo>
                    <a:pt x="42583" y="138366"/>
                  </a:lnTo>
                  <a:lnTo>
                    <a:pt x="40360" y="140576"/>
                  </a:lnTo>
                  <a:lnTo>
                    <a:pt x="40360" y="146037"/>
                  </a:lnTo>
                  <a:lnTo>
                    <a:pt x="42583" y="148247"/>
                  </a:lnTo>
                  <a:lnTo>
                    <a:pt x="187159" y="148247"/>
                  </a:lnTo>
                  <a:lnTo>
                    <a:pt x="189382" y="146037"/>
                  </a:lnTo>
                  <a:lnTo>
                    <a:pt x="189382" y="140576"/>
                  </a:lnTo>
                  <a:close/>
                </a:path>
                <a:path w="228600" h="296545">
                  <a:moveTo>
                    <a:pt x="189382" y="105981"/>
                  </a:moveTo>
                  <a:lnTo>
                    <a:pt x="187159" y="103771"/>
                  </a:lnTo>
                  <a:lnTo>
                    <a:pt x="184416" y="103771"/>
                  </a:lnTo>
                  <a:lnTo>
                    <a:pt x="42583" y="103771"/>
                  </a:lnTo>
                  <a:lnTo>
                    <a:pt x="40360" y="105981"/>
                  </a:lnTo>
                  <a:lnTo>
                    <a:pt x="40360" y="111442"/>
                  </a:lnTo>
                  <a:lnTo>
                    <a:pt x="42583" y="113652"/>
                  </a:lnTo>
                  <a:lnTo>
                    <a:pt x="187159" y="113652"/>
                  </a:lnTo>
                  <a:lnTo>
                    <a:pt x="189382" y="111442"/>
                  </a:lnTo>
                  <a:lnTo>
                    <a:pt x="189382" y="105981"/>
                  </a:lnTo>
                  <a:close/>
                </a:path>
                <a:path w="228600" h="296545">
                  <a:moveTo>
                    <a:pt x="189382" y="71386"/>
                  </a:moveTo>
                  <a:lnTo>
                    <a:pt x="187159" y="69176"/>
                  </a:lnTo>
                  <a:lnTo>
                    <a:pt x="184416" y="69176"/>
                  </a:lnTo>
                  <a:lnTo>
                    <a:pt x="42583" y="69176"/>
                  </a:lnTo>
                  <a:lnTo>
                    <a:pt x="40360" y="71386"/>
                  </a:lnTo>
                  <a:lnTo>
                    <a:pt x="40360" y="76860"/>
                  </a:lnTo>
                  <a:lnTo>
                    <a:pt x="42583" y="79070"/>
                  </a:lnTo>
                  <a:lnTo>
                    <a:pt x="187159" y="79070"/>
                  </a:lnTo>
                  <a:lnTo>
                    <a:pt x="189382" y="76860"/>
                  </a:lnTo>
                  <a:lnTo>
                    <a:pt x="189382" y="71386"/>
                  </a:lnTo>
                  <a:close/>
                </a:path>
                <a:path w="228600" h="296545">
                  <a:moveTo>
                    <a:pt x="228498" y="6019"/>
                  </a:moveTo>
                  <a:lnTo>
                    <a:pt x="222427" y="0"/>
                  </a:lnTo>
                  <a:lnTo>
                    <a:pt x="214198" y="0"/>
                  </a:lnTo>
                  <a:lnTo>
                    <a:pt x="7315" y="0"/>
                  </a:lnTo>
                  <a:lnTo>
                    <a:pt x="0" y="6019"/>
                  </a:lnTo>
                  <a:lnTo>
                    <a:pt x="0" y="289242"/>
                  </a:lnTo>
                  <a:lnTo>
                    <a:pt x="7302" y="296494"/>
                  </a:lnTo>
                  <a:lnTo>
                    <a:pt x="167957" y="296494"/>
                  </a:lnTo>
                  <a:lnTo>
                    <a:pt x="170180" y="294284"/>
                  </a:lnTo>
                  <a:lnTo>
                    <a:pt x="170180" y="288823"/>
                  </a:lnTo>
                  <a:lnTo>
                    <a:pt x="167957" y="286613"/>
                  </a:lnTo>
                  <a:lnTo>
                    <a:pt x="12776" y="286613"/>
                  </a:lnTo>
                  <a:lnTo>
                    <a:pt x="9931" y="283794"/>
                  </a:lnTo>
                  <a:lnTo>
                    <a:pt x="9931" y="11468"/>
                  </a:lnTo>
                  <a:lnTo>
                    <a:pt x="12788" y="9880"/>
                  </a:lnTo>
                  <a:lnTo>
                    <a:pt x="216903" y="9880"/>
                  </a:lnTo>
                  <a:lnTo>
                    <a:pt x="218567" y="11506"/>
                  </a:lnTo>
                  <a:lnTo>
                    <a:pt x="218567" y="189890"/>
                  </a:lnTo>
                  <a:lnTo>
                    <a:pt x="220789" y="192100"/>
                  </a:lnTo>
                  <a:lnTo>
                    <a:pt x="226275" y="192100"/>
                  </a:lnTo>
                  <a:lnTo>
                    <a:pt x="228498" y="189890"/>
                  </a:lnTo>
                  <a:lnTo>
                    <a:pt x="228498" y="6019"/>
                  </a:lnTo>
                  <a:close/>
                </a:path>
              </a:pathLst>
            </a:custGeom>
            <a:solidFill>
              <a:srgbClr val="7B31C8"/>
            </a:solidFill>
          </p:spPr>
          <p:txBody>
            <a:bodyPr wrap="square" lIns="0" tIns="0" rIns="0" bIns="0" rtlCol="0"/>
            <a:lstStyle/>
            <a:p>
              <a:endParaRPr/>
            </a:p>
          </p:txBody>
        </p:sp>
        <p:pic>
          <p:nvPicPr>
            <p:cNvPr id="204" name="object 22">
              <a:extLst>
                <a:ext uri="{FF2B5EF4-FFF2-40B4-BE49-F238E27FC236}">
                  <a16:creationId xmlns:a16="http://schemas.microsoft.com/office/drawing/2014/main" id="{3C92FC7A-177F-83B3-C1A8-14F548828A2C}"/>
                </a:ext>
              </a:extLst>
            </p:cNvPr>
            <p:cNvPicPr/>
            <p:nvPr/>
          </p:nvPicPr>
          <p:blipFill>
            <a:blip r:embed="rId4" cstate="print"/>
            <a:stretch>
              <a:fillRect/>
            </a:stretch>
          </p:blipFill>
          <p:spPr>
            <a:xfrm>
              <a:off x="5896082" y="6475439"/>
              <a:ext cx="149025" cy="84009"/>
            </a:xfrm>
            <a:prstGeom prst="rect">
              <a:avLst/>
            </a:prstGeom>
          </p:spPr>
        </p:pic>
      </p:grpSp>
      <p:grpSp>
        <p:nvGrpSpPr>
          <p:cNvPr id="215" name="Group 214">
            <a:extLst>
              <a:ext uri="{FF2B5EF4-FFF2-40B4-BE49-F238E27FC236}">
                <a16:creationId xmlns:a16="http://schemas.microsoft.com/office/drawing/2014/main" id="{B58D08B1-160A-4EFB-8CBD-DFEC0B94E1C4}"/>
              </a:ext>
            </a:extLst>
          </p:cNvPr>
          <p:cNvGrpSpPr/>
          <p:nvPr/>
        </p:nvGrpSpPr>
        <p:grpSpPr>
          <a:xfrm>
            <a:off x="5657087" y="7777289"/>
            <a:ext cx="629920" cy="631190"/>
            <a:chOff x="5657087" y="7838249"/>
            <a:chExt cx="629920" cy="631190"/>
          </a:xfrm>
        </p:grpSpPr>
        <p:sp>
          <p:nvSpPr>
            <p:cNvPr id="205" name="object 26">
              <a:extLst>
                <a:ext uri="{FF2B5EF4-FFF2-40B4-BE49-F238E27FC236}">
                  <a16:creationId xmlns:a16="http://schemas.microsoft.com/office/drawing/2014/main" id="{913DA9DC-3C2B-1ECC-C754-98A2E70B35DE}"/>
                </a:ext>
              </a:extLst>
            </p:cNvPr>
            <p:cNvSpPr/>
            <p:nvPr/>
          </p:nvSpPr>
          <p:spPr>
            <a:xfrm>
              <a:off x="5657087" y="7838249"/>
              <a:ext cx="629920" cy="631190"/>
            </a:xfrm>
            <a:custGeom>
              <a:avLst/>
              <a:gdLst/>
              <a:ahLst/>
              <a:cxnLst/>
              <a:rect l="l" t="t" r="r" b="b"/>
              <a:pathLst>
                <a:path w="629920" h="631190">
                  <a:moveTo>
                    <a:pt x="314706" y="0"/>
                  </a:moveTo>
                  <a:lnTo>
                    <a:pt x="268188" y="3420"/>
                  </a:lnTo>
                  <a:lnTo>
                    <a:pt x="223794" y="13355"/>
                  </a:lnTo>
                  <a:lnTo>
                    <a:pt x="182009" y="29317"/>
                  </a:lnTo>
                  <a:lnTo>
                    <a:pt x="143320" y="50819"/>
                  </a:lnTo>
                  <a:lnTo>
                    <a:pt x="108213" y="77373"/>
                  </a:lnTo>
                  <a:lnTo>
                    <a:pt x="77173" y="108491"/>
                  </a:lnTo>
                  <a:lnTo>
                    <a:pt x="50687" y="143685"/>
                  </a:lnTo>
                  <a:lnTo>
                    <a:pt x="29240" y="182467"/>
                  </a:lnTo>
                  <a:lnTo>
                    <a:pt x="13319" y="224350"/>
                  </a:lnTo>
                  <a:lnTo>
                    <a:pt x="3410" y="268846"/>
                  </a:lnTo>
                  <a:lnTo>
                    <a:pt x="0" y="315467"/>
                  </a:lnTo>
                  <a:lnTo>
                    <a:pt x="3410" y="362089"/>
                  </a:lnTo>
                  <a:lnTo>
                    <a:pt x="13319" y="406585"/>
                  </a:lnTo>
                  <a:lnTo>
                    <a:pt x="29240" y="448468"/>
                  </a:lnTo>
                  <a:lnTo>
                    <a:pt x="50687" y="487250"/>
                  </a:lnTo>
                  <a:lnTo>
                    <a:pt x="77173" y="522444"/>
                  </a:lnTo>
                  <a:lnTo>
                    <a:pt x="108213" y="553562"/>
                  </a:lnTo>
                  <a:lnTo>
                    <a:pt x="143320" y="580116"/>
                  </a:lnTo>
                  <a:lnTo>
                    <a:pt x="182009" y="601618"/>
                  </a:lnTo>
                  <a:lnTo>
                    <a:pt x="223794" y="617580"/>
                  </a:lnTo>
                  <a:lnTo>
                    <a:pt x="268188" y="627515"/>
                  </a:lnTo>
                  <a:lnTo>
                    <a:pt x="314706" y="630935"/>
                  </a:lnTo>
                  <a:lnTo>
                    <a:pt x="361223" y="627515"/>
                  </a:lnTo>
                  <a:lnTo>
                    <a:pt x="405617" y="617580"/>
                  </a:lnTo>
                  <a:lnTo>
                    <a:pt x="447402" y="601618"/>
                  </a:lnTo>
                  <a:lnTo>
                    <a:pt x="486091" y="580116"/>
                  </a:lnTo>
                  <a:lnTo>
                    <a:pt x="521198" y="553562"/>
                  </a:lnTo>
                  <a:lnTo>
                    <a:pt x="552238" y="522444"/>
                  </a:lnTo>
                  <a:lnTo>
                    <a:pt x="578724" y="487250"/>
                  </a:lnTo>
                  <a:lnTo>
                    <a:pt x="600171" y="448468"/>
                  </a:lnTo>
                  <a:lnTo>
                    <a:pt x="616092" y="406585"/>
                  </a:lnTo>
                  <a:lnTo>
                    <a:pt x="626001" y="362089"/>
                  </a:lnTo>
                  <a:lnTo>
                    <a:pt x="629412" y="315467"/>
                  </a:lnTo>
                  <a:lnTo>
                    <a:pt x="626001" y="268846"/>
                  </a:lnTo>
                  <a:lnTo>
                    <a:pt x="616092" y="224350"/>
                  </a:lnTo>
                  <a:lnTo>
                    <a:pt x="600171" y="182467"/>
                  </a:lnTo>
                  <a:lnTo>
                    <a:pt x="578724" y="143685"/>
                  </a:lnTo>
                  <a:lnTo>
                    <a:pt x="552238" y="108491"/>
                  </a:lnTo>
                  <a:lnTo>
                    <a:pt x="521198" y="77373"/>
                  </a:lnTo>
                  <a:lnTo>
                    <a:pt x="486091" y="50819"/>
                  </a:lnTo>
                  <a:lnTo>
                    <a:pt x="447402" y="29317"/>
                  </a:lnTo>
                  <a:lnTo>
                    <a:pt x="405617" y="13355"/>
                  </a:lnTo>
                  <a:lnTo>
                    <a:pt x="361223" y="3420"/>
                  </a:lnTo>
                  <a:lnTo>
                    <a:pt x="314706" y="0"/>
                  </a:lnTo>
                  <a:close/>
                </a:path>
              </a:pathLst>
            </a:custGeom>
            <a:solidFill>
              <a:srgbClr val="FFFFFF"/>
            </a:solidFill>
          </p:spPr>
          <p:txBody>
            <a:bodyPr wrap="square" lIns="0" tIns="0" rIns="0" bIns="0" rtlCol="0"/>
            <a:lstStyle/>
            <a:p>
              <a:endParaRPr/>
            </a:p>
          </p:txBody>
        </p:sp>
        <p:sp>
          <p:nvSpPr>
            <p:cNvPr id="206" name="object 27">
              <a:extLst>
                <a:ext uri="{FF2B5EF4-FFF2-40B4-BE49-F238E27FC236}">
                  <a16:creationId xmlns:a16="http://schemas.microsoft.com/office/drawing/2014/main" id="{C92413E1-8682-3BEC-C3EB-4C09C335F948}"/>
                </a:ext>
              </a:extLst>
            </p:cNvPr>
            <p:cNvSpPr/>
            <p:nvPr/>
          </p:nvSpPr>
          <p:spPr>
            <a:xfrm>
              <a:off x="5657087" y="7838249"/>
              <a:ext cx="629920" cy="631190"/>
            </a:xfrm>
            <a:custGeom>
              <a:avLst/>
              <a:gdLst/>
              <a:ahLst/>
              <a:cxnLst/>
              <a:rect l="l" t="t" r="r" b="b"/>
              <a:pathLst>
                <a:path w="629920" h="631190">
                  <a:moveTo>
                    <a:pt x="0" y="315467"/>
                  </a:moveTo>
                  <a:lnTo>
                    <a:pt x="3410" y="268846"/>
                  </a:lnTo>
                  <a:lnTo>
                    <a:pt x="13319" y="224350"/>
                  </a:lnTo>
                  <a:lnTo>
                    <a:pt x="29240" y="182467"/>
                  </a:lnTo>
                  <a:lnTo>
                    <a:pt x="50687" y="143685"/>
                  </a:lnTo>
                  <a:lnTo>
                    <a:pt x="77173" y="108491"/>
                  </a:lnTo>
                  <a:lnTo>
                    <a:pt x="108213" y="77373"/>
                  </a:lnTo>
                  <a:lnTo>
                    <a:pt x="143320" y="50819"/>
                  </a:lnTo>
                  <a:lnTo>
                    <a:pt x="182009" y="29317"/>
                  </a:lnTo>
                  <a:lnTo>
                    <a:pt x="223794" y="13355"/>
                  </a:lnTo>
                  <a:lnTo>
                    <a:pt x="268188" y="3420"/>
                  </a:lnTo>
                  <a:lnTo>
                    <a:pt x="314706" y="0"/>
                  </a:lnTo>
                  <a:lnTo>
                    <a:pt x="361223" y="3420"/>
                  </a:lnTo>
                  <a:lnTo>
                    <a:pt x="405617" y="13355"/>
                  </a:lnTo>
                  <a:lnTo>
                    <a:pt x="447402" y="29317"/>
                  </a:lnTo>
                  <a:lnTo>
                    <a:pt x="486091" y="50819"/>
                  </a:lnTo>
                  <a:lnTo>
                    <a:pt x="521198" y="77373"/>
                  </a:lnTo>
                  <a:lnTo>
                    <a:pt x="552238" y="108491"/>
                  </a:lnTo>
                  <a:lnTo>
                    <a:pt x="578724" y="143685"/>
                  </a:lnTo>
                  <a:lnTo>
                    <a:pt x="600171" y="182467"/>
                  </a:lnTo>
                  <a:lnTo>
                    <a:pt x="616092" y="224350"/>
                  </a:lnTo>
                  <a:lnTo>
                    <a:pt x="626001" y="268846"/>
                  </a:lnTo>
                  <a:lnTo>
                    <a:pt x="629412" y="315467"/>
                  </a:lnTo>
                  <a:lnTo>
                    <a:pt x="626001" y="362089"/>
                  </a:lnTo>
                  <a:lnTo>
                    <a:pt x="616092" y="406585"/>
                  </a:lnTo>
                  <a:lnTo>
                    <a:pt x="600171" y="448468"/>
                  </a:lnTo>
                  <a:lnTo>
                    <a:pt x="578724" y="487250"/>
                  </a:lnTo>
                  <a:lnTo>
                    <a:pt x="552238" y="522444"/>
                  </a:lnTo>
                  <a:lnTo>
                    <a:pt x="521198" y="553562"/>
                  </a:lnTo>
                  <a:lnTo>
                    <a:pt x="486091" y="580116"/>
                  </a:lnTo>
                  <a:lnTo>
                    <a:pt x="447402" y="601618"/>
                  </a:lnTo>
                  <a:lnTo>
                    <a:pt x="405617" y="617580"/>
                  </a:lnTo>
                  <a:lnTo>
                    <a:pt x="361223" y="627515"/>
                  </a:lnTo>
                  <a:lnTo>
                    <a:pt x="314706" y="630935"/>
                  </a:lnTo>
                  <a:lnTo>
                    <a:pt x="268188" y="627515"/>
                  </a:lnTo>
                  <a:lnTo>
                    <a:pt x="223794" y="617580"/>
                  </a:lnTo>
                  <a:lnTo>
                    <a:pt x="182009" y="601618"/>
                  </a:lnTo>
                  <a:lnTo>
                    <a:pt x="143320" y="580116"/>
                  </a:lnTo>
                  <a:lnTo>
                    <a:pt x="108213" y="553562"/>
                  </a:lnTo>
                  <a:lnTo>
                    <a:pt x="77173" y="522444"/>
                  </a:lnTo>
                  <a:lnTo>
                    <a:pt x="50687" y="487250"/>
                  </a:lnTo>
                  <a:lnTo>
                    <a:pt x="29240" y="448468"/>
                  </a:lnTo>
                  <a:lnTo>
                    <a:pt x="13319" y="406585"/>
                  </a:lnTo>
                  <a:lnTo>
                    <a:pt x="3410" y="362089"/>
                  </a:lnTo>
                  <a:lnTo>
                    <a:pt x="0" y="315467"/>
                  </a:lnTo>
                  <a:close/>
                </a:path>
              </a:pathLst>
            </a:custGeom>
            <a:ln w="9144">
              <a:solidFill>
                <a:srgbClr val="7B31C8"/>
              </a:solidFill>
            </a:ln>
          </p:spPr>
          <p:txBody>
            <a:bodyPr wrap="square" lIns="0" tIns="0" rIns="0" bIns="0" rtlCol="0"/>
            <a:lstStyle/>
            <a:p>
              <a:endParaRPr/>
            </a:p>
          </p:txBody>
        </p:sp>
        <p:sp>
          <p:nvSpPr>
            <p:cNvPr id="207" name="object 28">
              <a:extLst>
                <a:ext uri="{FF2B5EF4-FFF2-40B4-BE49-F238E27FC236}">
                  <a16:creationId xmlns:a16="http://schemas.microsoft.com/office/drawing/2014/main" id="{C7D43281-3C76-EE9E-3ADF-138608660561}"/>
                </a:ext>
              </a:extLst>
            </p:cNvPr>
            <p:cNvSpPr/>
            <p:nvPr/>
          </p:nvSpPr>
          <p:spPr>
            <a:xfrm>
              <a:off x="5887224" y="7971599"/>
              <a:ext cx="191135" cy="360045"/>
            </a:xfrm>
            <a:custGeom>
              <a:avLst/>
              <a:gdLst/>
              <a:ahLst/>
              <a:cxnLst/>
              <a:rect l="l" t="t" r="r" b="b"/>
              <a:pathLst>
                <a:path w="191135" h="360045">
                  <a:moveTo>
                    <a:pt x="101434" y="5092"/>
                  </a:moveTo>
                  <a:lnTo>
                    <a:pt x="100622" y="2044"/>
                  </a:lnTo>
                  <a:lnTo>
                    <a:pt x="97447" y="0"/>
                  </a:lnTo>
                  <a:lnTo>
                    <a:pt x="93230" y="0"/>
                  </a:lnTo>
                  <a:lnTo>
                    <a:pt x="91998" y="1841"/>
                  </a:lnTo>
                  <a:lnTo>
                    <a:pt x="89776" y="3657"/>
                  </a:lnTo>
                  <a:lnTo>
                    <a:pt x="89293" y="13855"/>
                  </a:lnTo>
                  <a:lnTo>
                    <a:pt x="89636" y="33528"/>
                  </a:lnTo>
                  <a:lnTo>
                    <a:pt x="91605" y="35394"/>
                  </a:lnTo>
                  <a:lnTo>
                    <a:pt x="97383" y="36182"/>
                  </a:lnTo>
                  <a:lnTo>
                    <a:pt x="99555" y="34975"/>
                  </a:lnTo>
                  <a:lnTo>
                    <a:pt x="101219" y="31038"/>
                  </a:lnTo>
                  <a:lnTo>
                    <a:pt x="101295" y="29286"/>
                  </a:lnTo>
                  <a:lnTo>
                    <a:pt x="101384" y="21348"/>
                  </a:lnTo>
                  <a:lnTo>
                    <a:pt x="101257" y="15011"/>
                  </a:lnTo>
                  <a:lnTo>
                    <a:pt x="101434" y="5092"/>
                  </a:lnTo>
                  <a:close/>
                </a:path>
                <a:path w="191135" h="360045">
                  <a:moveTo>
                    <a:pt x="191020" y="143217"/>
                  </a:moveTo>
                  <a:lnTo>
                    <a:pt x="180365" y="100660"/>
                  </a:lnTo>
                  <a:lnTo>
                    <a:pt x="150329" y="65798"/>
                  </a:lnTo>
                  <a:lnTo>
                    <a:pt x="106730" y="48641"/>
                  </a:lnTo>
                  <a:lnTo>
                    <a:pt x="85293" y="48196"/>
                  </a:lnTo>
                  <a:lnTo>
                    <a:pt x="64376" y="53060"/>
                  </a:lnTo>
                  <a:lnTo>
                    <a:pt x="26758" y="77012"/>
                  </a:lnTo>
                  <a:lnTo>
                    <a:pt x="4838" y="112903"/>
                  </a:lnTo>
                  <a:lnTo>
                    <a:pt x="0" y="150787"/>
                  </a:lnTo>
                  <a:lnTo>
                    <a:pt x="2324" y="166268"/>
                  </a:lnTo>
                  <a:lnTo>
                    <a:pt x="18986" y="201561"/>
                  </a:lnTo>
                  <a:lnTo>
                    <a:pt x="39331" y="222084"/>
                  </a:lnTo>
                  <a:lnTo>
                    <a:pt x="41770" y="227469"/>
                  </a:lnTo>
                  <a:lnTo>
                    <a:pt x="41313" y="237769"/>
                  </a:lnTo>
                  <a:lnTo>
                    <a:pt x="41592" y="252577"/>
                  </a:lnTo>
                  <a:lnTo>
                    <a:pt x="44805" y="258254"/>
                  </a:lnTo>
                  <a:lnTo>
                    <a:pt x="52374" y="262572"/>
                  </a:lnTo>
                  <a:lnTo>
                    <a:pt x="53340" y="264083"/>
                  </a:lnTo>
                  <a:lnTo>
                    <a:pt x="53263" y="271246"/>
                  </a:lnTo>
                  <a:lnTo>
                    <a:pt x="53822" y="277088"/>
                  </a:lnTo>
                  <a:lnTo>
                    <a:pt x="58013" y="281787"/>
                  </a:lnTo>
                  <a:lnTo>
                    <a:pt x="54622" y="288074"/>
                  </a:lnTo>
                  <a:lnTo>
                    <a:pt x="53492" y="293547"/>
                  </a:lnTo>
                  <a:lnTo>
                    <a:pt x="54597" y="299224"/>
                  </a:lnTo>
                  <a:lnTo>
                    <a:pt x="57912" y="306120"/>
                  </a:lnTo>
                  <a:lnTo>
                    <a:pt x="56349" y="308368"/>
                  </a:lnTo>
                  <a:lnTo>
                    <a:pt x="53530" y="317385"/>
                  </a:lnTo>
                  <a:lnTo>
                    <a:pt x="55499" y="326123"/>
                  </a:lnTo>
                  <a:lnTo>
                    <a:pt x="61379" y="332854"/>
                  </a:lnTo>
                  <a:lnTo>
                    <a:pt x="70294" y="335889"/>
                  </a:lnTo>
                  <a:lnTo>
                    <a:pt x="74041" y="336105"/>
                  </a:lnTo>
                  <a:lnTo>
                    <a:pt x="76746" y="334137"/>
                  </a:lnTo>
                  <a:lnTo>
                    <a:pt x="77635" y="327456"/>
                  </a:lnTo>
                  <a:lnTo>
                    <a:pt x="75730" y="324891"/>
                  </a:lnTo>
                  <a:lnTo>
                    <a:pt x="70281" y="323748"/>
                  </a:lnTo>
                  <a:lnTo>
                    <a:pt x="66675" y="322389"/>
                  </a:lnTo>
                  <a:lnTo>
                    <a:pt x="65366" y="320268"/>
                  </a:lnTo>
                  <a:lnTo>
                    <a:pt x="65862" y="314528"/>
                  </a:lnTo>
                  <a:lnTo>
                    <a:pt x="67525" y="312674"/>
                  </a:lnTo>
                  <a:lnTo>
                    <a:pt x="71551" y="311950"/>
                  </a:lnTo>
                  <a:lnTo>
                    <a:pt x="87452" y="312064"/>
                  </a:lnTo>
                  <a:lnTo>
                    <a:pt x="98717" y="311873"/>
                  </a:lnTo>
                  <a:lnTo>
                    <a:pt x="101257" y="309473"/>
                  </a:lnTo>
                  <a:lnTo>
                    <a:pt x="101066" y="302171"/>
                  </a:lnTo>
                  <a:lnTo>
                    <a:pt x="98615" y="300050"/>
                  </a:lnTo>
                  <a:lnTo>
                    <a:pt x="88049" y="299923"/>
                  </a:lnTo>
                  <a:lnTo>
                    <a:pt x="81864" y="299999"/>
                  </a:lnTo>
                  <a:lnTo>
                    <a:pt x="71691" y="299910"/>
                  </a:lnTo>
                  <a:lnTo>
                    <a:pt x="66890" y="298805"/>
                  </a:lnTo>
                  <a:lnTo>
                    <a:pt x="65506" y="296570"/>
                  </a:lnTo>
                  <a:lnTo>
                    <a:pt x="65697" y="290766"/>
                  </a:lnTo>
                  <a:lnTo>
                    <a:pt x="67335" y="288696"/>
                  </a:lnTo>
                  <a:lnTo>
                    <a:pt x="71691" y="287972"/>
                  </a:lnTo>
                  <a:lnTo>
                    <a:pt x="87579" y="288048"/>
                  </a:lnTo>
                  <a:lnTo>
                    <a:pt x="98755" y="287832"/>
                  </a:lnTo>
                  <a:lnTo>
                    <a:pt x="101257" y="285470"/>
                  </a:lnTo>
                  <a:lnTo>
                    <a:pt x="101092" y="278193"/>
                  </a:lnTo>
                  <a:lnTo>
                    <a:pt x="98653" y="276098"/>
                  </a:lnTo>
                  <a:lnTo>
                    <a:pt x="91224" y="275869"/>
                  </a:lnTo>
                  <a:lnTo>
                    <a:pt x="76746" y="276021"/>
                  </a:lnTo>
                  <a:lnTo>
                    <a:pt x="67678" y="275755"/>
                  </a:lnTo>
                  <a:lnTo>
                    <a:pt x="65608" y="273596"/>
                  </a:lnTo>
                  <a:lnTo>
                    <a:pt x="65405" y="268706"/>
                  </a:lnTo>
                  <a:lnTo>
                    <a:pt x="65405" y="263893"/>
                  </a:lnTo>
                  <a:lnTo>
                    <a:pt x="94653" y="263893"/>
                  </a:lnTo>
                  <a:lnTo>
                    <a:pt x="99339" y="263182"/>
                  </a:lnTo>
                  <a:lnTo>
                    <a:pt x="101028" y="261213"/>
                  </a:lnTo>
                  <a:lnTo>
                    <a:pt x="101257" y="255092"/>
                  </a:lnTo>
                  <a:lnTo>
                    <a:pt x="99745" y="252996"/>
                  </a:lnTo>
                  <a:lnTo>
                    <a:pt x="95377" y="251980"/>
                  </a:lnTo>
                  <a:lnTo>
                    <a:pt x="54038" y="251879"/>
                  </a:lnTo>
                  <a:lnTo>
                    <a:pt x="52857" y="251231"/>
                  </a:lnTo>
                  <a:lnTo>
                    <a:pt x="53581" y="239903"/>
                  </a:lnTo>
                  <a:lnTo>
                    <a:pt x="53238" y="229527"/>
                  </a:lnTo>
                  <a:lnTo>
                    <a:pt x="50673" y="220268"/>
                  </a:lnTo>
                  <a:lnTo>
                    <a:pt x="45707" y="212115"/>
                  </a:lnTo>
                  <a:lnTo>
                    <a:pt x="37795" y="204825"/>
                  </a:lnTo>
                  <a:lnTo>
                    <a:pt x="27203" y="192608"/>
                  </a:lnTo>
                  <a:lnTo>
                    <a:pt x="19672" y="179895"/>
                  </a:lnTo>
                  <a:lnTo>
                    <a:pt x="14617" y="166039"/>
                  </a:lnTo>
                  <a:lnTo>
                    <a:pt x="12115" y="151053"/>
                  </a:lnTo>
                  <a:lnTo>
                    <a:pt x="12458" y="132702"/>
                  </a:lnTo>
                  <a:lnTo>
                    <a:pt x="35636" y="85432"/>
                  </a:lnTo>
                  <a:lnTo>
                    <a:pt x="82181" y="61023"/>
                  </a:lnTo>
                  <a:lnTo>
                    <a:pt x="100457" y="60363"/>
                  </a:lnTo>
                  <a:lnTo>
                    <a:pt x="119722" y="63715"/>
                  </a:lnTo>
                  <a:lnTo>
                    <a:pt x="164249" y="97218"/>
                  </a:lnTo>
                  <a:lnTo>
                    <a:pt x="179070" y="138988"/>
                  </a:lnTo>
                  <a:lnTo>
                    <a:pt x="177342" y="160566"/>
                  </a:lnTo>
                  <a:lnTo>
                    <a:pt x="160997" y="196126"/>
                  </a:lnTo>
                  <a:lnTo>
                    <a:pt x="149694" y="207606"/>
                  </a:lnTo>
                  <a:lnTo>
                    <a:pt x="143916" y="213448"/>
                  </a:lnTo>
                  <a:lnTo>
                    <a:pt x="139890" y="220027"/>
                  </a:lnTo>
                  <a:lnTo>
                    <a:pt x="137655" y="227406"/>
                  </a:lnTo>
                  <a:lnTo>
                    <a:pt x="137236" y="235610"/>
                  </a:lnTo>
                  <a:lnTo>
                    <a:pt x="137363" y="237820"/>
                  </a:lnTo>
                  <a:lnTo>
                    <a:pt x="137248" y="240068"/>
                  </a:lnTo>
                  <a:lnTo>
                    <a:pt x="137248" y="250405"/>
                  </a:lnTo>
                  <a:lnTo>
                    <a:pt x="135763" y="251866"/>
                  </a:lnTo>
                  <a:lnTo>
                    <a:pt x="118046" y="251764"/>
                  </a:lnTo>
                  <a:lnTo>
                    <a:pt x="109613" y="252234"/>
                  </a:lnTo>
                  <a:lnTo>
                    <a:pt x="107213" y="254990"/>
                  </a:lnTo>
                  <a:lnTo>
                    <a:pt x="107492" y="261302"/>
                  </a:lnTo>
                  <a:lnTo>
                    <a:pt x="109778" y="263588"/>
                  </a:lnTo>
                  <a:lnTo>
                    <a:pt x="116281" y="264007"/>
                  </a:lnTo>
                  <a:lnTo>
                    <a:pt x="119214" y="263867"/>
                  </a:lnTo>
                  <a:lnTo>
                    <a:pt x="122123" y="263931"/>
                  </a:lnTo>
                  <a:lnTo>
                    <a:pt x="125018" y="264198"/>
                  </a:lnTo>
                  <a:lnTo>
                    <a:pt x="125971" y="273723"/>
                  </a:lnTo>
                  <a:lnTo>
                    <a:pt x="124180" y="275818"/>
                  </a:lnTo>
                  <a:lnTo>
                    <a:pt x="115290" y="275945"/>
                  </a:lnTo>
                  <a:lnTo>
                    <a:pt x="109893" y="276237"/>
                  </a:lnTo>
                  <a:lnTo>
                    <a:pt x="107378" y="278498"/>
                  </a:lnTo>
                  <a:lnTo>
                    <a:pt x="107315" y="285191"/>
                  </a:lnTo>
                  <a:lnTo>
                    <a:pt x="109829" y="287616"/>
                  </a:lnTo>
                  <a:lnTo>
                    <a:pt x="115862" y="288086"/>
                  </a:lnTo>
                  <a:lnTo>
                    <a:pt x="117995" y="287921"/>
                  </a:lnTo>
                  <a:lnTo>
                    <a:pt x="123190" y="288531"/>
                  </a:lnTo>
                  <a:lnTo>
                    <a:pt x="124891" y="290588"/>
                  </a:lnTo>
                  <a:lnTo>
                    <a:pt x="125247" y="296557"/>
                  </a:lnTo>
                  <a:lnTo>
                    <a:pt x="123812" y="298881"/>
                  </a:lnTo>
                  <a:lnTo>
                    <a:pt x="118592" y="299948"/>
                  </a:lnTo>
                  <a:lnTo>
                    <a:pt x="116344" y="299872"/>
                  </a:lnTo>
                  <a:lnTo>
                    <a:pt x="109931" y="300177"/>
                  </a:lnTo>
                  <a:lnTo>
                    <a:pt x="107289" y="302475"/>
                  </a:lnTo>
                  <a:lnTo>
                    <a:pt x="107378" y="309308"/>
                  </a:lnTo>
                  <a:lnTo>
                    <a:pt x="109918" y="311670"/>
                  </a:lnTo>
                  <a:lnTo>
                    <a:pt x="115989" y="312089"/>
                  </a:lnTo>
                  <a:lnTo>
                    <a:pt x="118110" y="311886"/>
                  </a:lnTo>
                  <a:lnTo>
                    <a:pt x="123253" y="312597"/>
                  </a:lnTo>
                  <a:lnTo>
                    <a:pt x="124942" y="314667"/>
                  </a:lnTo>
                  <a:lnTo>
                    <a:pt x="125209" y="320509"/>
                  </a:lnTo>
                  <a:lnTo>
                    <a:pt x="123837" y="322668"/>
                  </a:lnTo>
                  <a:lnTo>
                    <a:pt x="119659" y="323837"/>
                  </a:lnTo>
                  <a:lnTo>
                    <a:pt x="118224" y="323938"/>
                  </a:lnTo>
                  <a:lnTo>
                    <a:pt x="86093" y="324040"/>
                  </a:lnTo>
                  <a:lnTo>
                    <a:pt x="83654" y="326339"/>
                  </a:lnTo>
                  <a:lnTo>
                    <a:pt x="83299" y="332968"/>
                  </a:lnTo>
                  <a:lnTo>
                    <a:pt x="85801" y="335673"/>
                  </a:lnTo>
                  <a:lnTo>
                    <a:pt x="92773" y="336092"/>
                  </a:lnTo>
                  <a:lnTo>
                    <a:pt x="95935" y="335965"/>
                  </a:lnTo>
                  <a:lnTo>
                    <a:pt x="112776" y="335965"/>
                  </a:lnTo>
                  <a:lnTo>
                    <a:pt x="110756" y="338772"/>
                  </a:lnTo>
                  <a:lnTo>
                    <a:pt x="109575" y="340944"/>
                  </a:lnTo>
                  <a:lnTo>
                    <a:pt x="107899" y="342633"/>
                  </a:lnTo>
                  <a:lnTo>
                    <a:pt x="102196" y="346583"/>
                  </a:lnTo>
                  <a:lnTo>
                    <a:pt x="95834" y="347929"/>
                  </a:lnTo>
                  <a:lnTo>
                    <a:pt x="89268" y="346671"/>
                  </a:lnTo>
                  <a:lnTo>
                    <a:pt x="82994" y="342823"/>
                  </a:lnTo>
                  <a:lnTo>
                    <a:pt x="79121" y="339496"/>
                  </a:lnTo>
                  <a:lnTo>
                    <a:pt x="75641" y="339153"/>
                  </a:lnTo>
                  <a:lnTo>
                    <a:pt x="70485" y="344805"/>
                  </a:lnTo>
                  <a:lnTo>
                    <a:pt x="71196" y="348030"/>
                  </a:lnTo>
                  <a:lnTo>
                    <a:pt x="79794" y="356438"/>
                  </a:lnTo>
                  <a:lnTo>
                    <a:pt x="85661" y="358444"/>
                  </a:lnTo>
                  <a:lnTo>
                    <a:pt x="91808" y="359943"/>
                  </a:lnTo>
                  <a:lnTo>
                    <a:pt x="99517" y="359943"/>
                  </a:lnTo>
                  <a:lnTo>
                    <a:pt x="100291" y="359410"/>
                  </a:lnTo>
                  <a:lnTo>
                    <a:pt x="109105" y="356387"/>
                  </a:lnTo>
                  <a:lnTo>
                    <a:pt x="115824" y="351688"/>
                  </a:lnTo>
                  <a:lnTo>
                    <a:pt x="120865" y="345211"/>
                  </a:lnTo>
                  <a:lnTo>
                    <a:pt x="124231" y="336943"/>
                  </a:lnTo>
                  <a:lnTo>
                    <a:pt x="124561" y="335826"/>
                  </a:lnTo>
                  <a:lnTo>
                    <a:pt x="125780" y="334670"/>
                  </a:lnTo>
                  <a:lnTo>
                    <a:pt x="132359" y="331304"/>
                  </a:lnTo>
                  <a:lnTo>
                    <a:pt x="135686" y="327025"/>
                  </a:lnTo>
                  <a:lnTo>
                    <a:pt x="137883" y="315239"/>
                  </a:lnTo>
                  <a:lnTo>
                    <a:pt x="135902" y="310400"/>
                  </a:lnTo>
                  <a:lnTo>
                    <a:pt x="132689" y="306044"/>
                  </a:lnTo>
                  <a:lnTo>
                    <a:pt x="136029" y="299669"/>
                  </a:lnTo>
                  <a:lnTo>
                    <a:pt x="137134" y="294195"/>
                  </a:lnTo>
                  <a:lnTo>
                    <a:pt x="136029" y="288556"/>
                  </a:lnTo>
                  <a:lnTo>
                    <a:pt x="132715" y="281660"/>
                  </a:lnTo>
                  <a:lnTo>
                    <a:pt x="136740" y="277126"/>
                  </a:lnTo>
                  <a:lnTo>
                    <a:pt x="137490" y="271526"/>
                  </a:lnTo>
                  <a:lnTo>
                    <a:pt x="137121" y="263867"/>
                  </a:lnTo>
                  <a:lnTo>
                    <a:pt x="137502" y="262750"/>
                  </a:lnTo>
                  <a:lnTo>
                    <a:pt x="145808" y="258419"/>
                  </a:lnTo>
                  <a:lnTo>
                    <a:pt x="148932" y="252793"/>
                  </a:lnTo>
                  <a:lnTo>
                    <a:pt x="149364" y="238518"/>
                  </a:lnTo>
                  <a:lnTo>
                    <a:pt x="148704" y="227495"/>
                  </a:lnTo>
                  <a:lnTo>
                    <a:pt x="151892" y="221970"/>
                  </a:lnTo>
                  <a:lnTo>
                    <a:pt x="184099" y="179832"/>
                  </a:lnTo>
                  <a:lnTo>
                    <a:pt x="189534" y="161886"/>
                  </a:lnTo>
                  <a:lnTo>
                    <a:pt x="191020" y="143217"/>
                  </a:lnTo>
                  <a:close/>
                </a:path>
              </a:pathLst>
            </a:custGeom>
            <a:solidFill>
              <a:srgbClr val="7B31C8"/>
            </a:solidFill>
          </p:spPr>
          <p:txBody>
            <a:bodyPr wrap="square" lIns="0" tIns="0" rIns="0" bIns="0" rtlCol="0"/>
            <a:lstStyle/>
            <a:p>
              <a:endParaRPr/>
            </a:p>
          </p:txBody>
        </p:sp>
        <p:pic>
          <p:nvPicPr>
            <p:cNvPr id="208" name="object 29">
              <a:extLst>
                <a:ext uri="{FF2B5EF4-FFF2-40B4-BE49-F238E27FC236}">
                  <a16:creationId xmlns:a16="http://schemas.microsoft.com/office/drawing/2014/main" id="{B5F4C88B-5CAE-3166-3EC1-B9A86F757866}"/>
                </a:ext>
              </a:extLst>
            </p:cNvPr>
            <p:cNvPicPr/>
            <p:nvPr/>
          </p:nvPicPr>
          <p:blipFill>
            <a:blip r:embed="rId5" cstate="print"/>
            <a:stretch>
              <a:fillRect/>
            </a:stretch>
          </p:blipFill>
          <p:spPr>
            <a:xfrm>
              <a:off x="5928843" y="8091676"/>
              <a:ext cx="107087" cy="119737"/>
            </a:xfrm>
            <a:prstGeom prst="rect">
              <a:avLst/>
            </a:prstGeom>
          </p:spPr>
        </p:pic>
        <p:sp>
          <p:nvSpPr>
            <p:cNvPr id="209" name="object 30">
              <a:extLst>
                <a:ext uri="{FF2B5EF4-FFF2-40B4-BE49-F238E27FC236}">
                  <a16:creationId xmlns:a16="http://schemas.microsoft.com/office/drawing/2014/main" id="{8BFCA1AA-7247-7B6E-A4FE-4806364A2358}"/>
                </a:ext>
              </a:extLst>
            </p:cNvPr>
            <p:cNvSpPr/>
            <p:nvPr/>
          </p:nvSpPr>
          <p:spPr>
            <a:xfrm>
              <a:off x="6032059" y="7989451"/>
              <a:ext cx="26670" cy="33655"/>
            </a:xfrm>
            <a:custGeom>
              <a:avLst/>
              <a:gdLst/>
              <a:ahLst/>
              <a:cxnLst/>
              <a:rect l="l" t="t" r="r" b="b"/>
              <a:pathLst>
                <a:path w="26670" h="33654">
                  <a:moveTo>
                    <a:pt x="19377" y="0"/>
                  </a:moveTo>
                  <a:lnTo>
                    <a:pt x="0" y="28935"/>
                  </a:lnTo>
                  <a:lnTo>
                    <a:pt x="3099" y="33296"/>
                  </a:lnTo>
                  <a:lnTo>
                    <a:pt x="8162" y="33374"/>
                  </a:lnTo>
                  <a:lnTo>
                    <a:pt x="8933" y="32921"/>
                  </a:lnTo>
                  <a:lnTo>
                    <a:pt x="10950" y="32405"/>
                  </a:lnTo>
                  <a:lnTo>
                    <a:pt x="15081" y="25588"/>
                  </a:lnTo>
                  <a:lnTo>
                    <a:pt x="18358" y="20011"/>
                  </a:lnTo>
                  <a:lnTo>
                    <a:pt x="21560" y="14391"/>
                  </a:lnTo>
                  <a:lnTo>
                    <a:pt x="26122" y="6056"/>
                  </a:lnTo>
                  <a:lnTo>
                    <a:pt x="24744" y="2797"/>
                  </a:lnTo>
                  <a:lnTo>
                    <a:pt x="19377" y="0"/>
                  </a:lnTo>
                  <a:close/>
                </a:path>
              </a:pathLst>
            </a:custGeom>
            <a:solidFill>
              <a:srgbClr val="7B31C8"/>
            </a:solidFill>
          </p:spPr>
          <p:txBody>
            <a:bodyPr wrap="square" lIns="0" tIns="0" rIns="0" bIns="0" rtlCol="0"/>
            <a:lstStyle/>
            <a:p>
              <a:endParaRPr/>
            </a:p>
          </p:txBody>
        </p:sp>
        <p:pic>
          <p:nvPicPr>
            <p:cNvPr id="210" name="object 31">
              <a:extLst>
                <a:ext uri="{FF2B5EF4-FFF2-40B4-BE49-F238E27FC236}">
                  <a16:creationId xmlns:a16="http://schemas.microsoft.com/office/drawing/2014/main" id="{38FAF186-A298-8923-D51D-F6CDFC6F39D5}"/>
                </a:ext>
              </a:extLst>
            </p:cNvPr>
            <p:cNvPicPr/>
            <p:nvPr/>
          </p:nvPicPr>
          <p:blipFill>
            <a:blip r:embed="rId6" cstate="print"/>
            <a:stretch>
              <a:fillRect/>
            </a:stretch>
          </p:blipFill>
          <p:spPr>
            <a:xfrm>
              <a:off x="5856874" y="7990099"/>
              <a:ext cx="75630" cy="75797"/>
            </a:xfrm>
            <a:prstGeom prst="rect">
              <a:avLst/>
            </a:prstGeom>
          </p:spPr>
        </p:pic>
        <p:sp>
          <p:nvSpPr>
            <p:cNvPr id="211" name="object 32">
              <a:extLst>
                <a:ext uri="{FF2B5EF4-FFF2-40B4-BE49-F238E27FC236}">
                  <a16:creationId xmlns:a16="http://schemas.microsoft.com/office/drawing/2014/main" id="{407E349D-0069-7B47-6292-B8139D52EE98}"/>
                </a:ext>
              </a:extLst>
            </p:cNvPr>
            <p:cNvSpPr/>
            <p:nvPr/>
          </p:nvSpPr>
          <p:spPr>
            <a:xfrm>
              <a:off x="5839041" y="8039151"/>
              <a:ext cx="287655" cy="153035"/>
            </a:xfrm>
            <a:custGeom>
              <a:avLst/>
              <a:gdLst/>
              <a:ahLst/>
              <a:cxnLst/>
              <a:rect l="l" t="t" r="r" b="b"/>
              <a:pathLst>
                <a:path w="287654" h="153034">
                  <a:moveTo>
                    <a:pt x="35928" y="73444"/>
                  </a:moveTo>
                  <a:lnTo>
                    <a:pt x="33832" y="70650"/>
                  </a:lnTo>
                  <a:lnTo>
                    <a:pt x="22009" y="70256"/>
                  </a:lnTo>
                  <a:lnTo>
                    <a:pt x="13843" y="70281"/>
                  </a:lnTo>
                  <a:lnTo>
                    <a:pt x="2286" y="70624"/>
                  </a:lnTo>
                  <a:lnTo>
                    <a:pt x="0" y="73507"/>
                  </a:lnTo>
                  <a:lnTo>
                    <a:pt x="139" y="79781"/>
                  </a:lnTo>
                  <a:lnTo>
                    <a:pt x="2578" y="82169"/>
                  </a:lnTo>
                  <a:lnTo>
                    <a:pt x="10121" y="82423"/>
                  </a:lnTo>
                  <a:lnTo>
                    <a:pt x="13970" y="82321"/>
                  </a:lnTo>
                  <a:lnTo>
                    <a:pt x="17818" y="82334"/>
                  </a:lnTo>
                  <a:lnTo>
                    <a:pt x="21767" y="82321"/>
                  </a:lnTo>
                  <a:lnTo>
                    <a:pt x="25730" y="82448"/>
                  </a:lnTo>
                  <a:lnTo>
                    <a:pt x="33350" y="82181"/>
                  </a:lnTo>
                  <a:lnTo>
                    <a:pt x="35547" y="80048"/>
                  </a:lnTo>
                  <a:lnTo>
                    <a:pt x="35928" y="73444"/>
                  </a:lnTo>
                  <a:close/>
                </a:path>
                <a:path w="287654" h="153034">
                  <a:moveTo>
                    <a:pt x="51866" y="133388"/>
                  </a:moveTo>
                  <a:lnTo>
                    <a:pt x="48793" y="127698"/>
                  </a:lnTo>
                  <a:lnTo>
                    <a:pt x="45478" y="126619"/>
                  </a:lnTo>
                  <a:lnTo>
                    <a:pt x="39204" y="129781"/>
                  </a:lnTo>
                  <a:lnTo>
                    <a:pt x="36334" y="131584"/>
                  </a:lnTo>
                  <a:lnTo>
                    <a:pt x="29387" y="135623"/>
                  </a:lnTo>
                  <a:lnTo>
                    <a:pt x="25311" y="137909"/>
                  </a:lnTo>
                  <a:lnTo>
                    <a:pt x="18770" y="141986"/>
                  </a:lnTo>
                  <a:lnTo>
                    <a:pt x="17945" y="144526"/>
                  </a:lnTo>
                  <a:lnTo>
                    <a:pt x="19773" y="149987"/>
                  </a:lnTo>
                  <a:lnTo>
                    <a:pt x="21780" y="151269"/>
                  </a:lnTo>
                  <a:lnTo>
                    <a:pt x="25082" y="151269"/>
                  </a:lnTo>
                  <a:lnTo>
                    <a:pt x="25577" y="151104"/>
                  </a:lnTo>
                  <a:lnTo>
                    <a:pt x="26670" y="150939"/>
                  </a:lnTo>
                  <a:lnTo>
                    <a:pt x="41325" y="142595"/>
                  </a:lnTo>
                  <a:lnTo>
                    <a:pt x="51142" y="136639"/>
                  </a:lnTo>
                  <a:lnTo>
                    <a:pt x="51866" y="133388"/>
                  </a:lnTo>
                  <a:close/>
                </a:path>
                <a:path w="287654" h="153034">
                  <a:moveTo>
                    <a:pt x="268566" y="149669"/>
                  </a:moveTo>
                  <a:lnTo>
                    <a:pt x="268439" y="144195"/>
                  </a:lnTo>
                  <a:lnTo>
                    <a:pt x="268020" y="143548"/>
                  </a:lnTo>
                  <a:lnTo>
                    <a:pt x="267436" y="141592"/>
                  </a:lnTo>
                  <a:lnTo>
                    <a:pt x="260692" y="137502"/>
                  </a:lnTo>
                  <a:lnTo>
                    <a:pt x="255219" y="134264"/>
                  </a:lnTo>
                  <a:lnTo>
                    <a:pt x="249682" y="131089"/>
                  </a:lnTo>
                  <a:lnTo>
                    <a:pt x="241312" y="126479"/>
                  </a:lnTo>
                  <a:lnTo>
                    <a:pt x="238607" y="127660"/>
                  </a:lnTo>
                  <a:lnTo>
                    <a:pt x="235191" y="132918"/>
                  </a:lnTo>
                  <a:lnTo>
                    <a:pt x="235712" y="136385"/>
                  </a:lnTo>
                  <a:lnTo>
                    <a:pt x="245605" y="142494"/>
                  </a:lnTo>
                  <a:lnTo>
                    <a:pt x="252818" y="146812"/>
                  </a:lnTo>
                  <a:lnTo>
                    <a:pt x="264287" y="152806"/>
                  </a:lnTo>
                  <a:lnTo>
                    <a:pt x="268566" y="149669"/>
                  </a:lnTo>
                  <a:close/>
                </a:path>
                <a:path w="287654" h="153034">
                  <a:moveTo>
                    <a:pt x="268579" y="3035"/>
                  </a:moveTo>
                  <a:lnTo>
                    <a:pt x="235191" y="19596"/>
                  </a:lnTo>
                  <a:lnTo>
                    <a:pt x="238467" y="25285"/>
                  </a:lnTo>
                  <a:lnTo>
                    <a:pt x="241884" y="26250"/>
                  </a:lnTo>
                  <a:lnTo>
                    <a:pt x="258711" y="16764"/>
                  </a:lnTo>
                  <a:lnTo>
                    <a:pt x="266915" y="11658"/>
                  </a:lnTo>
                  <a:lnTo>
                    <a:pt x="267817" y="9588"/>
                  </a:lnTo>
                  <a:lnTo>
                    <a:pt x="268439" y="8775"/>
                  </a:lnTo>
                  <a:lnTo>
                    <a:pt x="268579" y="3035"/>
                  </a:lnTo>
                  <a:close/>
                </a:path>
                <a:path w="287654" h="153034">
                  <a:moveTo>
                    <a:pt x="287159" y="73571"/>
                  </a:moveTo>
                  <a:lnTo>
                    <a:pt x="284759" y="70612"/>
                  </a:lnTo>
                  <a:lnTo>
                    <a:pt x="273138" y="70256"/>
                  </a:lnTo>
                  <a:lnTo>
                    <a:pt x="265112" y="70243"/>
                  </a:lnTo>
                  <a:lnTo>
                    <a:pt x="253339" y="70586"/>
                  </a:lnTo>
                  <a:lnTo>
                    <a:pt x="251180" y="73266"/>
                  </a:lnTo>
                  <a:lnTo>
                    <a:pt x="251409" y="79997"/>
                  </a:lnTo>
                  <a:lnTo>
                    <a:pt x="253695" y="82181"/>
                  </a:lnTo>
                  <a:lnTo>
                    <a:pt x="261378" y="82423"/>
                  </a:lnTo>
                  <a:lnTo>
                    <a:pt x="265214" y="82334"/>
                  </a:lnTo>
                  <a:lnTo>
                    <a:pt x="269062" y="82346"/>
                  </a:lnTo>
                  <a:lnTo>
                    <a:pt x="272897" y="82346"/>
                  </a:lnTo>
                  <a:lnTo>
                    <a:pt x="276745" y="82448"/>
                  </a:lnTo>
                  <a:lnTo>
                    <a:pt x="284353" y="82194"/>
                  </a:lnTo>
                  <a:lnTo>
                    <a:pt x="286766" y="79971"/>
                  </a:lnTo>
                  <a:lnTo>
                    <a:pt x="287159" y="73571"/>
                  </a:lnTo>
                  <a:close/>
                </a:path>
              </a:pathLst>
            </a:custGeom>
            <a:solidFill>
              <a:srgbClr val="7B31C8"/>
            </a:solidFill>
          </p:spPr>
          <p:txBody>
            <a:bodyPr wrap="square" lIns="0" tIns="0" rIns="0" bIns="0" rtlCol="0"/>
            <a:lstStyle/>
            <a:p>
              <a:endParaRPr/>
            </a:p>
          </p:txBody>
        </p:sp>
      </p:grpSp>
      <p:sp>
        <p:nvSpPr>
          <p:cNvPr id="2" name="SecloreFooter">
            <a:extLst>
              <a:ext uri="{FF2B5EF4-FFF2-40B4-BE49-F238E27FC236}">
                <a16:creationId xmlns:a16="http://schemas.microsoft.com/office/drawing/2014/main" id="{B89CE66B-9A5B-4D8B-84C8-29FDE6E0FA29}"/>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23888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E9D9-68ED-3F65-45B7-66121FA8683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069E34D-A667-ADB8-BA51-565BCA52DE9C}"/>
              </a:ext>
            </a:extLst>
          </p:cNvPr>
          <p:cNvSpPr txBox="1">
            <a:spLocks/>
          </p:cNvSpPr>
          <p:nvPr/>
        </p:nvSpPr>
        <p:spPr>
          <a:xfrm>
            <a:off x="817655" y="793340"/>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lvl="0">
              <a:defRPr/>
            </a:pPr>
            <a:r>
              <a:rPr kumimoji="0" lang="ar-S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rPr>
              <a:t>3.1.2 عناصر الإطار العام للمؤشر</a:t>
            </a:r>
            <a:endParaRPr kumimoji="0" lang="ar-Q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endParaRPr>
          </a:p>
        </p:txBody>
      </p:sp>
      <p:graphicFrame>
        <p:nvGraphicFramePr>
          <p:cNvPr id="2" name="Table 1">
            <a:extLst>
              <a:ext uri="{FF2B5EF4-FFF2-40B4-BE49-F238E27FC236}">
                <a16:creationId xmlns:a16="http://schemas.microsoft.com/office/drawing/2014/main" id="{20777B24-3F2D-F9ED-4D43-FB0EE4AA6EA9}"/>
              </a:ext>
            </a:extLst>
          </p:cNvPr>
          <p:cNvGraphicFramePr>
            <a:graphicFrameLocks noGrp="1"/>
          </p:cNvGraphicFramePr>
          <p:nvPr>
            <p:extLst>
              <p:ext uri="{D42A27DB-BD31-4B8C-83A1-F6EECF244321}">
                <p14:modId xmlns:p14="http://schemas.microsoft.com/office/powerpoint/2010/main" val="3865033586"/>
              </p:ext>
            </p:extLst>
          </p:nvPr>
        </p:nvGraphicFramePr>
        <p:xfrm>
          <a:off x="662011" y="1359551"/>
          <a:ext cx="5533977" cy="8001000"/>
        </p:xfrm>
        <a:graphic>
          <a:graphicData uri="http://schemas.openxmlformats.org/drawingml/2006/table">
            <a:tbl>
              <a:tblPr firstRow="1" bandRow="1">
                <a:tableStyleId>{5C22544A-7EE6-4342-B048-85BDC9FD1C3A}</a:tableStyleId>
              </a:tblPr>
              <a:tblGrid>
                <a:gridCol w="3198789">
                  <a:extLst>
                    <a:ext uri="{9D8B030D-6E8A-4147-A177-3AD203B41FA5}">
                      <a16:colId xmlns:a16="http://schemas.microsoft.com/office/drawing/2014/main" val="3488735070"/>
                    </a:ext>
                  </a:extLst>
                </a:gridCol>
                <a:gridCol w="1890597">
                  <a:extLst>
                    <a:ext uri="{9D8B030D-6E8A-4147-A177-3AD203B41FA5}">
                      <a16:colId xmlns:a16="http://schemas.microsoft.com/office/drawing/2014/main" val="673802869"/>
                    </a:ext>
                  </a:extLst>
                </a:gridCol>
                <a:gridCol w="444591">
                  <a:extLst>
                    <a:ext uri="{9D8B030D-6E8A-4147-A177-3AD203B41FA5}">
                      <a16:colId xmlns:a16="http://schemas.microsoft.com/office/drawing/2014/main" val="1004851114"/>
                    </a:ext>
                  </a:extLst>
                </a:gridCol>
              </a:tblGrid>
              <a:tr h="365760">
                <a:tc>
                  <a:txBody>
                    <a:bodyPr/>
                    <a:lstStyle/>
                    <a:p>
                      <a:pPr marL="60325" marR="114300" indent="0" algn="r" rtl="1">
                        <a:spcBef>
                          <a:spcPts val="0"/>
                        </a:spcBef>
                        <a:spcAft>
                          <a:spcPts val="0"/>
                        </a:spcAft>
                      </a:pPr>
                      <a:r>
                        <a:rPr lang="ar-JO" sz="900">
                          <a:effectLst/>
                          <a:latin typeface="DiodrumArabic-Semibold" panose="00000700000000000000" pitchFamily="2" charset="-78"/>
                          <a:cs typeface="DiodrumArabic-Semibold" panose="00000700000000000000" pitchFamily="2" charset="-78"/>
                        </a:rPr>
                        <a:t>الوصف</a:t>
                      </a:r>
                      <a:endParaRPr lang="en-US" sz="1000">
                        <a:effectLst/>
                        <a:latin typeface="DiodrumArabic-Semibold" panose="00000700000000000000" pitchFamily="2" charset="-78"/>
                        <a:ea typeface="Arial" panose="020B0604020202020204" pitchFamily="34" charset="0"/>
                        <a:cs typeface="DiodrumArabic-Semibold" panose="00000700000000000000"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A206A"/>
                    </a:solidFill>
                  </a:tcPr>
                </a:tc>
                <a:tc gridSpan="2">
                  <a:txBody>
                    <a:bodyPr/>
                    <a:lstStyle/>
                    <a:p>
                      <a:pPr marL="60325" marR="114300" indent="0" algn="r" defTabSz="685800" rtl="1" eaLnBrk="1" latinLnBrk="0" hangingPunct="1">
                        <a:spcBef>
                          <a:spcPts val="0"/>
                        </a:spcBef>
                        <a:spcAft>
                          <a:spcPts val="0"/>
                        </a:spcAft>
                      </a:pPr>
                      <a:r>
                        <a:rPr lang="ar-JO" sz="900">
                          <a:effectLst/>
                          <a:latin typeface="DiodrumArabic-Semibold" panose="00000700000000000000" pitchFamily="2" charset="-78"/>
                          <a:cs typeface="DiodrumArabic-Semibold" panose="00000700000000000000" pitchFamily="2" charset="-78"/>
                        </a:rPr>
                        <a:t>العناصر</a:t>
                      </a: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A206A"/>
                    </a:solidFill>
                  </a:tcPr>
                </a:tc>
                <a:tc hMerge="1">
                  <a:txBody>
                    <a:bodyPr/>
                    <a:lstStyle/>
                    <a:p>
                      <a:endParaRPr dirty="0"/>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solidFill>
                  </a:tcPr>
                </a:tc>
                <a:extLst>
                  <a:ext uri="{0D108BD9-81ED-4DB2-BD59-A6C34878D82A}">
                    <a16:rowId xmlns:a16="http://schemas.microsoft.com/office/drawing/2014/main" val="2424599597"/>
                  </a:ext>
                </a:extLst>
              </a:tr>
              <a:tr h="274320">
                <a:tc gridSpan="3">
                  <a:txBody>
                    <a:bodyPr/>
                    <a:lstStyle/>
                    <a:p>
                      <a:pPr marL="55563" marR="114300" indent="0" algn="justLow" defTabSz="685800" rtl="1" eaLnBrk="1" latinLnBrk="0" hangingPunct="1">
                        <a:lnSpc>
                          <a:spcPct val="107000"/>
                        </a:lnSpc>
                        <a:spcBef>
                          <a:spcPts val="0"/>
                        </a:spcBef>
                        <a:spcAft>
                          <a:spcPts val="0"/>
                        </a:spcAft>
                        <a:tabLst>
                          <a:tab pos="4140835" algn="l"/>
                        </a:tabLst>
                      </a:pPr>
                      <a:r>
                        <a:rPr lang="ar-SA"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rPr>
                        <a:t>القدرة الأولى: البحث</a:t>
                      </a:r>
                      <a:endParaRPr lang="en-US"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alpha val="7059"/>
                      </a:srgbClr>
                    </a:solidFill>
                  </a:tcPr>
                </a:tc>
                <a:tc hMerge="1">
                  <a:txBody>
                    <a:bodyPr/>
                    <a:lstStyle/>
                    <a:p>
                      <a:pPr marL="0" marR="114300" algn="justLow" defTabSz="685800" rtl="1" eaLnBrk="1" latinLnBrk="0" hangingPunct="1">
                        <a:lnSpc>
                          <a:spcPct val="107000"/>
                        </a:lnSpc>
                        <a:spcBef>
                          <a:spcPts val="0"/>
                        </a:spcBef>
                        <a:spcAft>
                          <a:spcPts val="0"/>
                        </a:spcAft>
                        <a:tabLst>
                          <a:tab pos="4140835" algn="l"/>
                        </a:tabLst>
                      </a:pPr>
                      <a:endParaRPr lang="en-US" sz="900" b="0" kern="1200" dirty="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marL="0" marR="0" algn="ctr">
                        <a:spcBef>
                          <a:spcPts val="0"/>
                        </a:spcBef>
                        <a:spcAft>
                          <a:spcPts val="0"/>
                        </a:spcAft>
                      </a:pPr>
                      <a:endParaRPr lang="en-US" sz="1000" kern="1200" dirty="0">
                        <a:solidFill>
                          <a:srgbClr val="3F3578"/>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alpha val="5000"/>
                      </a:srgbClr>
                    </a:solidFill>
                  </a:tcPr>
                </a:tc>
                <a:extLst>
                  <a:ext uri="{0D108BD9-81ED-4DB2-BD59-A6C34878D82A}">
                    <a16:rowId xmlns:a16="http://schemas.microsoft.com/office/drawing/2014/main" val="2760279427"/>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mn-ea"/>
                          <a:cs typeface="DiodrumArabic-Medium" pitchFamily="2" charset="-78"/>
                        </a:rPr>
                        <a:t>متابعة</a:t>
                      </a:r>
                      <a:r>
                        <a:rPr lang="ar-SA" sz="800" b="0" kern="1200">
                          <a:solidFill>
                            <a:srgbClr val="2A206A"/>
                          </a:solidFill>
                          <a:effectLst/>
                          <a:latin typeface="Arial" panose="020B0604020202020204" pitchFamily="34" charset="0"/>
                          <a:ea typeface="+mn-ea"/>
                          <a:cs typeface="DiodrumArabic-Medium" pitchFamily="2" charset="-78"/>
                        </a:rPr>
                        <a:t> عدة أنواع من الاتجاهات (العميل، أو المنافس أو السوق أو التقنيات) والتقنيات الناشئة التي تمكنهم</a:t>
                      </a:r>
                      <a:r>
                        <a:rPr lang="en-US" sz="800" b="0" kern="1200">
                          <a:solidFill>
                            <a:srgbClr val="2A206A"/>
                          </a:solidFill>
                          <a:effectLst/>
                          <a:latin typeface="Arial" panose="020B0604020202020204" pitchFamily="34" charset="0"/>
                          <a:ea typeface="+mn-ea"/>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الاتجاهات والتقنيات</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1</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2137661"/>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SA" sz="800" b="0" kern="1200">
                          <a:solidFill>
                            <a:srgbClr val="2A206A"/>
                          </a:solidFill>
                          <a:effectLst/>
                          <a:latin typeface="Arial" panose="020B0604020202020204" pitchFamily="34" charset="0"/>
                          <a:ea typeface="+mn-ea"/>
                          <a:cs typeface="DiodrumArabic-Medium" pitchFamily="2" charset="-78"/>
                        </a:rPr>
                        <a:t>تكثيف الاستكشاف والتحليل لفرص التقنيات الناشئة من خلال توثيق مجموعة واسعة من الفوائد والمخاطر المحتملة.</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القيمة والمخاطر المحتملة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2</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7513055"/>
                  </a:ext>
                </a:extLst>
              </a:tr>
              <a:tr h="274320">
                <a:tc gridSpan="3">
                  <a:txBody>
                    <a:bodyPr/>
                    <a:lstStyle/>
                    <a:p>
                      <a:pPr marL="0" marR="114300" algn="justLow" defTabSz="685800" rtl="1" eaLnBrk="1" latinLnBrk="0" hangingPunct="1">
                        <a:lnSpc>
                          <a:spcPct val="107000"/>
                        </a:lnSpc>
                        <a:spcBef>
                          <a:spcPts val="0"/>
                        </a:spcBef>
                        <a:spcAft>
                          <a:spcPts val="0"/>
                        </a:spcAft>
                        <a:tabLst>
                          <a:tab pos="4140835" algn="l"/>
                        </a:tabLst>
                      </a:pPr>
                      <a:r>
                        <a:rPr lang="ar-SA" sz="1100" b="0" kern="1200">
                          <a:solidFill>
                            <a:srgbClr val="2A206A"/>
                          </a:solidFill>
                          <a:effectLst/>
                          <a:latin typeface="DiodrumArabic-Semibold" panose="00000700000000000000" pitchFamily="2" charset="-78"/>
                          <a:ea typeface="Calibri" panose="020F0502020204030204" pitchFamily="34" charset="0"/>
                          <a:cs typeface="DiodrumArabic-Semibold" panose="00000700000000000000" pitchFamily="2" charset="-78"/>
                        </a:rPr>
                        <a:t>القدرة الثانية: التواصل</a:t>
                      </a:r>
                      <a:endParaRPr lang="en-US" sz="1100" b="0" kern="1200">
                        <a:solidFill>
                          <a:srgbClr val="2A206A"/>
                        </a:solidFill>
                        <a:effectLst/>
                        <a:latin typeface="DiodrumArabic-Semibold" panose="00000700000000000000" pitchFamily="2" charset="-78"/>
                        <a:ea typeface="Calibri" panose="020F0502020204030204" pitchFamily="34" charset="0"/>
                        <a:cs typeface="DiodrumArabic-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6F1FB"/>
                    </a:solidFill>
                  </a:tcPr>
                </a:tc>
                <a:tc hMerge="1">
                  <a:txBody>
                    <a:bodyPr/>
                    <a:lstStyle/>
                    <a:p>
                      <a:pPr marL="0" marR="114300" algn="justLow" defTabSz="685800" rtl="1" eaLnBrk="1" latinLnBrk="0" hangingPunct="1">
                        <a:lnSpc>
                          <a:spcPct val="107000"/>
                        </a:lnSpc>
                        <a:spcBef>
                          <a:spcPts val="0"/>
                        </a:spcBef>
                        <a:spcAft>
                          <a:spcPts val="0"/>
                        </a:spcAft>
                        <a:tabLst>
                          <a:tab pos="4140835" algn="l"/>
                        </a:tabLst>
                      </a:pPr>
                      <a:endParaRPr lang="en-US" sz="900" b="0" kern="1200" dirty="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marL="0" marR="0" algn="ctr">
                        <a:spcBef>
                          <a:spcPts val="0"/>
                        </a:spcBef>
                        <a:spcAft>
                          <a:spcPts val="0"/>
                        </a:spcAft>
                      </a:pPr>
                      <a:endParaRPr lang="en-US" sz="1000" kern="1200" dirty="0">
                        <a:solidFill>
                          <a:srgbClr val="3F3578"/>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alpha val="5000"/>
                      </a:srgbClr>
                    </a:solidFill>
                  </a:tcPr>
                </a:tc>
                <a:extLst>
                  <a:ext uri="{0D108BD9-81ED-4DB2-BD59-A6C34878D82A}">
                    <a16:rowId xmlns:a16="http://schemas.microsoft.com/office/drawing/2014/main" val="694212792"/>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SA" sz="800" b="0" kern="1200">
                          <a:solidFill>
                            <a:srgbClr val="2A206A"/>
                          </a:solidFill>
                          <a:effectLst/>
                          <a:latin typeface="Arial" panose="020B0604020202020204" pitchFamily="34" charset="0"/>
                          <a:ea typeface="+mn-ea"/>
                          <a:cs typeface="DiodrumArabic-Medium" pitchFamily="2" charset="-78"/>
                        </a:rPr>
                        <a:t>التوسع في الفئة المستهدفة، وإيصال نتائج الأبحاث التي تسعى إلى نقل المعرفة وتحفيز المشاركة.</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التثقيف</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3</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6845122"/>
                  </a:ext>
                </a:extLst>
              </a:tr>
              <a:tr h="502920">
                <a:tc>
                  <a:txBody>
                    <a:bodyPr/>
                    <a:lstStyle/>
                    <a:p>
                      <a:pPr marL="0" marR="114300" lvl="0" algn="justLow" defTabSz="685800" rtl="1" eaLnBrk="1" latinLnBrk="0" hangingPunct="1">
                        <a:lnSpc>
                          <a:spcPct val="120000"/>
                        </a:lnSpc>
                        <a:spcBef>
                          <a:spcPts val="0"/>
                        </a:spcBef>
                        <a:spcAft>
                          <a:spcPts val="0"/>
                        </a:spcAft>
                        <a:buNone/>
                        <a:tabLst>
                          <a:tab pos="4140835" algn="l"/>
                        </a:tabLst>
                      </a:pPr>
                      <a:r>
                        <a:rPr lang="ar-SA" sz="800" b="0" kern="1200" noProof="0">
                          <a:solidFill>
                            <a:srgbClr val="2A206A"/>
                          </a:solidFill>
                          <a:effectLst/>
                          <a:latin typeface="Arial" panose="020B0604020202020204" pitchFamily="34" charset="0"/>
                          <a:ea typeface="+mn-ea"/>
                          <a:cs typeface="DiodrumArabic-Medium" pitchFamily="2" charset="-78"/>
                        </a:rPr>
                        <a:t>تحديد أصحاب المصلحة المستهدفين من خلال الجهود البحثية بهدف الالتزام بالاستثمار للحصول على نتائج محددة.</a:t>
                      </a:r>
                      <a:endParaRPr lang="en-US" sz="800" b="0" kern="1200" noProof="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أصحاب المصلحة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4</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9781330"/>
                  </a:ext>
                </a:extLst>
              </a:tr>
              <a:tr h="274320">
                <a:tc gridSpan="3">
                  <a:txBody>
                    <a:bodyPr/>
                    <a:lstStyle/>
                    <a:p>
                      <a:pPr marL="0" marR="114300" algn="justLow" defTabSz="685800" rtl="1" eaLnBrk="1" latinLnBrk="0" hangingPunct="1">
                        <a:lnSpc>
                          <a:spcPct val="107000"/>
                        </a:lnSpc>
                        <a:spcBef>
                          <a:spcPts val="0"/>
                        </a:spcBef>
                        <a:spcAft>
                          <a:spcPts val="0"/>
                        </a:spcAft>
                        <a:tabLst>
                          <a:tab pos="4140835" algn="l"/>
                        </a:tabLst>
                      </a:pPr>
                      <a:r>
                        <a:rPr lang="ar-SA" sz="1100" b="0" kern="1200">
                          <a:solidFill>
                            <a:srgbClr val="2A206A"/>
                          </a:solidFill>
                          <a:effectLst/>
                          <a:latin typeface="DiodrumArabic-Semibold" panose="00000700000000000000" pitchFamily="2" charset="-78"/>
                          <a:ea typeface="Calibri" panose="020F0502020204030204" pitchFamily="34" charset="0"/>
                          <a:cs typeface="DiodrumArabic-Semibold" panose="00000700000000000000" pitchFamily="2" charset="-78"/>
                        </a:rPr>
                        <a:t>القدرة الثالثة: الإثبات</a:t>
                      </a:r>
                      <a:endParaRPr lang="en-US" sz="1100" b="0" kern="1200">
                        <a:solidFill>
                          <a:srgbClr val="2A206A"/>
                        </a:solidFill>
                        <a:effectLst/>
                        <a:latin typeface="DiodrumArabic-Semibold" panose="00000700000000000000" pitchFamily="2" charset="-78"/>
                        <a:ea typeface="Calibri" panose="020F0502020204030204" pitchFamily="34" charset="0"/>
                        <a:cs typeface="DiodrumArabic-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6F1FB"/>
                    </a:solidFill>
                  </a:tcPr>
                </a:tc>
                <a:tc hMerge="1">
                  <a:txBody>
                    <a:bodyPr/>
                    <a:lstStyle/>
                    <a:p>
                      <a:pPr marL="0" marR="114300" algn="justLow" defTabSz="685800" rtl="1" eaLnBrk="1" latinLnBrk="0" hangingPunct="1">
                        <a:lnSpc>
                          <a:spcPct val="107000"/>
                        </a:lnSpc>
                        <a:spcBef>
                          <a:spcPts val="0"/>
                        </a:spcBef>
                        <a:spcAft>
                          <a:spcPts val="0"/>
                        </a:spcAft>
                        <a:tabLst>
                          <a:tab pos="4140835" algn="l"/>
                        </a:tabLst>
                      </a:pPr>
                      <a:endParaRPr lang="en-US" sz="900" b="0" kern="1200" dirty="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marL="0" marR="0" algn="ctr">
                        <a:spcBef>
                          <a:spcPts val="0"/>
                        </a:spcBef>
                        <a:spcAft>
                          <a:spcPts val="0"/>
                        </a:spcAft>
                      </a:pPr>
                      <a:endParaRPr lang="en-US" sz="1000" kern="1200" dirty="0">
                        <a:solidFill>
                          <a:srgbClr val="3F3578"/>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alpha val="5000"/>
                      </a:srgbClr>
                    </a:solidFill>
                  </a:tcPr>
                </a:tc>
                <a:extLst>
                  <a:ext uri="{0D108BD9-81ED-4DB2-BD59-A6C34878D82A}">
                    <a16:rowId xmlns:a16="http://schemas.microsoft.com/office/drawing/2014/main" val="3831638145"/>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SA" sz="800" b="0" kern="1200">
                          <a:solidFill>
                            <a:srgbClr val="2A206A"/>
                          </a:solidFill>
                          <a:effectLst/>
                          <a:latin typeface="Arial" panose="020B0604020202020204" pitchFamily="34" charset="0"/>
                          <a:ea typeface="+mn-ea"/>
                          <a:cs typeface="DiodrumArabic-Medium" pitchFamily="2" charset="-78"/>
                        </a:rPr>
                        <a:t>تقديم عروض توضيحية عملية وتجارب تقنية معمّقة لتقييم التقنيات الناشئة التي لديها فرصة أو أكثر لاستقطاب الرعاة.</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إثبات التقنية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5</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35140248"/>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SA" sz="800" b="0" kern="1200">
                          <a:solidFill>
                            <a:srgbClr val="2A206A"/>
                          </a:solidFill>
                          <a:effectLst/>
                          <a:latin typeface="Arial" panose="020B0604020202020204" pitchFamily="34" charset="0"/>
                          <a:ea typeface="+mn-ea"/>
                          <a:cs typeface="DiodrumArabic-Medium" pitchFamily="2" charset="-78"/>
                        </a:rPr>
                        <a:t>إلقاء نظرة شاملة على مدى استعداد ثقافة الجهة ومواردها البشرية لاستيعاب قدرات التقنيات الحديثة</a:t>
                      </a:r>
                      <a:r>
                        <a:rPr lang="en-US" sz="800" b="0" kern="1200">
                          <a:solidFill>
                            <a:srgbClr val="2A206A"/>
                          </a:solidFill>
                          <a:effectLst/>
                          <a:latin typeface="Arial" panose="020B0604020202020204" pitchFamily="34" charset="0"/>
                          <a:ea typeface="+mn-ea"/>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توافق المواهب البشرية والثقافة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ar-SA" sz="1000" kern="1200">
                          <a:solidFill>
                            <a:srgbClr val="7C32C9"/>
                          </a:solidFill>
                          <a:effectLst/>
                          <a:latin typeface="☞DIODRUM ARABIC MEDIUM" pitchFamily="2" charset="-78"/>
                          <a:cs typeface="☞DIODRUM ARABIC MEDIUM" pitchFamily="2" charset="-78"/>
                        </a:rPr>
                        <a:t>6</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96051021"/>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mn-ea"/>
                          <a:cs typeface="DiodrumArabic-Medium" pitchFamily="2" charset="-78"/>
                        </a:rPr>
                        <a:t>تقييم التغيرات في الإجراءات والبنية والتكاليف التي قد تكون ضرورية للاستفادة من فرصة التقنيات الناشئة.</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توافق العمليات والبنية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7</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77899887"/>
                  </a:ext>
                </a:extLst>
              </a:tr>
              <a:tr h="640080">
                <a:tc>
                  <a:txBody>
                    <a:bodyPr/>
                    <a:lstStyle/>
                    <a:p>
                      <a:pPr marL="0" marR="114300" lvl="0" algn="justLow" defTabSz="685800" rtl="1" eaLnBrk="1" latinLnBrk="0" hangingPunct="1">
                        <a:lnSpc>
                          <a:spcPct val="120000"/>
                        </a:lnSpc>
                        <a:spcBef>
                          <a:spcPts val="0"/>
                        </a:spcBef>
                        <a:spcAft>
                          <a:spcPts val="0"/>
                        </a:spcAft>
                        <a:buNone/>
                        <a:tabLst>
                          <a:tab pos="4140835" algn="l"/>
                        </a:tabLst>
                      </a:pPr>
                      <a:r>
                        <a:rPr lang="ar-JO" sz="800" b="0" kern="1200" noProof="0">
                          <a:solidFill>
                            <a:srgbClr val="2A206A"/>
                          </a:solidFill>
                          <a:effectLst/>
                          <a:latin typeface="Arial" panose="020B0604020202020204" pitchFamily="34" charset="0"/>
                          <a:ea typeface="+mn-ea"/>
                          <a:cs typeface="DiodrumArabic-Medium" pitchFamily="2" charset="-78"/>
                        </a:rPr>
                        <a:t>تقييم مدى جاهزية الجهة لتبني تطبيقات </a:t>
                      </a:r>
                      <a:r>
                        <a:rPr lang="ar-SA" sz="800" b="0" kern="1200" noProof="0">
                          <a:solidFill>
                            <a:srgbClr val="2A206A"/>
                          </a:solidFill>
                          <a:effectLst/>
                          <a:latin typeface="Arial" panose="020B0604020202020204" pitchFamily="34" charset="0"/>
                          <a:ea typeface="+mn-ea"/>
                          <a:cs typeface="DiodrumArabic-Medium" pitchFamily="2" charset="-78"/>
                        </a:rPr>
                        <a:t>الذكاء الاصطناعي</a:t>
                      </a:r>
                      <a:r>
                        <a:rPr lang="ar-JO" sz="800" b="0" kern="1200" noProof="0">
                          <a:solidFill>
                            <a:srgbClr val="2A206A"/>
                          </a:solidFill>
                          <a:effectLst/>
                          <a:latin typeface="Arial" panose="020B0604020202020204" pitchFamily="34" charset="0"/>
                          <a:ea typeface="+mn-ea"/>
                          <a:cs typeface="DiodrumArabic-Medium" pitchFamily="2" charset="-78"/>
                        </a:rPr>
                        <a:t>. ويتضمن ذلك تقييم البنية التحتية الحالية، ومهارات القوى العاملة، والموارد المتاحة لضمان تكامل التقنيات، وتقليل التحديات، وتمكين الجهة من الابتكار والنمو.</a:t>
                      </a:r>
                      <a:endParaRPr lang="en-US" sz="800" b="0" kern="1200" noProof="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rPr>
                        <a:t> </a:t>
                      </a: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الجاهزية للتقنيات السائدة </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(الذكاء الاصطناعي)</a:t>
                      </a:r>
                      <a:r>
                        <a:rPr lang="ar-LB" sz="900" b="0" kern="1200">
                          <a:solidFill>
                            <a:srgbClr val="3F3578"/>
                          </a:solidFill>
                          <a:effectLst/>
                          <a:latin typeface="Arial" panose="020B0604020202020204" pitchFamily="34" charset="0"/>
                          <a:ea typeface="Arial" panose="020B0604020202020204" pitchFamily="34" charset="0"/>
                          <a:cs typeface="DiodrumArabic-Medium" pitchFamily="2" charset="-78"/>
                        </a:rPr>
                        <a:t> </a:t>
                      </a:r>
                      <a:r>
                        <a:rPr lang="ar-SA" sz="900" b="0" kern="1200">
                          <a:solidFill>
                            <a:srgbClr val="3F3578"/>
                          </a:solidFill>
                          <a:effectLst/>
                          <a:latin typeface="Arial" panose="020B0604020202020204" pitchFamily="34" charset="0"/>
                          <a:ea typeface="Arial" panose="020B0604020202020204" pitchFamily="34" charset="0"/>
                          <a:cs typeface="DiodrumArabic-Medium" pitchFamily="2" charset="-78"/>
                        </a:rPr>
                        <a:t> </a:t>
                      </a:r>
                      <a:r>
                        <a:rPr lang="en-AU" sz="900" b="0" kern="1200">
                          <a:solidFill>
                            <a:srgbClr val="3F3578"/>
                          </a:solidFill>
                          <a:effectLst/>
                          <a:latin typeface="Arial" panose="020B0604020202020204" pitchFamily="34" charset="0"/>
                          <a:ea typeface="Arial" panose="020B0604020202020204" pitchFamily="34" charset="0"/>
                          <a:cs typeface="DiodrumArabic-Medium" pitchFamily="2" charset="-78"/>
                        </a:rPr>
                        <a:t> </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8</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7463068"/>
                  </a:ext>
                </a:extLst>
              </a:tr>
              <a:tr h="274320">
                <a:tc gridSpan="3">
                  <a:txBody>
                    <a:bodyPr/>
                    <a:lstStyle/>
                    <a:p>
                      <a:pPr marL="0" marR="114300" algn="justLow" defTabSz="685800" rtl="1" eaLnBrk="1" latinLnBrk="0" hangingPunct="1">
                        <a:lnSpc>
                          <a:spcPct val="107000"/>
                        </a:lnSpc>
                        <a:spcBef>
                          <a:spcPts val="0"/>
                        </a:spcBef>
                        <a:spcAft>
                          <a:spcPts val="0"/>
                        </a:spcAft>
                        <a:tabLst>
                          <a:tab pos="4140835" algn="l"/>
                        </a:tabLst>
                      </a:pPr>
                      <a:r>
                        <a:rPr lang="ar-SA" sz="1100" b="0" kern="1200">
                          <a:solidFill>
                            <a:srgbClr val="2A206A"/>
                          </a:solidFill>
                          <a:effectLst/>
                          <a:latin typeface="DiodrumArabic-Semibold" panose="00000700000000000000" pitchFamily="2" charset="-78"/>
                          <a:ea typeface="+mn-ea"/>
                          <a:cs typeface="DiodrumArabic-Semibold" panose="00000700000000000000" pitchFamily="2" charset="-78"/>
                        </a:rPr>
                        <a:t>القدرة الرابعة: التكامل</a:t>
                      </a:r>
                      <a:endParaRPr lang="en-US" sz="1100" b="0" kern="1200">
                        <a:solidFill>
                          <a:srgbClr val="2A206A"/>
                        </a:solidFill>
                        <a:effectLst/>
                        <a:latin typeface="DiodrumArabic-Semibold" panose="00000700000000000000" pitchFamily="2" charset="-78"/>
                        <a:ea typeface="+mn-ea"/>
                        <a:cs typeface="DiodrumArabic-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6F1FB"/>
                    </a:solidFill>
                  </a:tcPr>
                </a:tc>
                <a:tc hMerge="1">
                  <a:txBody>
                    <a:bodyPr/>
                    <a:lstStyle/>
                    <a:p>
                      <a:pPr marL="0" marR="114300" algn="justLow" defTabSz="685800" rtl="1" eaLnBrk="1" latinLnBrk="0" hangingPunct="1">
                        <a:lnSpc>
                          <a:spcPct val="107000"/>
                        </a:lnSpc>
                        <a:spcBef>
                          <a:spcPts val="0"/>
                        </a:spcBef>
                        <a:spcAft>
                          <a:spcPts val="0"/>
                        </a:spcAft>
                        <a:tabLst>
                          <a:tab pos="4140835" algn="l"/>
                        </a:tabLst>
                      </a:pPr>
                      <a:endParaRPr lang="en-US" sz="900" b="0" kern="1200" dirty="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marL="0" marR="0" algn="ctr">
                        <a:spcBef>
                          <a:spcPts val="0"/>
                        </a:spcBef>
                        <a:spcAft>
                          <a:spcPts val="0"/>
                        </a:spcAft>
                      </a:pPr>
                      <a:endParaRPr lang="en-US" sz="1000" kern="1200" dirty="0">
                        <a:solidFill>
                          <a:srgbClr val="3F3578"/>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7C32C9">
                        <a:alpha val="5000"/>
                      </a:srgbClr>
                    </a:solidFill>
                  </a:tcPr>
                </a:tc>
                <a:extLst>
                  <a:ext uri="{0D108BD9-81ED-4DB2-BD59-A6C34878D82A}">
                    <a16:rowId xmlns:a16="http://schemas.microsoft.com/office/drawing/2014/main" val="3826162537"/>
                  </a:ext>
                </a:extLst>
              </a:tr>
              <a:tr h="502920">
                <a:tc>
                  <a:txBody>
                    <a:bodyPr/>
                    <a:lstStyle/>
                    <a:p>
                      <a:pPr marL="0" marR="114300" algn="justLow" defTabSz="685800" rtl="1" eaLnBrk="1" latinLnBrk="0" hangingPunct="1">
                        <a:lnSpc>
                          <a:spcPct val="107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mn-ea"/>
                          <a:cs typeface="DiodrumArabic-Medium" pitchFamily="2" charset="-78"/>
                        </a:rPr>
                        <a:t>دمج أبحاث </a:t>
                      </a:r>
                      <a:r>
                        <a:rPr lang="ar-SA" sz="800" b="0" kern="1200">
                          <a:solidFill>
                            <a:srgbClr val="2A206A"/>
                          </a:solidFill>
                          <a:effectLst/>
                          <a:latin typeface="Arial" panose="020B0604020202020204" pitchFamily="34" charset="0"/>
                          <a:ea typeface="+mn-ea"/>
                          <a:cs typeface="DiodrumArabic-Medium" pitchFamily="2" charset="-78"/>
                        </a:rPr>
                        <a:t>التقنيات</a:t>
                      </a:r>
                      <a:r>
                        <a:rPr lang="ar-JO" sz="800" b="0" kern="1200">
                          <a:solidFill>
                            <a:srgbClr val="2A206A"/>
                          </a:solidFill>
                          <a:effectLst/>
                          <a:latin typeface="Arial" panose="020B0604020202020204" pitchFamily="34" charset="0"/>
                          <a:ea typeface="+mn-ea"/>
                          <a:cs typeface="DiodrumArabic-Medium" pitchFamily="2" charset="-78"/>
                        </a:rPr>
                        <a:t> الناشئة وتقييمها في جهود الابتكار الاستراتيجي</a:t>
                      </a:r>
                      <a:r>
                        <a:rPr lang="en-AU" sz="800" b="0" kern="1200">
                          <a:solidFill>
                            <a:srgbClr val="2A206A"/>
                          </a:solidFill>
                          <a:effectLst/>
                          <a:latin typeface="Arial" panose="020B0604020202020204" pitchFamily="34" charset="0"/>
                          <a:ea typeface="+mn-ea"/>
                          <a:cs typeface="DiodrumArabic-Medium" pitchFamily="2" charset="-78"/>
                        </a:rPr>
                        <a:t>.</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الابتكار الاستراتيجي</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9</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0244330"/>
                  </a:ext>
                </a:extLst>
              </a:tr>
              <a:tr h="502920">
                <a:tc>
                  <a:txBody>
                    <a:bodyPr/>
                    <a:lstStyle/>
                    <a:p>
                      <a:pPr marL="0" marR="114300" algn="justLow" defTabSz="685800" rtl="1" eaLnBrk="1" latinLnBrk="0" hangingPunct="1">
                        <a:lnSpc>
                          <a:spcPct val="120000"/>
                        </a:lnSpc>
                        <a:spcBef>
                          <a:spcPts val="0"/>
                        </a:spcBef>
                        <a:spcAft>
                          <a:spcPts val="0"/>
                        </a:spcAft>
                        <a:tabLst>
                          <a:tab pos="4140835" algn="l"/>
                        </a:tabLst>
                      </a:pPr>
                      <a:r>
                        <a:rPr lang="ar-SA" sz="800" b="0" kern="1200">
                          <a:solidFill>
                            <a:srgbClr val="2A206A"/>
                          </a:solidFill>
                          <a:effectLst/>
                          <a:latin typeface="Arial" panose="020B0604020202020204" pitchFamily="34" charset="0"/>
                          <a:ea typeface="+mn-ea"/>
                          <a:cs typeface="DiodrumArabic-Medium" pitchFamily="2" charset="-78"/>
                        </a:rPr>
                        <a:t>دمج مخرجات البحث والتقييم في مجال التقنيات الناشئة في أعمال الابتكار المخصصة التي تجري في كامل الجهة.</a:t>
                      </a:r>
                      <a:endParaRPr lang="en-US" sz="800" b="0" kern="1200">
                        <a:solidFill>
                          <a:srgbClr val="2A206A"/>
                        </a:solidFill>
                        <a:effectLst/>
                        <a:latin typeface="Arial" panose="020B0604020202020204" pitchFamily="34" charset="0"/>
                        <a:ea typeface="+mn-ea"/>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الابتكار المخصّص</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000" kern="1200">
                          <a:solidFill>
                            <a:srgbClr val="7C32C9"/>
                          </a:solidFill>
                          <a:effectLst/>
                          <a:latin typeface="☞DIODRUM ARABIC MEDIUM" pitchFamily="2" charset="-78"/>
                          <a:cs typeface="☞DIODRUM ARABIC MEDIUM" pitchFamily="2" charset="-78"/>
                        </a:rPr>
                        <a:t>10</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7676361"/>
                  </a:ext>
                </a:extLst>
              </a:tr>
              <a:tr h="64008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mn-ea"/>
                          <a:cs typeface="DiodrumArabic-Medium" pitchFamily="2" charset="-78"/>
                        </a:rPr>
                        <a:t>دعم تطور فرص التقنيات الناشئة إلى أعمال ابتكارية تعتمد على التقنية، وتستهدف الفرص التي أصبحت ممكنة بفضل التقنيات الناشئة المبنية على احتياج العملاء</a:t>
                      </a:r>
                      <a:r>
                        <a:rPr lang="en-US" sz="800" b="0" kern="1200">
                          <a:solidFill>
                            <a:srgbClr val="2A206A"/>
                          </a:solidFill>
                          <a:effectLst/>
                          <a:latin typeface="Arial" panose="020B0604020202020204" pitchFamily="34" charset="0"/>
                          <a:ea typeface="+mn-ea"/>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07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الابتكار بدافع تقني</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ar-SA" sz="1000" kern="1200">
                          <a:solidFill>
                            <a:srgbClr val="7C32C9"/>
                          </a:solidFill>
                          <a:effectLst/>
                          <a:latin typeface="☞DIODRUM ARABIC MEDIUM" pitchFamily="2" charset="-78"/>
                          <a:ea typeface="Arial" panose="020B0604020202020204" pitchFamily="34" charset="0"/>
                          <a:cs typeface="☞DIODRUM ARABIC MEDIUM" pitchFamily="2" charset="-78"/>
                        </a:rPr>
                        <a:t>11</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0324645"/>
                  </a:ext>
                </a:extLst>
              </a:tr>
              <a:tr h="731520">
                <a:tc>
                  <a:txBody>
                    <a:bodyPr/>
                    <a:lstStyle/>
                    <a:p>
                      <a:pPr marL="0" marR="114300" lvl="0" algn="justLow" rtl="1">
                        <a:lnSpc>
                          <a:spcPct val="120000"/>
                        </a:lnSpc>
                        <a:spcBef>
                          <a:spcPts val="0"/>
                        </a:spcBef>
                        <a:spcAft>
                          <a:spcPts val="0"/>
                        </a:spcAft>
                        <a:buNone/>
                      </a:pPr>
                      <a:r>
                        <a:rPr lang="ar-JO" sz="800" b="0" kern="1200" noProof="0">
                          <a:solidFill>
                            <a:srgbClr val="2A206A"/>
                          </a:solidFill>
                          <a:effectLst/>
                          <a:latin typeface="Arial" panose="020B0604020202020204" pitchFamily="34" charset="0"/>
                          <a:ea typeface="+mn-ea"/>
                          <a:cs typeface="DiodrumArabic-Medium" pitchFamily="2" charset="-78"/>
                        </a:rPr>
                        <a:t>قياس مستوى التبني واستخدام ال</a:t>
                      </a:r>
                      <a:r>
                        <a:rPr lang="ar-SA" sz="800" b="0" kern="1200" noProof="0">
                          <a:solidFill>
                            <a:srgbClr val="2A206A"/>
                          </a:solidFill>
                          <a:effectLst/>
                          <a:latin typeface="Arial" panose="020B0604020202020204" pitchFamily="34" charset="0"/>
                          <a:ea typeface="+mn-ea"/>
                          <a:cs typeface="DiodrumArabic-Medium" pitchFamily="2" charset="-78"/>
                        </a:rPr>
                        <a:t>ذكاء الاصطناعي </a:t>
                      </a:r>
                      <a:r>
                        <a:rPr lang="ar-JO" sz="800" b="0" kern="1200" noProof="0">
                          <a:solidFill>
                            <a:srgbClr val="2A206A"/>
                          </a:solidFill>
                          <a:effectLst/>
                          <a:latin typeface="Arial" panose="020B0604020202020204" pitchFamily="34" charset="0"/>
                          <a:ea typeface="+mn-ea"/>
                          <a:cs typeface="DiodrumArabic-Medium" pitchFamily="2" charset="-78"/>
                        </a:rPr>
                        <a:t>بحيث تَتًّبع طريقة الدمج في العمليات وقياس مدى سرعة التبني وتأثيراتها على الكفاءة والتنافسية. كما يجب تقييم تفاعل المستخدمين لضمان التوافق مع الأهداف طويلة المدى</a:t>
                      </a:r>
                      <a:r>
                        <a:rPr lang="ar-JO" sz="800" b="0" i="0" u="none" strike="noStrike" kern="1200" noProof="0">
                          <a:solidFill>
                            <a:srgbClr val="2A206A"/>
                          </a:solidFill>
                          <a:effectLst/>
                          <a:latin typeface="Arial"/>
                          <a:cs typeface="Arial"/>
                        </a:rPr>
                        <a:t>.</a:t>
                      </a:r>
                      <a:endParaRPr lang="en-US" sz="1200" i="0" u="none" strike="noStrike" noProof="0">
                        <a:latin typeface="Arial"/>
                        <a:cs typeface="Arial"/>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algn="justLow" defTabSz="685800" rtl="1" eaLnBrk="1" latinLnBrk="0" hangingPunct="1">
                        <a:lnSpc>
                          <a:spcPct val="120000"/>
                        </a:lnSpc>
                        <a:spcBef>
                          <a:spcPts val="0"/>
                        </a:spcBef>
                        <a:spcAft>
                          <a:spcPts val="0"/>
                        </a:spcAft>
                        <a:tabLst>
                          <a:tab pos="4140835" algn="l"/>
                        </a:tabLst>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التبني والاستخدام للتقنيات السائدة (الذكاء الاصطناعي) </a:t>
                      </a: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 </a:t>
                      </a:r>
                      <a:r>
                        <a:rPr lang="en-AU" sz="900" b="0" kern="1200">
                          <a:solidFill>
                            <a:srgbClr val="3F3578"/>
                          </a:solidFill>
                          <a:effectLst/>
                          <a:latin typeface="Arial" panose="020B0604020202020204" pitchFamily="34" charset="0"/>
                          <a:ea typeface="Calibri" panose="020F0502020204030204" pitchFamily="34" charset="0"/>
                          <a:cs typeface="DiodrumArabic-Medium" pitchFamily="2" charset="-78"/>
                        </a:rPr>
                        <a:t> </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ar-SA" sz="1000" kern="1200">
                          <a:solidFill>
                            <a:srgbClr val="7C32C9"/>
                          </a:solidFill>
                          <a:effectLst/>
                          <a:latin typeface="☞DIODRUM ARABIC MEDIUM" pitchFamily="2" charset="-78"/>
                          <a:ea typeface="Arial" panose="020B0604020202020204" pitchFamily="34" charset="0"/>
                          <a:cs typeface="☞DIODRUM ARABIC MEDIUM" pitchFamily="2" charset="-78"/>
                        </a:rPr>
                        <a:t>12</a:t>
                      </a:r>
                      <a:endParaRPr lang="en-US" sz="1000" kern="1200">
                        <a:solidFill>
                          <a:srgbClr val="7C32C9"/>
                        </a:solidFill>
                        <a:effectLst/>
                        <a:latin typeface="☞DIODRUM ARABIC MEDIUM" pitchFamily="2" charset="-78"/>
                        <a:ea typeface="Arial" panose="020B0604020202020204" pitchFamily="34" charset="0"/>
                        <a:cs typeface="☞DIODRUM ARABIC MEDIUM"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51124689"/>
                  </a:ext>
                </a:extLst>
              </a:tr>
            </a:tbl>
          </a:graphicData>
        </a:graphic>
      </p:graphicFrame>
      <p:sp>
        <p:nvSpPr>
          <p:cNvPr id="3" name="SecloreFooter">
            <a:extLst>
              <a:ext uri="{FF2B5EF4-FFF2-40B4-BE49-F238E27FC236}">
                <a16:creationId xmlns:a16="http://schemas.microsoft.com/office/drawing/2014/main" id="{16F6A5D3-FFC2-4F95-9A72-2F6AD5953558}"/>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4204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C8FA-D1F1-6881-E513-29655EA4BED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312D6EB-88E6-4026-CF30-12669B18894D}"/>
              </a:ext>
            </a:extLst>
          </p:cNvPr>
          <p:cNvSpPr txBox="1">
            <a:spLocks/>
          </p:cNvSpPr>
          <p:nvPr/>
        </p:nvSpPr>
        <p:spPr>
          <a:xfrm>
            <a:off x="817655" y="793340"/>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lvl="0">
              <a:defRPr/>
            </a:pPr>
            <a:r>
              <a:rPr kumimoji="0" lang="ar-S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rPr>
              <a:t>3.1.3 معايير الإطار العام للمؤشر</a:t>
            </a:r>
            <a:endParaRPr kumimoji="0" lang="ar-QA" sz="14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endParaRPr>
          </a:p>
        </p:txBody>
      </p:sp>
      <p:graphicFrame>
        <p:nvGraphicFramePr>
          <p:cNvPr id="3" name="Table 2">
            <a:extLst>
              <a:ext uri="{FF2B5EF4-FFF2-40B4-BE49-F238E27FC236}">
                <a16:creationId xmlns:a16="http://schemas.microsoft.com/office/drawing/2014/main" id="{28ECBF2C-82B9-2AA7-0D05-F156D858337F}"/>
              </a:ext>
            </a:extLst>
          </p:cNvPr>
          <p:cNvGraphicFramePr>
            <a:graphicFrameLocks noGrp="1"/>
          </p:cNvGraphicFramePr>
          <p:nvPr>
            <p:extLst>
              <p:ext uri="{D42A27DB-BD31-4B8C-83A1-F6EECF244321}">
                <p14:modId xmlns:p14="http://schemas.microsoft.com/office/powerpoint/2010/main" val="1966093984"/>
              </p:ext>
            </p:extLst>
          </p:nvPr>
        </p:nvGraphicFramePr>
        <p:xfrm>
          <a:off x="674552" y="1343960"/>
          <a:ext cx="5533835" cy="7545272"/>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3488735070"/>
                    </a:ext>
                  </a:extLst>
                </a:gridCol>
                <a:gridCol w="1069848">
                  <a:extLst>
                    <a:ext uri="{9D8B030D-6E8A-4147-A177-3AD203B41FA5}">
                      <a16:colId xmlns:a16="http://schemas.microsoft.com/office/drawing/2014/main" val="4002878401"/>
                    </a:ext>
                  </a:extLst>
                </a:gridCol>
                <a:gridCol w="385763">
                  <a:extLst>
                    <a:ext uri="{9D8B030D-6E8A-4147-A177-3AD203B41FA5}">
                      <a16:colId xmlns:a16="http://schemas.microsoft.com/office/drawing/2014/main" val="427836165"/>
                    </a:ext>
                  </a:extLst>
                </a:gridCol>
                <a:gridCol w="969264">
                  <a:extLst>
                    <a:ext uri="{9D8B030D-6E8A-4147-A177-3AD203B41FA5}">
                      <a16:colId xmlns:a16="http://schemas.microsoft.com/office/drawing/2014/main" val="2255790010"/>
                    </a:ext>
                  </a:extLst>
                </a:gridCol>
              </a:tblGrid>
              <a:tr h="365760">
                <a:tc>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الوصف</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gridSpan="2">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المعايير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hMerge="1">
                  <a:txBody>
                    <a:bodyPr/>
                    <a:lstStyle/>
                    <a:p>
                      <a:endParaRPr lang="en-US"/>
                    </a:p>
                  </a:txBody>
                  <a:tcPr>
                    <a:lnL w="6350" cap="flat" cmpd="sng" algn="ctr">
                      <a:solidFill>
                        <a:schemeClr val="bg1"/>
                      </a:solidFill>
                      <a:prstDash val="solid"/>
                      <a:round/>
                      <a:headEnd type="none" w="med" len="med"/>
                      <a:tailEnd type="none" w="med" len="med"/>
                    </a:lnL>
                  </a:tcPr>
                </a:tc>
                <a:tc>
                  <a:txBody>
                    <a:bodyPr/>
                    <a:lstStyle/>
                    <a:p>
                      <a:pPr marL="60325" marR="114300" indent="0" algn="r" defTabSz="685800" rtl="1" eaLnBrk="1" latinLnBrk="0" hangingPunct="1">
                        <a:spcBef>
                          <a:spcPts val="0"/>
                        </a:spcBef>
                        <a:spcAft>
                          <a:spcPts val="0"/>
                        </a:spcAft>
                      </a:pPr>
                      <a:r>
                        <a:rPr lang="ar-SA" sz="900" b="1" kern="1200">
                          <a:solidFill>
                            <a:schemeClr val="lt1"/>
                          </a:solidFill>
                          <a:effectLst/>
                          <a:latin typeface="DiodrumArabic-Semibold" panose="00000700000000000000" pitchFamily="2" charset="-78"/>
                          <a:ea typeface="+mn-ea"/>
                          <a:cs typeface="DiodrumArabic-Semibold" panose="00000700000000000000" pitchFamily="2" charset="-78"/>
                        </a:rPr>
                        <a:t>العناصر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extLst>
                  <a:ext uri="{0D108BD9-81ED-4DB2-BD59-A6C34878D82A}">
                    <a16:rowId xmlns:a16="http://schemas.microsoft.com/office/drawing/2014/main" val="2424599597"/>
                  </a:ext>
                </a:extLst>
              </a:tr>
              <a:tr h="365760">
                <a:tc gridSpan="4">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r>
                        <a:rPr lang="ar-SA"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rPr>
                        <a:t>القدرة الأولى: البحث</a:t>
                      </a:r>
                      <a:endParaRPr lang="en-US"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6F1FB"/>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hMerge="1">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endParaRPr lang="en-US" sz="1100" b="0" kern="1200" dirty="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2949769"/>
                  </a:ext>
                </a:extLst>
              </a:tr>
              <a:tr h="822960">
                <a:tc>
                  <a:txBody>
                    <a:bodyPr/>
                    <a:lstStyle/>
                    <a:p>
                      <a:pPr marL="0" marR="114300" algn="justLow" defTabSz="685800" rtl="1" eaLnBrk="1" latinLnBrk="0" hangingPunct="1">
                        <a:lnSpc>
                          <a:spcPct val="100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التزام الجهة بالأبحاث المتعلقة بالتقنيات الناشئة، وتحليل الاتجاهات من خلال تقييم مستوى تخصيص الموارد، والتعاون مع الموارد الأخرى، ومدى رغبة الجهة في استكشاف الفرص الخارجية، والتي تدعم المنظمات في مواكبة الاتجاهات، وتحديد الفرص ذات الصلة، وبالتالي امتلاك ميزة تنافسية في قطاعها.</a:t>
                      </a:r>
                      <a:endPar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a:t>
                      </a: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تركيز</a:t>
                      </a: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 على</a:t>
                      </a: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 الموارد</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en-AU" sz="900" b="0" kern="1200">
                          <a:solidFill>
                            <a:srgbClr val="7C32C9"/>
                          </a:solidFill>
                          <a:effectLst/>
                          <a:latin typeface="DiodrumArabic-Medium" panose="00000600000000000000" pitchFamily="2" charset="-78"/>
                          <a:ea typeface="Arial" panose="020B0604020202020204" pitchFamily="34" charset="0"/>
                          <a:cs typeface="DiodrumArabic-Medium" panose="00000600000000000000" pitchFamily="2" charset="-78"/>
                        </a:rPr>
                        <a:t>1</a:t>
                      </a:r>
                      <a:endParaRPr lang="en-US">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3">
                  <a:txBody>
                    <a:bodyPr/>
                    <a:lstStyle/>
                    <a:p>
                      <a:pPr marL="112713" indent="0" algn="r" rtl="1"/>
                      <a:r>
                        <a:rPr lang="ar-SA" sz="1000">
                          <a:solidFill>
                            <a:srgbClr val="03ABAF"/>
                          </a:solidFill>
                          <a:latin typeface="☞DIODRUM ARABIC SEMIBOLD" panose="00000700000000000000" pitchFamily="2" charset="-78"/>
                          <a:cs typeface="☞DIODRUM ARABIC SEMIBOLD" panose="00000700000000000000" pitchFamily="2" charset="-78"/>
                        </a:rPr>
                        <a:t>الاتجاهات والتقنيات</a:t>
                      </a:r>
                      <a:endParaRPr lang="en-US">
                        <a:solidFill>
                          <a:srgbClr val="03ABAF"/>
                        </a:solidFill>
                        <a:latin typeface="☞DIODRUM ARABIC SEMIBOLD" panose="00000700000000000000" pitchFamily="2" charset="-78"/>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2137661"/>
                  </a:ext>
                </a:extLst>
              </a:tr>
              <a:tr h="548640">
                <a:tc>
                  <a:txBody>
                    <a:bodyPr/>
                    <a:lstStyle/>
                    <a:p>
                      <a:pPr marL="0" marR="114300" lvl="0" algn="justLow" defTabSz="685800" rtl="1">
                        <a:lnSpc>
                          <a:spcPct val="100000"/>
                        </a:lnSpc>
                        <a:spcBef>
                          <a:spcPts val="0"/>
                        </a:spcBef>
                        <a:spcAft>
                          <a:spcPts val="0"/>
                        </a:spcAft>
                        <a:buNone/>
                        <a:tabLst>
                          <a:tab pos="4140835" algn="l"/>
                        </a:tabLst>
                      </a:pPr>
                      <a:r>
                        <a:rPr lang="ar-JO" sz="800" b="0" kern="1200" noProof="0">
                          <a:solidFill>
                            <a:srgbClr val="2A206A"/>
                          </a:solidFill>
                          <a:effectLst/>
                          <a:latin typeface="Arial" panose="020B0604020202020204" pitchFamily="34" charset="0"/>
                          <a:cs typeface="DiodrumArabic-Medium" pitchFamily="2" charset="-78"/>
                        </a:rPr>
                        <a:t>القدرة على تعزيز التعاون وجمع الأفكار من مختلف أصحاب المصلحة داخل الجهة من خلال التعاون عبر مختلف أقسامها للحصول على فهم شامل للعوامل التي تؤثر على العمليات وعلى اتخاذ القرارات المستنيرة.</a:t>
                      </a:r>
                      <a:endParaRPr lang="en-US" sz="800" b="0" kern="1200" noProof="0">
                        <a:solidFill>
                          <a:srgbClr val="2A206A"/>
                        </a:solidFill>
                        <a:effectLst/>
                        <a:latin typeface="Arial" panose="020B060402020202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التعاون بين مختلف الأقسام</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en-AU" sz="900" b="0" kern="1200">
                          <a:solidFill>
                            <a:srgbClr val="7C32C9"/>
                          </a:solidFill>
                          <a:effectLst/>
                          <a:latin typeface="DiodrumArabic-Medium" panose="00000600000000000000" pitchFamily="2" charset="-78"/>
                          <a:ea typeface="Arial" panose="020B0604020202020204" pitchFamily="34" charset="0"/>
                          <a:cs typeface="DiodrumArabic-Medium" panose="00000600000000000000" pitchFamily="2" charset="-78"/>
                        </a:rPr>
                        <a:t>2</a:t>
                      </a:r>
                      <a:endParaRPr lang="en-US">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47513055"/>
                  </a:ext>
                </a:extLst>
              </a:tr>
              <a:tr h="548640">
                <a:tc>
                  <a:txBody>
                    <a:bodyPr/>
                    <a:lstStyle/>
                    <a:p>
                      <a:pPr marL="0" marR="114300" lvl="0" algn="justLow" rtl="1">
                        <a:lnSpc>
                          <a:spcPct val="100000"/>
                        </a:lnSpc>
                        <a:spcBef>
                          <a:spcPts val="0"/>
                        </a:spcBef>
                        <a:spcAft>
                          <a:spcPts val="0"/>
                        </a:spcAft>
                        <a:buNone/>
                      </a:pPr>
                      <a:r>
                        <a:rPr lang="ar-JO" sz="800" b="0" kern="1200" noProof="0">
                          <a:solidFill>
                            <a:srgbClr val="2A206A"/>
                          </a:solidFill>
                          <a:effectLst/>
                          <a:latin typeface="Arial" panose="020B0604020202020204" pitchFamily="34" charset="0"/>
                          <a:cs typeface="DiodrumArabic-Medium" pitchFamily="2" charset="-78"/>
                        </a:rPr>
                        <a:t>القدرة على استغلال تحليل الاتجاهات وأبحاث التقنيات الناشئة لتحديد الفرص بصورة استباقية تُعزز من الابتكار والنمو من خلال تصنيفها إلى فرص قصيرة أو متوسطة أو طويلة المدى</a:t>
                      </a:r>
                      <a:r>
                        <a:rPr lang="en-US" sz="800" b="0" kern="1200" noProof="0">
                          <a:solidFill>
                            <a:srgbClr val="2A206A"/>
                          </a:solidFill>
                          <a:effectLst/>
                          <a:latin typeface="Arial" panose="020B0604020202020204" pitchFamily="34" charset="0"/>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تحديد الفرص</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en-AU" sz="900" b="0" kern="1200">
                          <a:solidFill>
                            <a:srgbClr val="7C32C9"/>
                          </a:solidFill>
                          <a:effectLst/>
                          <a:latin typeface="DiodrumArabic-Medium" panose="00000600000000000000" pitchFamily="2" charset="-78"/>
                          <a:ea typeface="Arial" panose="020B0604020202020204" pitchFamily="34" charset="0"/>
                          <a:cs typeface="DiodrumArabic-Medium" panose="00000600000000000000" pitchFamily="2" charset="-78"/>
                        </a:rPr>
                        <a:t>3</a:t>
                      </a:r>
                      <a:endParaRPr lang="en-US">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636845122"/>
                  </a:ext>
                </a:extLst>
              </a:tr>
              <a:tr h="731520">
                <a:tc>
                  <a:txBody>
                    <a:bodyPr/>
                    <a:lstStyle/>
                    <a:p>
                      <a:pPr marL="0" marR="114300" lvl="0" algn="justLow" rtl="1">
                        <a:lnSpc>
                          <a:spcPct val="100000"/>
                        </a:lnSpc>
                        <a:spcBef>
                          <a:spcPts val="0"/>
                        </a:spcBef>
                        <a:spcAft>
                          <a:spcPts val="0"/>
                        </a:spcAft>
                        <a:buNone/>
                      </a:pPr>
                      <a:r>
                        <a:rPr lang="ar-JO" sz="800" b="0" kern="1200" noProof="0">
                          <a:solidFill>
                            <a:srgbClr val="2A206A"/>
                          </a:solidFill>
                          <a:effectLst/>
                          <a:latin typeface="Arial" panose="020B0604020202020204" pitchFamily="34" charset="0"/>
                          <a:cs typeface="DiodrumArabic-Medium" pitchFamily="2" charset="-78"/>
                        </a:rPr>
                        <a:t>النضج في عملية تقييم المخاطر المُتعلقة بالتقنيات الناشئة من خلال تقييم القدرة على تقدير المخاطر تقيمًا شاملاً ورسميًا، مع النظر في التحديات المحتملة والسلبيات والتأثيرات السلبية المرتبطة بتبني وتنفيذ التقنيات الناشئة</a:t>
                      </a:r>
                      <a:r>
                        <a:rPr lang="en-US" sz="800" b="0" kern="1200" noProof="0">
                          <a:solidFill>
                            <a:srgbClr val="2A206A"/>
                          </a:solidFill>
                          <a:effectLst/>
                          <a:latin typeface="Arial" panose="020B0604020202020204" pitchFamily="34" charset="0"/>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تحليل المخاطر</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en-AU" sz="900" b="0" kern="1200">
                          <a:solidFill>
                            <a:srgbClr val="7C32C9"/>
                          </a:solidFill>
                          <a:effectLst/>
                          <a:latin typeface="DiodrumArabic-Medium" panose="00000600000000000000" pitchFamily="2" charset="-78"/>
                          <a:ea typeface="Arial" panose="020B0604020202020204" pitchFamily="34" charset="0"/>
                          <a:cs typeface="DiodrumArabic-Medium" panose="00000600000000000000" pitchFamily="2" charset="-78"/>
                        </a:rPr>
                        <a:t>4</a:t>
                      </a:r>
                      <a:endParaRPr lang="en-US">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marL="112713" indent="0" algn="r" defTabSz="685800" rtl="1" eaLnBrk="1" latinLnBrk="0" hangingPunct="1"/>
                      <a:r>
                        <a:rPr lang="ar-SA" sz="1000" kern="1200">
                          <a:solidFill>
                            <a:srgbClr val="03ABAF"/>
                          </a:solidFill>
                          <a:latin typeface="☞DIODRUM ARABIC SEMIBOLD" panose="00000700000000000000" pitchFamily="2" charset="-78"/>
                          <a:ea typeface="+mn-ea"/>
                          <a:cs typeface="☞DIODRUM ARABIC SEMIBOLD" panose="00000700000000000000" pitchFamily="2" charset="-78"/>
                        </a:rPr>
                        <a:t>القيمة والمخاطر المحتملة</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9781330"/>
                  </a:ext>
                </a:extLst>
              </a:tr>
              <a:tr h="709396">
                <a:tc>
                  <a:txBody>
                    <a:bodyPr/>
                    <a:lstStyle/>
                    <a:p>
                      <a:pPr marL="0" marR="114300" algn="justLow" defTabSz="685800" rtl="1" eaLnBrk="1" latinLnBrk="0" hangingPunct="1">
                        <a:lnSpc>
                          <a:spcPct val="100000"/>
                        </a:lnSpc>
                        <a:spcBef>
                          <a:spcPts val="0"/>
                        </a:spcBef>
                        <a:spcAft>
                          <a:spcPts val="0"/>
                        </a:spcAft>
                        <a:tabLst>
                          <a:tab pos="4140835" algn="l"/>
                        </a:tabLst>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النضج في تحليل الجهة للقيمة المحتملة المستمدة من تنفيذ فرص التقنيات الناشئة، مع النظر إلى الانعكاسات على القيمة المباشرة وواسعة النطاق، بما يعزّز عمليات تخصيص الموارد، واتّخاذ قرارات مستنيرة.</a:t>
                      </a:r>
                      <a:endPar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تحليل القيمة</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en-AU" sz="900" b="0" kern="1200">
                          <a:solidFill>
                            <a:srgbClr val="7C32C9"/>
                          </a:solidFill>
                          <a:effectLst/>
                          <a:latin typeface="DiodrumArabic-Medium" panose="00000600000000000000" pitchFamily="2" charset="-78"/>
                          <a:ea typeface="Arial" panose="020B0604020202020204" pitchFamily="34" charset="0"/>
                          <a:cs typeface="DiodrumArabic-Medium" panose="00000600000000000000" pitchFamily="2" charset="-78"/>
                        </a:rPr>
                        <a:t>5</a:t>
                      </a:r>
                      <a:endParaRPr lang="en-US">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635140248"/>
                  </a:ext>
                </a:extLst>
              </a:tr>
              <a:tr h="365760">
                <a:tc gridSpan="4">
                  <a:txBody>
                    <a:bodyPr/>
                    <a:lstStyle/>
                    <a:p>
                      <a:pPr marL="55563"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SA"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rPr>
                        <a:t>القدرة الثانية: التواصل</a:t>
                      </a:r>
                      <a:endParaRPr lang="en-US"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6F1FB"/>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hMerge="1">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endParaRPr lang="en-US" sz="1100" b="0" kern="1200" dirty="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8618439"/>
                  </a:ext>
                </a:extLst>
              </a:tr>
              <a:tr h="54864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القدرة على تثقيف أصحاب المصلحة وإشراكهم، من خلال جهود تعليم التقنيات الناشئة؛ لدفع الأنشطة البحثية الجديدة، وتحديد الفرص المحتملة المتعلقة بالتقنيات الناشئة</a:t>
                      </a:r>
                      <a:r>
                        <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a:cs typeface="DiodrumArabic-Medium" pitchFamily="2" charset="-78"/>
                        </a:rPr>
                        <a:t>رصد الفرص المتمحورة حول المجتمع</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685800" rtl="1" eaLnBrk="1" latinLnBrk="0" hangingPunct="1"/>
                      <a:r>
                        <a:rPr lang="ar-SA" sz="900" b="0" kern="1200">
                          <a:solidFill>
                            <a:srgbClr val="7C32C9"/>
                          </a:solidFill>
                          <a:effectLst/>
                          <a:latin typeface="DiodrumArabic-Medium" panose="00000600000000000000" pitchFamily="2" charset="-78"/>
                          <a:cs typeface="DiodrumArabic-Medium" panose="00000600000000000000" pitchFamily="2" charset="-78"/>
                        </a:rPr>
                        <a:t>6</a:t>
                      </a:r>
                      <a:endParaRPr lang="en-US" sz="900" b="0" kern="1200">
                        <a:solidFill>
                          <a:srgbClr val="7C32C9"/>
                        </a:solidFill>
                        <a:effectLst/>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6350" cap="flat" cmpd="sng" algn="ctr">
                      <a:solidFill>
                        <a:schemeClr val="bg1">
                          <a:lumMod val="75000"/>
                        </a:schemeClr>
                      </a:solidFill>
                      <a:prstDash val="solid"/>
                      <a:round/>
                      <a:headEnd type="none" w="med" len="med"/>
                      <a:tailEnd type="none" w="med" len="med"/>
                    </a:lnB>
                    <a:noFill/>
                  </a:tcPr>
                </a:tc>
                <a:tc rowSpan="2">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SA" sz="1000" kern="1200">
                          <a:solidFill>
                            <a:srgbClr val="03ABAF"/>
                          </a:solidFill>
                          <a:latin typeface="☞DIODRUM ARABIC SEMIBOLD" panose="00000700000000000000" pitchFamily="2" charset="-78"/>
                          <a:ea typeface="+mn-ea"/>
                          <a:cs typeface="☞DIODRUM ARABIC SEMIBOLD" panose="00000700000000000000" pitchFamily="2" charset="-78"/>
                        </a:rPr>
                        <a:t>التثقيف </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648867"/>
                  </a:ext>
                </a:extLst>
              </a:tr>
              <a:tr h="709396">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a:solidFill>
                            <a:srgbClr val="2A206A"/>
                          </a:solidFill>
                          <a:effectLst/>
                          <a:latin typeface="Arial" panose="020B0604020202020204" pitchFamily="34" charset="0"/>
                          <a:ea typeface="Calibri"/>
                          <a:cs typeface="DiodrumArabic-Medium" pitchFamily="2" charset="-78"/>
                        </a:rPr>
                        <a:t>النضج في إشراك الجهات ونشر نتائج أبحاث التقنيات الناشئة، من خلال تقييم القدرة على إشراك أصحاب المصلحة من مختلف المجالات، والتواصل معهم، وتعزيز التعاون، ومشاركة المعرفة، واتخاذ قرارات مستنيرة.</a:t>
                      </a:r>
                      <a:endParaRPr lang="en-US" sz="800" b="0" kern="1200">
                        <a:solidFill>
                          <a:srgbClr val="2A206A"/>
                        </a:solidFill>
                        <a:effectLst/>
                        <a:latin typeface="Arial" panose="020B0604020202020204" pitchFamily="34" charset="0"/>
                        <a:ea typeface="Calibri"/>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justLow" rtl="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تنوّع المجتمع</a:t>
                      </a:r>
                      <a:endParaRPr lang="en-US"/>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685800" rtl="1" eaLnBrk="1" latinLnBrk="0" hangingPunct="1"/>
                      <a:r>
                        <a:rPr lang="ar-SA" sz="900" b="0" kern="1200">
                          <a:solidFill>
                            <a:srgbClr val="7C32C9"/>
                          </a:solidFill>
                          <a:effectLst/>
                          <a:latin typeface="DiodrumArabic-Medium" panose="00000600000000000000" pitchFamily="2" charset="-78"/>
                          <a:cs typeface="DiodrumArabic-Medium" panose="00000600000000000000" pitchFamily="2" charset="-78"/>
                        </a:rPr>
                        <a:t>7</a:t>
                      </a:r>
                      <a:endParaRPr lang="en-US" sz="900" b="0" kern="1200">
                        <a:solidFill>
                          <a:srgbClr val="7C32C9"/>
                        </a:solidFill>
                        <a:effectLst/>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451761128"/>
                  </a:ext>
                </a:extLst>
              </a:tr>
              <a:tr h="54864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نضج التفاعل مع الشركاء المحتملين فيما يتعلق بنتائج البحث والجهود، من خلال إنشاء قنوات اتصال منتظمة، ومشاركة النتائج، والتقدم المحرز أمام الشركاء المحتملين</a:t>
                      </a:r>
                      <a:r>
                        <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justLow" defTabSz="685800" rtl="1" eaLnBrk="1" latinLnBrk="0" hangingPunct="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مشاركة التحديثات مع أصحاب المصلحة</a:t>
                      </a: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/الشركاء</a:t>
                      </a:r>
                      <a:endParaRPr lang="en-US" sz="900" b="0" kern="1200">
                        <a:solidFill>
                          <a:srgbClr val="3F3578"/>
                        </a:solidFill>
                        <a:effectLst/>
                        <a:latin typeface="Arial" panose="020B060402020202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685800" rtl="1" eaLnBrk="1" latinLnBrk="0" hangingPunct="1"/>
                      <a:r>
                        <a:rPr lang="ar-SA" sz="900" b="0" kern="1200">
                          <a:solidFill>
                            <a:srgbClr val="7C32C9"/>
                          </a:solidFill>
                          <a:effectLst/>
                          <a:latin typeface="DiodrumArabic-Medium" panose="00000600000000000000" pitchFamily="2" charset="-78"/>
                          <a:cs typeface="DiodrumArabic-Medium" panose="00000600000000000000" pitchFamily="2" charset="-78"/>
                        </a:rPr>
                        <a:t>8</a:t>
                      </a:r>
                      <a:endParaRPr lang="en-US" sz="900" b="0" kern="1200">
                        <a:solidFill>
                          <a:srgbClr val="7C32C9"/>
                        </a:solidFill>
                        <a:effectLst/>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3">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SA" sz="1000" kern="1200">
                          <a:solidFill>
                            <a:srgbClr val="03ABAF"/>
                          </a:solidFill>
                          <a:latin typeface="☞DIODRUM ARABIC SEMIBOLD" panose="00000700000000000000" pitchFamily="2" charset="-78"/>
                          <a:ea typeface="+mn-ea"/>
                          <a:cs typeface="☞DIODRUM ARABIC SEMIBOLD" panose="00000700000000000000" pitchFamily="2" charset="-78"/>
                        </a:rPr>
                        <a:t>أصحاب المصلحة</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86246786"/>
                  </a:ext>
                </a:extLst>
              </a:tr>
              <a:tr h="54864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القدرة على التواصل وتقديم حالات أعمال متعلقة بالتقنيات الناشئة لأصحاب المصلحة والشركاء المحتملين، من خلال تقييم القدرة على تحديد القيمة والفوائد والنتائج المحتملة لحالات الأعمال هذه.</a:t>
                      </a:r>
                      <a:endPar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justLow" defTabSz="685800" rtl="1" eaLnBrk="1" latinLnBrk="0" hangingPunct="1">
                        <a:lnSpc>
                          <a:spcPct val="100000"/>
                        </a:lnSpc>
                      </a:pP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تحديد أصحاب المصلحة</a:t>
                      </a: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/الشركاء</a:t>
                      </a:r>
                      <a:endParaRPr lang="en-US" sz="900" b="0" kern="1200">
                        <a:solidFill>
                          <a:srgbClr val="3F3578"/>
                        </a:solidFill>
                        <a:effectLst/>
                        <a:latin typeface="Arial" panose="020B060402020202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685800" rtl="1" eaLnBrk="1" latinLnBrk="0" hangingPunct="1"/>
                      <a:r>
                        <a:rPr lang="ar-SA" sz="900" b="0" kern="1200">
                          <a:solidFill>
                            <a:srgbClr val="7C32C9"/>
                          </a:solidFill>
                          <a:effectLst/>
                          <a:latin typeface="DiodrumArabic-Medium" panose="00000600000000000000" pitchFamily="2" charset="-78"/>
                          <a:cs typeface="DiodrumArabic-Medium" panose="00000600000000000000" pitchFamily="2" charset="-78"/>
                        </a:rPr>
                        <a:t>9</a:t>
                      </a:r>
                      <a:endParaRPr lang="en-US" sz="900" b="0" kern="1200">
                        <a:solidFill>
                          <a:srgbClr val="7C32C9"/>
                        </a:solidFill>
                        <a:effectLst/>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416994169"/>
                  </a:ext>
                </a:extLst>
              </a:tr>
              <a:tr h="731520">
                <a:tc>
                  <a:txBody>
                    <a:bodyPr/>
                    <a:lstStyle/>
                    <a:p>
                      <a:pPr marL="0" marR="114300" lvl="0" indent="0" algn="justLow" defTabSz="685800" rtl="1" eaLnBrk="1" fontAlgn="auto" latinLnBrk="0" hangingPunct="1">
                        <a:lnSpc>
                          <a:spcPct val="120000"/>
                        </a:lnSpc>
                        <a:spcBef>
                          <a:spcPts val="0"/>
                        </a:spcBef>
                        <a:spcAft>
                          <a:spcPts val="0"/>
                        </a:spcAft>
                        <a:buClrTx/>
                        <a:buSzTx/>
                        <a:buFontTx/>
                        <a:buNone/>
                        <a:tabLst>
                          <a:tab pos="4140835" algn="l"/>
                        </a:tabLst>
                        <a:defRPr/>
                      </a:pPr>
                      <a:r>
                        <a:rPr lang="ar-JO" sz="800" b="0" kern="1200">
                          <a:solidFill>
                            <a:srgbClr val="2A206A"/>
                          </a:solidFill>
                          <a:effectLst/>
                          <a:latin typeface="Arial" panose="020B0604020202020204" pitchFamily="34" charset="0"/>
                          <a:ea typeface="Calibri" panose="020F0502020204030204" pitchFamily="34" charset="0"/>
                          <a:cs typeface="DiodrumArabic-Medium" pitchFamily="2" charset="-78"/>
                        </a:rPr>
                        <a:t>نضج عملية اتخاذ القرار في الجهة عندما يتعلق الأمر بالشراكة والرعاية المحتملة، عن طريق تقييم قدرة الجهة على تقييم وتحديد إمكانية المضي قدمًا في الفرص المحدّدة، استنادًا إلى تقييم الفرق المعنية، أو من خلال القوالب الموحّدة، وإشراك لجنة مخصصة.</a:t>
                      </a:r>
                      <a:endParaRPr lang="en-US" sz="800" b="0" kern="1200">
                        <a:solidFill>
                          <a:srgbClr val="2A206A"/>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justLow" defTabSz="685800" rtl="1" eaLnBrk="1" latinLnBrk="0" hangingPunct="1">
                        <a:lnSpc>
                          <a:spcPct val="100000"/>
                        </a:lnSpc>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إشراك </a:t>
                      </a:r>
                      <a:r>
                        <a:rPr lang="ar-LB" sz="900" b="0" kern="1200">
                          <a:solidFill>
                            <a:srgbClr val="3F3578"/>
                          </a:solidFill>
                          <a:effectLst/>
                          <a:latin typeface="Arial" panose="020B0604020202020204" pitchFamily="34" charset="0"/>
                          <a:ea typeface="Calibri" panose="020F0502020204030204" pitchFamily="34" charset="0"/>
                          <a:cs typeface="DiodrumArabic-Medium" pitchFamily="2" charset="-78"/>
                        </a:rPr>
                        <a:t>أصحاب المصلحة</a:t>
                      </a:r>
                      <a:r>
                        <a:rPr lang="ar-SA" sz="900" b="0" kern="1200">
                          <a:solidFill>
                            <a:srgbClr val="3F3578"/>
                          </a:solidFill>
                          <a:effectLst/>
                          <a:latin typeface="Arial" panose="020B0604020202020204" pitchFamily="34" charset="0"/>
                          <a:ea typeface="Calibri" panose="020F0502020204030204" pitchFamily="34" charset="0"/>
                          <a:cs typeface="DiodrumArabic-Medium" pitchFamily="2" charset="-78"/>
                        </a:rPr>
                        <a:t>/الشركاء</a:t>
                      </a:r>
                      <a:endParaRPr lang="en-US" sz="900" b="0" kern="1200">
                        <a:solidFill>
                          <a:srgbClr val="3F3578"/>
                        </a:solidFill>
                        <a:effectLst/>
                        <a:latin typeface="Arial" panose="020B060402020202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685800" rtl="1" eaLnBrk="1" latinLnBrk="0" hangingPunct="1"/>
                      <a:r>
                        <a:rPr lang="ar-SA" sz="900" b="0" kern="1200">
                          <a:solidFill>
                            <a:srgbClr val="7C32C9"/>
                          </a:solidFill>
                          <a:effectLst/>
                          <a:latin typeface="DiodrumArabic-Medium" panose="00000600000000000000" pitchFamily="2" charset="-78"/>
                          <a:cs typeface="DiodrumArabic-Medium" panose="00000600000000000000" pitchFamily="2" charset="-78"/>
                        </a:rPr>
                        <a:t>10</a:t>
                      </a:r>
                      <a:endParaRPr lang="en-US" sz="900" b="0" kern="1200">
                        <a:solidFill>
                          <a:srgbClr val="7C32C9"/>
                        </a:solidFill>
                        <a:effectLst/>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endParaRPr lang="en-US" sz="10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8024307"/>
                  </a:ext>
                </a:extLst>
              </a:tr>
            </a:tbl>
          </a:graphicData>
        </a:graphic>
      </p:graphicFrame>
      <p:sp>
        <p:nvSpPr>
          <p:cNvPr id="2" name="SecloreFooter">
            <a:extLst>
              <a:ext uri="{FF2B5EF4-FFF2-40B4-BE49-F238E27FC236}">
                <a16:creationId xmlns:a16="http://schemas.microsoft.com/office/drawing/2014/main" id="{E21352A3-CD9F-4A5E-A3FB-51A62A6688C0}"/>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54046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01C54-6182-73DA-5EED-414E7032D506}"/>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35E1CEF-9EEC-0C97-00FE-44FD55365337}"/>
              </a:ext>
            </a:extLst>
          </p:cNvPr>
          <p:cNvGraphicFramePr>
            <a:graphicFrameLocks noGrp="1"/>
          </p:cNvGraphicFramePr>
          <p:nvPr>
            <p:extLst>
              <p:ext uri="{D42A27DB-BD31-4B8C-83A1-F6EECF244321}">
                <p14:modId xmlns:p14="http://schemas.microsoft.com/office/powerpoint/2010/main" val="4207925966"/>
              </p:ext>
            </p:extLst>
          </p:nvPr>
        </p:nvGraphicFramePr>
        <p:xfrm>
          <a:off x="674552" y="1343960"/>
          <a:ext cx="5537712" cy="731520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3488735070"/>
                    </a:ext>
                  </a:extLst>
                </a:gridCol>
                <a:gridCol w="1071363">
                  <a:extLst>
                    <a:ext uri="{9D8B030D-6E8A-4147-A177-3AD203B41FA5}">
                      <a16:colId xmlns:a16="http://schemas.microsoft.com/office/drawing/2014/main" val="4002878401"/>
                    </a:ext>
                  </a:extLst>
                </a:gridCol>
                <a:gridCol w="385763">
                  <a:extLst>
                    <a:ext uri="{9D8B030D-6E8A-4147-A177-3AD203B41FA5}">
                      <a16:colId xmlns:a16="http://schemas.microsoft.com/office/drawing/2014/main" val="427836165"/>
                    </a:ext>
                  </a:extLst>
                </a:gridCol>
                <a:gridCol w="971626">
                  <a:extLst>
                    <a:ext uri="{9D8B030D-6E8A-4147-A177-3AD203B41FA5}">
                      <a16:colId xmlns:a16="http://schemas.microsoft.com/office/drawing/2014/main" val="2255790010"/>
                    </a:ext>
                  </a:extLst>
                </a:gridCol>
              </a:tblGrid>
              <a:tr h="365760">
                <a:tc>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الوصف</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gridSpan="2">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المعايير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hMerge="1">
                  <a:txBody>
                    <a:bodyPr/>
                    <a:lstStyle/>
                    <a:p>
                      <a:endParaRPr lang="en-US"/>
                    </a:p>
                  </a:txBody>
                  <a:tcPr>
                    <a:lnL w="6350" cap="flat" cmpd="sng" algn="ctr">
                      <a:solidFill>
                        <a:schemeClr val="bg1"/>
                      </a:solidFill>
                      <a:prstDash val="solid"/>
                      <a:round/>
                      <a:headEnd type="none" w="med" len="med"/>
                      <a:tailEnd type="none" w="med" len="med"/>
                    </a:lnL>
                  </a:tcPr>
                </a:tc>
                <a:tc>
                  <a:txBody>
                    <a:bodyPr/>
                    <a:lstStyle/>
                    <a:p>
                      <a:pPr marL="60325" marR="114300" indent="0" algn="r" defTabSz="685800" rtl="1" eaLnBrk="1" latinLnBrk="0" hangingPunct="1">
                        <a:spcBef>
                          <a:spcPts val="0"/>
                        </a:spcBef>
                        <a:spcAft>
                          <a:spcPts val="0"/>
                        </a:spcAft>
                      </a:pPr>
                      <a:r>
                        <a:rPr lang="ar-SA" sz="900" b="1" kern="1200">
                          <a:solidFill>
                            <a:schemeClr val="lt1"/>
                          </a:solidFill>
                          <a:effectLst/>
                          <a:latin typeface="DiodrumArabic-Semibold" panose="00000700000000000000" pitchFamily="2" charset="-78"/>
                          <a:ea typeface="+mn-ea"/>
                          <a:cs typeface="DiodrumArabic-Semibold" panose="00000700000000000000" pitchFamily="2" charset="-78"/>
                        </a:rPr>
                        <a:t>العناصر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extLst>
                  <a:ext uri="{0D108BD9-81ED-4DB2-BD59-A6C34878D82A}">
                    <a16:rowId xmlns:a16="http://schemas.microsoft.com/office/drawing/2014/main" val="2424599597"/>
                  </a:ext>
                </a:extLst>
              </a:tr>
              <a:tr h="365760">
                <a:tc gridSpan="4">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r>
                        <a:rPr lang="ar-SA"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rPr>
                        <a:t>القدرة الثالثة: الإثبات</a:t>
                      </a:r>
                      <a:endParaRPr lang="en-US"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6F1FB"/>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hMerge="1">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endParaRPr lang="en-US" sz="1100" b="0" kern="1200" dirty="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2949769"/>
                  </a:ext>
                </a:extLst>
              </a:tr>
              <a:tr h="45720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noProof="0">
                          <a:solidFill>
                            <a:srgbClr val="3F3578"/>
                          </a:solidFill>
                          <a:effectLst/>
                          <a:latin typeface="Arial"/>
                          <a:cs typeface="DiodrumArabic-Medium" pitchFamily="2" charset="-78"/>
                        </a:rPr>
                        <a:t>النهج التنظيمي لإثبات التقنية وقدرتها على التكيف، مع التعلّم المستمر من النتائج المتراكمة، وضبط النهج بناءً على الرؤى جديدة</a:t>
                      </a:r>
                      <a:r>
                        <a:rPr lang="en-US" sz="800" b="0" kern="1200" noProof="0">
                          <a:solidFill>
                            <a:srgbClr val="3F3578"/>
                          </a:solidFill>
                          <a:effectLst/>
                          <a:latin typeface="Arial"/>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الإثبات التدريجي للتقنيات</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11</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إثبات التقنية</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p>
                      <a:pPr marL="112713" indent="0" algn="r" defTabSz="685800" rtl="1" eaLnBrk="1" latinLnBrk="0" hangingPunct="1"/>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2137661"/>
                  </a:ext>
                </a:extLst>
              </a:tr>
              <a:tr h="82296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noProof="0">
                          <a:solidFill>
                            <a:srgbClr val="3F3578"/>
                          </a:solidFill>
                          <a:effectLst/>
                          <a:latin typeface="Arial"/>
                          <a:cs typeface="DiodrumArabic-Medium" pitchFamily="2" charset="-78"/>
                        </a:rPr>
                        <a:t>نضج النهج التنظيمي لاستكشاف الفرص التقنيات الناشئة وتحقيقها من خلال تقييم التزام الجهة بالتجارب العملية والنشاط التقني العملي، والعمليات الرسمية التي تركز على إثبات الفوائد المحتملة لهذه التقنيات التي يمكن الاستفادة منها، بحيث يمكن للجهات الحصول على رؤى، وتقييم الجدوى، واتخاذ قرارات بشأن اعتمادها وتنفيذها</a:t>
                      </a:r>
                      <a:r>
                        <a:rPr lang="en-US" sz="800" b="0" kern="1200" noProof="0">
                          <a:solidFill>
                            <a:srgbClr val="3F3578"/>
                          </a:solidFill>
                          <a:effectLst/>
                          <a:latin typeface="Arial"/>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تجربة التقنيات</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12</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47513055"/>
                  </a:ext>
                </a:extLst>
              </a:tr>
              <a:tr h="73152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defRPr/>
                      </a:pPr>
                      <a:r>
                        <a:rPr lang="ar-JO" sz="800" b="0" kern="1200" noProof="0">
                          <a:solidFill>
                            <a:srgbClr val="3F3578"/>
                          </a:solidFill>
                          <a:effectLst/>
                          <a:latin typeface="Arial"/>
                          <a:cs typeface="DiodrumArabic-Medium" pitchFamily="2" charset="-78"/>
                        </a:rPr>
                        <a:t>القدرة على تقييم التداعيات الثقافية والخبرات المترتبة على التقنيات الناشئة من خلال تقييم قدرة الجهة على تحديد التحديات والفرص المحتملة الناشئة من الجوانب الثقافية والخبرات، واتخاذ قرارات مستنيرة بشأن جدوى عملية متابعة الفرص المحددة</a:t>
                      </a:r>
                      <a:r>
                        <a:rPr lang="en-US" sz="800" b="0" kern="1200" noProof="0">
                          <a:solidFill>
                            <a:srgbClr val="3F3578"/>
                          </a:solidFill>
                          <a:effectLst/>
                          <a:latin typeface="Arial"/>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تقييم الثقافة التقنية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endParaRPr lang="en-US" sz="900" b="0" kern="1200">
                        <a:solidFill>
                          <a:srgbClr val="3F3578"/>
                        </a:solidFill>
                        <a:effectLst/>
                        <a:latin typeface="Arial" panose="020B060402020202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13</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توافق المواهب البشرية والثقافة</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9781330"/>
                  </a:ext>
                </a:extLst>
              </a:tr>
              <a:tr h="91440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noProof="0">
                          <a:solidFill>
                            <a:srgbClr val="3F3578"/>
                          </a:solidFill>
                          <a:effectLst/>
                          <a:latin typeface="Arial"/>
                          <a:cs typeface="DiodrumArabic-Medium" pitchFamily="2" charset="-78"/>
                        </a:rPr>
                        <a:t>القدرة على تحليل تداعيات التقنيات الناشئة على عمليات الأعمال والإجراءات وعوامل التكلفة من خلال تقييم قدرة الجهة على فهم التأثير المحتمل للتغييرات الناتجة عن التقنيات، بما في ذلك الاعتبارات التشغيلية والمالية، ودمج هذه النتائج في عملية تنقيح حالة الأعمال التي تضمن تقييمًا شاملاً للفوائد والتحديات والتكاليف المحتملة المرتبطة بتبني التقنيات الناشئة</a:t>
                      </a:r>
                      <a:r>
                        <a:rPr lang="en-US" sz="800" b="0" kern="1200" noProof="0">
                          <a:solidFill>
                            <a:srgbClr val="3F3578"/>
                          </a:solidFill>
                          <a:effectLst/>
                          <a:latin typeface="Arial"/>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justLow" defTabSz="685800" rtl="1" eaLnBrk="1" fontAlgn="auto" latinLnBrk="0" hangingPunct="1">
                        <a:lnSpc>
                          <a:spcPct val="100000"/>
                        </a:lnSpc>
                        <a:spcBef>
                          <a:spcPts val="0"/>
                        </a:spcBef>
                        <a:spcAft>
                          <a:spcPts val="0"/>
                        </a:spcAft>
                        <a:buClrTx/>
                        <a:buSzTx/>
                        <a:buFontTx/>
                        <a:buNone/>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تقييم التقنيات من حيث طبيعة الأعمال</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14</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2">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توافق العمليات والبنية</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p>
                      <a:pPr marL="112713" indent="0" algn="r" defTabSz="685800" rtl="1" eaLnBrk="1" latinLnBrk="0" hangingPunct="1"/>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31569497"/>
                  </a:ext>
                </a:extLst>
              </a:tr>
              <a:tr h="54864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a:solidFill>
                            <a:srgbClr val="3F3578"/>
                          </a:solidFill>
                          <a:effectLst/>
                          <a:latin typeface="Arial"/>
                          <a:ea typeface="Calibri"/>
                          <a:cs typeface="DiodrumArabic-Medium" pitchFamily="2" charset="-78"/>
                        </a:rPr>
                        <a:t>القدرة على تحليل وتقييم أثر البنية على التقنيات الناشئة من خلال تقييم قدرة الجهة على قياس الاعتبارات ذات الصلة بالتوافق والتوسع والصيانة فيما يتعلّق بتكامل التقنيات وتقدير التكاليف المترتّبة</a:t>
                      </a:r>
                      <a:r>
                        <a:rPr lang="en-US" sz="800" b="0" kern="1200">
                          <a:solidFill>
                            <a:srgbClr val="3F3578"/>
                          </a:solidFill>
                          <a:effectLst/>
                          <a:latin typeface="Arial"/>
                          <a:ea typeface="Calibri"/>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justLow" defTabSz="685800" rtl="1" eaLnBrk="1" fontAlgn="auto" latinLnBrk="0" hangingPunct="1">
                        <a:lnSpc>
                          <a:spcPct val="100000"/>
                        </a:lnSpc>
                        <a:spcBef>
                          <a:spcPts val="0"/>
                        </a:spcBef>
                        <a:spcAft>
                          <a:spcPts val="0"/>
                        </a:spcAft>
                        <a:buClrTx/>
                        <a:buSzTx/>
                        <a:buFontTx/>
                        <a:buNone/>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تقييم التقنيات من حيث البنية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15</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10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78697790"/>
                  </a:ext>
                </a:extLst>
              </a:tr>
              <a:tr h="640080">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800" b="0" kern="1200" noProof="0">
                          <a:solidFill>
                            <a:srgbClr val="3F3578"/>
                          </a:solidFill>
                          <a:effectLst/>
                          <a:latin typeface="Arial"/>
                          <a:cs typeface="DiodrumArabic-Medium" pitchFamily="2" charset="-78"/>
                        </a:rPr>
                        <a:t>إدارة المخاطر التنظيمية والأخلاقية المرتبطة بتبني تقنيات جديدة بفعالية من خلال تقييم المخاطر المحتملة ومعالجتها، والاستجابة بشكل استباقي لمتطلبات التقنيات، وتطوير العمليات وتنفيذها بطريقة مستدامة.</a:t>
                      </a:r>
                      <a:endParaRPr lang="en-US" sz="800" b="0" kern="1200" noProof="0">
                        <a:solidFill>
                          <a:srgbClr val="3F3578"/>
                        </a:solidFill>
                        <a:effectLst/>
                        <a:latin typeface="Arial"/>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algn="justLow" defTabSz="685800" rtl="1" eaLnBrk="1" latinLnBrk="0" hangingPunct="1">
                        <a:lnSpc>
                          <a:spcPct val="100000"/>
                        </a:lnSpc>
                        <a:spcBef>
                          <a:spcPts val="0"/>
                        </a:spcBef>
                        <a:spcAft>
                          <a:spcPts val="0"/>
                        </a:spcAft>
                        <a:tabLst>
                          <a:tab pos="4140835" algn="l"/>
                        </a:tabLst>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الامتثال التنظيمي والأخلاقي</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16</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4">
                  <a:txBody>
                    <a:bodyPr/>
                    <a:lstStyle/>
                    <a:p>
                      <a:pPr marL="112713" marR="114300" indent="0" algn="r" defTabSz="685800" rtl="1" eaLnBrk="1" latinLnBrk="0" hangingPunct="1">
                        <a:lnSpc>
                          <a:spcPct val="107000"/>
                        </a:lnSpc>
                        <a:spcBef>
                          <a:spcPts val="0"/>
                        </a:spcBef>
                        <a:spcAft>
                          <a:spcPts val="0"/>
                        </a:spcAft>
                        <a:tabLst>
                          <a:tab pos="4140835" algn="l"/>
                        </a:tabLst>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الجاهزية للتقنيات السائدة </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p>
                      <a:pPr marL="112713" marR="114300" indent="0" algn="r" defTabSz="685800" rtl="1" eaLnBrk="1" latinLnBrk="0" hangingPunct="1">
                        <a:lnSpc>
                          <a:spcPct val="107000"/>
                        </a:lnSpc>
                        <a:spcBef>
                          <a:spcPts val="0"/>
                        </a:spcBef>
                        <a:spcAft>
                          <a:spcPts val="0"/>
                        </a:spcAft>
                        <a:tabLst>
                          <a:tab pos="4140835" algn="l"/>
                        </a:tabLst>
                      </a:pPr>
                      <a:r>
                        <a:rPr lang="ar-LB" sz="900" kern="1200">
                          <a:solidFill>
                            <a:srgbClr val="03ABAF"/>
                          </a:solidFill>
                          <a:latin typeface="☞DIODRUM ARABIC SEMIBOLD" panose="00000700000000000000" pitchFamily="2" charset="-78"/>
                          <a:ea typeface="+mn-ea"/>
                          <a:cs typeface="☞DIODRUM ARABIC SEMIBOLD" panose="00000700000000000000" pitchFamily="2" charset="-78"/>
                        </a:rPr>
                        <a:t>(الذكاء الاصطناعي) </a:t>
                      </a:r>
                      <a:r>
                        <a:rPr lang="ar-SA" sz="900" kern="1200">
                          <a:solidFill>
                            <a:srgbClr val="03ABAF"/>
                          </a:solidFill>
                          <a:latin typeface="☞DIODRUM ARABIC SEMIBOLD" panose="00000700000000000000" pitchFamily="2" charset="-78"/>
                          <a:ea typeface="+mn-ea"/>
                          <a:cs typeface="☞DIODRUM ARABIC SEMIBOLD" panose="00000700000000000000" pitchFamily="2" charset="-78"/>
                        </a:rPr>
                        <a:t> </a:t>
                      </a:r>
                      <a:r>
                        <a:rPr lang="en-AU" sz="900" kern="1200">
                          <a:solidFill>
                            <a:srgbClr val="03ABAF"/>
                          </a:solidFill>
                          <a:latin typeface="☞DIODRUM ARABIC SEMIBOLD" panose="00000700000000000000" pitchFamily="2" charset="-78"/>
                          <a:ea typeface="+mn-ea"/>
                          <a:cs typeface="☞DIODRUM ARABIC SEMIBOLD" panose="00000700000000000000" pitchFamily="2" charset="-78"/>
                        </a:rPr>
                        <a:t> </a:t>
                      </a:r>
                      <a:endParaRPr lang="en-US" sz="900" kern="1200">
                        <a:solidFill>
                          <a:srgbClr val="03ABAF"/>
                        </a:solidFill>
                        <a:latin typeface="☞DIODRUM ARABIC SEMIBOLD" panose="00000700000000000000" pitchFamily="2" charset="-78"/>
                        <a:ea typeface="+mn-ea"/>
                        <a:cs typeface="☞DIODRUM ARABIC SEMIBOLD" panose="00000700000000000000" pitchFamily="2" charset="-78"/>
                      </a:endParaRPr>
                    </a:p>
                    <a:p>
                      <a:pPr marL="112713" indent="0" algn="r" defTabSz="685800" rtl="1" eaLnBrk="1" latinLnBrk="0" hangingPunct="1"/>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60356402"/>
                  </a:ext>
                </a:extLst>
              </a:tr>
              <a:tr h="822960">
                <a:tc>
                  <a:txBody>
                    <a:bodyPr/>
                    <a:lstStyle/>
                    <a:p>
                      <a:pPr marL="0" marR="114300" lvl="0" algn="justLow" rtl="1">
                        <a:lnSpc>
                          <a:spcPct val="107000"/>
                        </a:lnSpc>
                        <a:spcBef>
                          <a:spcPts val="0"/>
                        </a:spcBef>
                        <a:spcAft>
                          <a:spcPts val="0"/>
                        </a:spcAft>
                        <a:buNone/>
                      </a:pPr>
                      <a:r>
                        <a:rPr lang="ar-JO" sz="800" b="0" kern="1200" noProof="0">
                          <a:solidFill>
                            <a:srgbClr val="3F3578"/>
                          </a:solidFill>
                          <a:effectLst/>
                          <a:latin typeface="Arial"/>
                          <a:cs typeface="DiodrumArabic-Medium" pitchFamily="2" charset="-78"/>
                        </a:rPr>
                        <a:t>تقييم مدى توفر البيانات ومُلاءمتها وجودتها للتدريب على تقنيات الذكاء الاصطناعي ونشرها. ويشمل هذا التقييم التحقق من مدى إمكانية الجهة للوصول إلى البيانات اللازمة لتبني تقنيات الذكاء الاصطناعي، وجودة كمية البيانات المتاحة، ومدى تنظيم البيانات وهيكلتها بطريقة مناسبة لتحليل ومعالجة الذكاء الاصطناعي</a:t>
                      </a:r>
                      <a:r>
                        <a:rPr lang="en-US" sz="800" b="0" kern="1200" noProof="0">
                          <a:solidFill>
                            <a:srgbClr val="3F3578"/>
                          </a:solidFill>
                          <a:effectLst/>
                          <a:latin typeface="Arial"/>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algn="justLow" defTabSz="685800" rtl="1" eaLnBrk="1" latinLnBrk="0" hangingPunct="1">
                        <a:lnSpc>
                          <a:spcPct val="100000"/>
                        </a:lnSpc>
                        <a:spcBef>
                          <a:spcPts val="0"/>
                        </a:spcBef>
                        <a:spcAft>
                          <a:spcPts val="0"/>
                        </a:spcAft>
                        <a:tabLst>
                          <a:tab pos="4140835" algn="l"/>
                        </a:tabLst>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التوفر والجاهزية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17</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9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04532914"/>
                  </a:ext>
                </a:extLst>
              </a:tr>
              <a:tr h="822960">
                <a:tc>
                  <a:txBody>
                    <a:bodyPr/>
                    <a:lstStyle/>
                    <a:p>
                      <a:pPr marL="0" marR="114300" algn="justLow" defTabSz="685800" rtl="1" eaLnBrk="1" latinLnBrk="0" hangingPunct="1">
                        <a:lnSpc>
                          <a:spcPct val="107000"/>
                        </a:lnSpc>
                        <a:spcBef>
                          <a:spcPts val="0"/>
                        </a:spcBef>
                        <a:spcAft>
                          <a:spcPts val="0"/>
                        </a:spcAft>
                        <a:tabLst>
                          <a:tab pos="4140835" algn="l"/>
                        </a:tabLst>
                      </a:pPr>
                      <a:r>
                        <a:rPr lang="ar-JO" sz="800" b="0" kern="1200">
                          <a:solidFill>
                            <a:srgbClr val="3F3578"/>
                          </a:solidFill>
                          <a:effectLst/>
                          <a:latin typeface="Arial"/>
                          <a:ea typeface="Calibri"/>
                          <a:cs typeface="DiodrumArabic-Medium" pitchFamily="2" charset="-78"/>
                        </a:rPr>
                        <a:t>قياس مستوى جاهزية البنية التحتية والموارد المتاحة لاعتماد تقنيات الذكاء الاصطناعي داخل الشركات. </a:t>
                      </a:r>
                      <a:r>
                        <a:rPr lang="ar-JO" sz="800" b="0" kern="1200" noProof="0">
                          <a:solidFill>
                            <a:srgbClr val="3F3578"/>
                          </a:solidFill>
                          <a:effectLst/>
                          <a:latin typeface="Arial"/>
                          <a:cs typeface="DiodrumArabic-Medium" pitchFamily="2" charset="-78"/>
                        </a:rPr>
                        <a:t>ويشمل </a:t>
                      </a:r>
                      <a:r>
                        <a:rPr lang="ar-JO" sz="800" b="0" kern="1200">
                          <a:solidFill>
                            <a:srgbClr val="3F3578"/>
                          </a:solidFill>
                          <a:effectLst/>
                          <a:latin typeface="Arial"/>
                          <a:ea typeface="Calibri"/>
                          <a:cs typeface="DiodrumArabic-Medium" pitchFamily="2" charset="-78"/>
                        </a:rPr>
                        <a:t>التقييم التحقق من توفر المعدات والبرمجيات اللازمة لتطبيق الذكاء الاصطناعي، بالإضافة إلى مستوى الاستثمار في البنية التحتية والموارد الخاصة بالذكاء الاصطناعي</a:t>
                      </a:r>
                      <a:r>
                        <a:rPr lang="en-US" sz="800" b="0" kern="1200">
                          <a:solidFill>
                            <a:srgbClr val="3F3578"/>
                          </a:solidFill>
                          <a:effectLst/>
                          <a:latin typeface="Arial"/>
                          <a:ea typeface="Calibri"/>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algn="justLow" defTabSz="685800" rtl="1" eaLnBrk="1" latinLnBrk="0" hangingPunct="1">
                        <a:lnSpc>
                          <a:spcPct val="100000"/>
                        </a:lnSpc>
                        <a:spcBef>
                          <a:spcPts val="0"/>
                        </a:spcBef>
                        <a:spcAft>
                          <a:spcPts val="0"/>
                        </a:spcAft>
                        <a:tabLst>
                          <a:tab pos="4140835" algn="l"/>
                        </a:tabLst>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البنية التحتية والموارد</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18</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9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0358894"/>
                  </a:ext>
                </a:extLst>
              </a:tr>
              <a:tr h="822960">
                <a:tc>
                  <a:txBody>
                    <a:bodyPr/>
                    <a:lstStyle/>
                    <a:p>
                      <a:pPr marL="0" marR="114300" algn="justLow" rtl="1" eaLnBrk="1" latinLnBrk="0" hangingPunct="1">
                        <a:lnSpc>
                          <a:spcPct val="107000"/>
                        </a:lnSpc>
                        <a:spcBef>
                          <a:spcPts val="0"/>
                        </a:spcBef>
                        <a:spcAft>
                          <a:spcPts val="0"/>
                        </a:spcAft>
                      </a:pPr>
                      <a:r>
                        <a:rPr lang="ar-JO" sz="800" b="0" kern="1200">
                          <a:solidFill>
                            <a:srgbClr val="3F3578"/>
                          </a:solidFill>
                          <a:effectLst/>
                          <a:latin typeface="Arial"/>
                          <a:ea typeface="Calibri"/>
                          <a:cs typeface="DiodrumArabic-Medium" pitchFamily="2" charset="-78"/>
                        </a:rPr>
                        <a:t>تقييم مستوى الوعي حول تقنيات الذكاء الاصطناعي داخل الشركات. </a:t>
                      </a:r>
                      <a:r>
                        <a:rPr lang="ar-JO" sz="800" b="0" kern="1200" noProof="0">
                          <a:solidFill>
                            <a:srgbClr val="3F3578"/>
                          </a:solidFill>
                          <a:effectLst/>
                          <a:latin typeface="Arial"/>
                          <a:cs typeface="DiodrumArabic-Medium" pitchFamily="2" charset="-78"/>
                        </a:rPr>
                        <a:t>حيث </a:t>
                      </a:r>
                      <a:r>
                        <a:rPr lang="ar-JO" sz="800" b="0" kern="1200">
                          <a:solidFill>
                            <a:srgbClr val="3F3578"/>
                          </a:solidFill>
                          <a:effectLst/>
                          <a:latin typeface="Arial"/>
                          <a:ea typeface="Calibri"/>
                          <a:cs typeface="DiodrumArabic-Medium" pitchFamily="2" charset="-78"/>
                        </a:rPr>
                        <a:t>يتم تقييم مدى معرفة الموظفين بتقنيات الذكاء الاصطناعي، وما إذا كانت الجهة قد قدمت أي تعليم أو تدريب على الذكاء الاصطناعي للموظفين، ومستوى الوعي بالفوائد والمخاطر المحتملة لتقنيات الذكاء الاصطناعي</a:t>
                      </a:r>
                      <a:r>
                        <a:rPr lang="en-US" sz="800" b="0" kern="1200">
                          <a:solidFill>
                            <a:srgbClr val="3F3578"/>
                          </a:solidFill>
                          <a:effectLst/>
                          <a:latin typeface="Arial"/>
                          <a:ea typeface="Calibri"/>
                          <a:cs typeface="DiodrumArabic-Medium"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algn="justLow" defTabSz="685800" rtl="1" eaLnBrk="1" latinLnBrk="0" hangingPunct="1">
                        <a:lnSpc>
                          <a:spcPct val="100000"/>
                        </a:lnSpc>
                        <a:spcBef>
                          <a:spcPts val="0"/>
                        </a:spcBef>
                        <a:spcAft>
                          <a:spcPts val="0"/>
                        </a:spcAft>
                        <a:tabLst>
                          <a:tab pos="4140835" algn="l"/>
                        </a:tabLst>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التوعية والتثقيف</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19</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9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4733142"/>
                  </a:ext>
                </a:extLst>
              </a:tr>
            </a:tbl>
          </a:graphicData>
        </a:graphic>
      </p:graphicFrame>
      <p:sp>
        <p:nvSpPr>
          <p:cNvPr id="2" name="SecloreFooter">
            <a:extLst>
              <a:ext uri="{FF2B5EF4-FFF2-40B4-BE49-F238E27FC236}">
                <a16:creationId xmlns:a16="http://schemas.microsoft.com/office/drawing/2014/main" id="{0EB4D402-38DB-4BF0-9B5A-8FAA496DFC47}"/>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21608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1027F-8D88-066A-48DB-D599D1E6498B}"/>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FF5BE4-B1F4-FBA9-FE8E-FD38D553AA6B}"/>
              </a:ext>
            </a:extLst>
          </p:cNvPr>
          <p:cNvGraphicFramePr>
            <a:graphicFrameLocks noGrp="1"/>
          </p:cNvGraphicFramePr>
          <p:nvPr>
            <p:extLst>
              <p:ext uri="{D42A27DB-BD31-4B8C-83A1-F6EECF244321}">
                <p14:modId xmlns:p14="http://schemas.microsoft.com/office/powerpoint/2010/main" val="166680986"/>
              </p:ext>
            </p:extLst>
          </p:nvPr>
        </p:nvGraphicFramePr>
        <p:xfrm>
          <a:off x="674552" y="1343960"/>
          <a:ext cx="5537712" cy="658368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3488735070"/>
                    </a:ext>
                  </a:extLst>
                </a:gridCol>
                <a:gridCol w="1071363">
                  <a:extLst>
                    <a:ext uri="{9D8B030D-6E8A-4147-A177-3AD203B41FA5}">
                      <a16:colId xmlns:a16="http://schemas.microsoft.com/office/drawing/2014/main" val="4002878401"/>
                    </a:ext>
                  </a:extLst>
                </a:gridCol>
                <a:gridCol w="385763">
                  <a:extLst>
                    <a:ext uri="{9D8B030D-6E8A-4147-A177-3AD203B41FA5}">
                      <a16:colId xmlns:a16="http://schemas.microsoft.com/office/drawing/2014/main" val="427836165"/>
                    </a:ext>
                  </a:extLst>
                </a:gridCol>
                <a:gridCol w="971626">
                  <a:extLst>
                    <a:ext uri="{9D8B030D-6E8A-4147-A177-3AD203B41FA5}">
                      <a16:colId xmlns:a16="http://schemas.microsoft.com/office/drawing/2014/main" val="2255790010"/>
                    </a:ext>
                  </a:extLst>
                </a:gridCol>
              </a:tblGrid>
              <a:tr h="365760">
                <a:tc>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الوصف</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gridSpan="2">
                  <a:txBody>
                    <a:bodyPr/>
                    <a:lstStyle/>
                    <a:p>
                      <a:pPr marL="60325" marR="114300" indent="0" algn="r" defTabSz="685800" rtl="1" eaLnBrk="1" latinLnBrk="0" hangingPunct="1">
                        <a:spcBef>
                          <a:spcPts val="0"/>
                        </a:spcBef>
                        <a:spcAft>
                          <a:spcPts val="0"/>
                        </a:spcAft>
                      </a:pPr>
                      <a:r>
                        <a:rPr lang="ar-JO" sz="900" b="1" kern="1200">
                          <a:solidFill>
                            <a:schemeClr val="lt1"/>
                          </a:solidFill>
                          <a:effectLst/>
                          <a:latin typeface="DiodrumArabic-Semibold" panose="00000700000000000000" pitchFamily="2" charset="-78"/>
                          <a:ea typeface="+mn-ea"/>
                          <a:cs typeface="DiodrumArabic-Semibold" panose="00000700000000000000" pitchFamily="2" charset="-78"/>
                        </a:rPr>
                        <a:t>المعايير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tc hMerge="1">
                  <a:txBody>
                    <a:bodyPr/>
                    <a:lstStyle/>
                    <a:p>
                      <a:endParaRPr lang="en-US"/>
                    </a:p>
                  </a:txBody>
                  <a:tcPr>
                    <a:lnL w="6350" cap="flat" cmpd="sng" algn="ctr">
                      <a:solidFill>
                        <a:schemeClr val="bg1"/>
                      </a:solidFill>
                      <a:prstDash val="solid"/>
                      <a:round/>
                      <a:headEnd type="none" w="med" len="med"/>
                      <a:tailEnd type="none" w="med" len="med"/>
                    </a:lnL>
                  </a:tcPr>
                </a:tc>
                <a:tc>
                  <a:txBody>
                    <a:bodyPr/>
                    <a:lstStyle/>
                    <a:p>
                      <a:pPr marL="60325" marR="114300" indent="0" algn="r" defTabSz="685800" rtl="1" eaLnBrk="1" latinLnBrk="0" hangingPunct="1">
                        <a:spcBef>
                          <a:spcPts val="0"/>
                        </a:spcBef>
                        <a:spcAft>
                          <a:spcPts val="0"/>
                        </a:spcAft>
                      </a:pPr>
                      <a:r>
                        <a:rPr lang="ar-SA" sz="900" b="1" kern="1200">
                          <a:solidFill>
                            <a:schemeClr val="lt1"/>
                          </a:solidFill>
                          <a:effectLst/>
                          <a:latin typeface="DiodrumArabic-Semibold" panose="00000700000000000000" pitchFamily="2" charset="-78"/>
                          <a:ea typeface="+mn-ea"/>
                          <a:cs typeface="DiodrumArabic-Semibold" panose="00000700000000000000" pitchFamily="2" charset="-78"/>
                        </a:rPr>
                        <a:t>العناصر</a:t>
                      </a:r>
                      <a:endParaRPr lang="en-US" sz="900" b="1" kern="1200">
                        <a:solidFill>
                          <a:schemeClr val="lt1"/>
                        </a:solidFill>
                        <a:effectLst/>
                        <a:latin typeface="DiodrumArabic-Semibold" panose="00000700000000000000" pitchFamily="2" charset="-78"/>
                        <a:ea typeface="+mn-ea"/>
                        <a:cs typeface="DiodrumArabic-Semibold" panose="00000700000000000000" pitchFamily="2" charset="-78"/>
                      </a:endParaRPr>
                    </a:p>
                  </a:txBody>
                  <a:tcPr marL="41830" marR="41830" marT="16848" marB="168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A206A"/>
                    </a:solidFill>
                  </a:tcPr>
                </a:tc>
                <a:extLst>
                  <a:ext uri="{0D108BD9-81ED-4DB2-BD59-A6C34878D82A}">
                    <a16:rowId xmlns:a16="http://schemas.microsoft.com/office/drawing/2014/main" val="2424599597"/>
                  </a:ext>
                </a:extLst>
              </a:tr>
              <a:tr h="365760">
                <a:tc gridSpan="4">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r>
                        <a:rPr lang="ar-SA"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rPr>
                        <a:t>القدرة الرابعة: التكامل</a:t>
                      </a:r>
                      <a:endParaRPr lang="en-US" sz="1100" b="0" kern="120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6F1FB"/>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hMerge="1">
                  <a:txBody>
                    <a:bodyPr/>
                    <a:lstStyle/>
                    <a:p>
                      <a:pPr marL="55563" marR="114300" lvl="0" indent="0" algn="justLow" defTabSz="685800" rtl="1" eaLnBrk="1" fontAlgn="auto" latinLnBrk="0" hangingPunct="1">
                        <a:lnSpc>
                          <a:spcPct val="107000"/>
                        </a:lnSpc>
                        <a:spcBef>
                          <a:spcPts val="0"/>
                        </a:spcBef>
                        <a:spcAft>
                          <a:spcPts val="0"/>
                        </a:spcAft>
                        <a:buClrTx/>
                        <a:buSzTx/>
                        <a:buFontTx/>
                        <a:buNone/>
                        <a:tabLst>
                          <a:tab pos="4140835" algn="l"/>
                        </a:tabLst>
                        <a:defRPr/>
                      </a:pPr>
                      <a:endParaRPr lang="en-US" sz="1100" b="0" kern="1200" dirty="0">
                        <a:solidFill>
                          <a:srgbClr val="2A206A"/>
                        </a:solidFill>
                        <a:effectLst/>
                        <a:latin typeface="☞DIODRUM ARABIC SEMIBOLD" panose="00000700000000000000" pitchFamily="2" charset="-78"/>
                        <a:ea typeface="Calibri" panose="020F0502020204030204" pitchFamily="34" charset="0"/>
                        <a:cs typeface="☞DIODRUM ARABIC SEMIBOLD" panose="00000700000000000000" pitchFamily="2" charset="-78"/>
                      </a:endParaRPr>
                    </a:p>
                  </a:txBody>
                  <a:tcPr marL="68580" marR="68580" marT="9525" marB="0"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2949769"/>
                  </a:ext>
                </a:extLst>
              </a:tr>
              <a:tr h="73152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النهج الذي تتّبعه الجهة في تفعيل التقنيات الناشئة من خلال التركيز على نتائج الأعمال الاستراتيجية، والرغبة في الاستثمار في المبادرات التحوّلية، والقدرة على تحديد الفوائد طويلة المدى، والتأثير المحتمل لهذه التقنيات</a:t>
                      </a:r>
                      <a:r>
                        <a:rPr lang="en-US"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مستهدفات للتقنيات الناشئة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20</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الابتكار الاستراتيجي</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2137661"/>
                  </a:ext>
                </a:extLst>
              </a:tr>
              <a:tr h="82296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تحديد مستوى نضج الجهة من حيث إدراك أهمية التقنيات الناشئة، واستخدامها كوسيلة لاكتساب ميزة استراتيجية على المنافسين، من خلال تقييم قدرة الجهة على تحديد القيمة، والتأثير المحتمل للتقنيات الناشئة في تشكيل استراتيجية أعمالها، وتميزها عن الآخرين.</a:t>
                      </a:r>
                      <a:endParaRPr lang="en-US"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a:cs typeface="DiodrumArabic-Medium" pitchFamily="2" charset="-78"/>
                        </a:rPr>
                        <a:t>استراتيجية التقنيات الناشئة</a:t>
                      </a:r>
                      <a:endParaRPr lang="en-US" sz="900" b="0" kern="1200">
                        <a:solidFill>
                          <a:srgbClr val="3F3578"/>
                        </a:solidFill>
                        <a:effectLst/>
                        <a:latin typeface="Arial" panose="020B0604020202020204" pitchFamily="34" charset="0"/>
                        <a:ea typeface="Calibri"/>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21</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47513055"/>
                  </a:ext>
                </a:extLst>
              </a:tr>
              <a:tr h="731520">
                <a:tc>
                  <a:txBody>
                    <a:bodyPr/>
                    <a:lstStyle/>
                    <a:p>
                      <a:pPr marL="0" marR="114300" algn="justLow" rtl="1" eaLnBrk="1" latinLnBrk="0" hangingPunct="1">
                        <a:lnSpc>
                          <a:spcPct val="120000"/>
                        </a:lnSpc>
                        <a:spcBef>
                          <a:spcPts val="0"/>
                        </a:spcBef>
                        <a:spcAft>
                          <a:spcPts val="0"/>
                        </a:spcAft>
                      </a:pPr>
                      <a:r>
                        <a:rPr lang="ar-JO" sz="800" b="0" kern="1200">
                          <a:solidFill>
                            <a:srgbClr val="3F3578"/>
                          </a:solidFill>
                          <a:effectLst/>
                          <a:latin typeface="DiodrumArabic-Medium" panose="00000600000000000000" pitchFamily="2" charset="-78"/>
                          <a:ea typeface="Calibri"/>
                          <a:cs typeface="DiodrumArabic-Medium" panose="00000600000000000000" pitchFamily="2" charset="-78"/>
                        </a:rPr>
                        <a:t>القدرة على ترجمة أبحاث التقنيات الناشئة إلى فوائد عملية وملموسة لاحتياجات الأعمال الفورية، من خلال تحديد الفرص المناسبة ذات الصلة، وتنفيذ تحسينات تدريجية، واستخدام التقنيات الناشئة بفعالية لمعالجة </a:t>
                      </a:r>
                      <a:r>
                        <a:rPr lang="ar-JO" sz="800" b="0" kern="1200" noProof="0">
                          <a:solidFill>
                            <a:srgbClr val="3F3578"/>
                          </a:solidFill>
                          <a:effectLst/>
                          <a:latin typeface="DiodrumArabic-Medium" panose="00000600000000000000" pitchFamily="2" charset="-78"/>
                          <a:cs typeface="DiodrumArabic-Medium" panose="00000600000000000000" pitchFamily="2" charset="-78"/>
                        </a:rPr>
                        <a:t>الاحتياج الشديد</a:t>
                      </a:r>
                      <a:r>
                        <a:rPr lang="ar-JO" sz="800" b="0" kern="1200">
                          <a:solidFill>
                            <a:srgbClr val="3F3578"/>
                          </a:solidFill>
                          <a:effectLst/>
                          <a:latin typeface="DiodrumArabic-Medium" panose="00000600000000000000" pitchFamily="2" charset="-78"/>
                          <a:ea typeface="Calibri"/>
                          <a:cs typeface="DiodrumArabic-Medium" panose="00000600000000000000" pitchFamily="2" charset="-78"/>
                        </a:rPr>
                        <a:t> للجهة</a:t>
                      </a:r>
                      <a:r>
                        <a:rPr lang="en-US" sz="800" b="0" kern="1200">
                          <a:solidFill>
                            <a:srgbClr val="3F3578"/>
                          </a:solidFill>
                          <a:effectLst/>
                          <a:latin typeface="DiodrumArabic-Medium" panose="00000600000000000000" pitchFamily="2" charset="-78"/>
                          <a:ea typeface="Calibri"/>
                          <a:cs typeface="DiodrumArabic-Medium" panose="00000600000000000000"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a:cs typeface="DiodrumArabic-Medium" pitchFamily="2" charset="-78"/>
                        </a:rPr>
                        <a:t>تحقّق المنفعة على المدى القريب</a:t>
                      </a:r>
                      <a:endParaRPr lang="en-US" sz="900" b="0" kern="1200">
                        <a:solidFill>
                          <a:srgbClr val="3F3578"/>
                        </a:solidFill>
                        <a:effectLst/>
                        <a:latin typeface="Arial" panose="020B0604020202020204" pitchFamily="34" charset="0"/>
                        <a:ea typeface="Calibri"/>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22</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الابتكار المخصّص</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9781330"/>
                  </a:ext>
                </a:extLst>
              </a:tr>
              <a:tr h="91440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القدرة على التقدّم والتوسّع من التجارب الصغيرة إلى التطبيقات الواسعة في مجال التقنيات الناشئة، وذلك من خلال تقييم استعداد الجهة لاستكشاف إمكانيات التقنيات الناشئة والاستفادة منها بما يتجاوز التجارب الأوّلية، وبالتالي تطبيقها واستخدامها بشكل مكثّف لتعزيز الابتكار والكفاءة والمخرجات الاستراتيجية.</a:t>
                      </a:r>
                      <a:endParaRPr lang="en-US"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قابلية الابتكار</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23</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الابتكار بدافع تقني</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31569497"/>
                  </a:ext>
                </a:extLst>
              </a:tr>
              <a:tr h="1280160">
                <a:tc>
                  <a:txBody>
                    <a:bodyPr/>
                    <a:lstStyle/>
                    <a:p>
                      <a:pPr marL="0" marR="114300" lvl="0" algn="justLow" defTabSz="685800" rtl="1" eaLnBrk="1" latinLnBrk="0" hangingPunct="1">
                        <a:lnSpc>
                          <a:spcPct val="120000"/>
                        </a:lnSpc>
                        <a:spcBef>
                          <a:spcPts val="0"/>
                        </a:spcBef>
                        <a:spcAft>
                          <a:spcPts val="0"/>
                        </a:spcAft>
                        <a:buNone/>
                      </a:pPr>
                      <a:r>
                        <a:rPr lang="ar-JO" sz="800" b="0" kern="1200" noProof="0">
                          <a:solidFill>
                            <a:srgbClr val="3F3578"/>
                          </a:solidFill>
                          <a:effectLst/>
                          <a:latin typeface="DiodrumArabic-Medium" panose="00000600000000000000" pitchFamily="2" charset="-78"/>
                          <a:cs typeface="DiodrumArabic-Medium" panose="00000600000000000000" pitchFamily="2" charset="-78"/>
                        </a:rPr>
                        <a:t>تقييم ممارسات حوكمة البيانات والقدرة على إدارة البيانات في الجهة لدعم تبني الذكاء الاصطناعي بفعالية. يتضمن ذلك تقييم جودة البيانات والخصوصية والأمان وتدابير الامتثال المتعلقة بالأفكار والتنبؤات التي ينتجها الذكاء الاصطناعي. والالتزام بالإرشادات الأخلاقية ولوائح خصوصية البيانات وممارسات الذكاء الاصطناعي المسؤولة طوال دورة تبني الذكاء الاصطناعي. ويضمن هذا المعيار أن تقنيات الذكاء الاصطناعي تُطوَّر وتُنَشر وتُستَخدم بشكل أخلاقي ومسؤول</a:t>
                      </a:r>
                      <a:r>
                        <a:rPr lang="en-US" sz="800" b="0" kern="1200" noProof="0">
                          <a:solidFill>
                            <a:srgbClr val="3F3578"/>
                          </a:solidFill>
                          <a:effectLst/>
                          <a:latin typeface="DiodrumArabic-Medium" panose="00000600000000000000" pitchFamily="2" charset="-78"/>
                          <a:cs typeface="DiodrumArabic-Medium" panose="00000600000000000000"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a:cs typeface="DiodrumArabic-Medium" pitchFamily="2" charset="-78"/>
                        </a:rPr>
                        <a:t>حوكمة البيانات، إدارة البيانات، والاستخدام الأخلاقي</a:t>
                      </a:r>
                      <a:endParaRPr lang="en-US" sz="900" b="0" kern="1200">
                        <a:solidFill>
                          <a:srgbClr val="3F3578"/>
                        </a:solidFill>
                        <a:effectLst/>
                        <a:latin typeface="Arial" panose="020B0604020202020204" pitchFamily="34" charset="0"/>
                        <a:ea typeface="Calibri"/>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24</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3">
                  <a:txBody>
                    <a:bodyPr/>
                    <a:lstStyle/>
                    <a:p>
                      <a:pPr marL="112713" marR="0" lvl="0" indent="0" algn="r" defTabSz="685800" rtl="1" eaLnBrk="1" fontAlgn="auto" latinLnBrk="0" hangingPunct="1">
                        <a:lnSpc>
                          <a:spcPct val="100000"/>
                        </a:lnSpc>
                        <a:spcBef>
                          <a:spcPts val="0"/>
                        </a:spcBef>
                        <a:spcAft>
                          <a:spcPts val="0"/>
                        </a:spcAft>
                        <a:buClrTx/>
                        <a:buSzTx/>
                        <a:buFontTx/>
                        <a:buNone/>
                        <a:tabLst/>
                        <a:defRPr/>
                      </a:pPr>
                      <a:r>
                        <a:rPr lang="ar-LB" sz="1000" kern="1200">
                          <a:solidFill>
                            <a:srgbClr val="03ABAF"/>
                          </a:solidFill>
                          <a:latin typeface="☞DIODRUM ARABIC SEMIBOLD" panose="00000700000000000000" pitchFamily="2" charset="-78"/>
                          <a:ea typeface="+mn-ea"/>
                          <a:cs typeface="☞DIODRUM ARABIC SEMIBOLD" panose="00000700000000000000" pitchFamily="2" charset="-78"/>
                        </a:rPr>
                        <a:t>التبني والاستخدام للتقنيات السائدة </a:t>
                      </a:r>
                      <a:r>
                        <a:rPr lang="ar-LB" sz="900" kern="1200">
                          <a:solidFill>
                            <a:srgbClr val="03ABAF"/>
                          </a:solidFill>
                          <a:latin typeface="☞DIODRUM ARABIC SEMIBOLD" panose="00000700000000000000" pitchFamily="2" charset="-78"/>
                          <a:ea typeface="+mn-ea"/>
                          <a:cs typeface="☞DIODRUM ARABIC SEMIBOLD" panose="00000700000000000000" pitchFamily="2" charset="-78"/>
                        </a:rPr>
                        <a:t>(الذكاء الاصطناعي) </a:t>
                      </a:r>
                      <a:r>
                        <a:rPr lang="ar-SA" sz="900" kern="1200">
                          <a:solidFill>
                            <a:srgbClr val="03ABAF"/>
                          </a:solidFill>
                          <a:latin typeface="☞DIODRUM ARABIC SEMIBOLD" panose="00000700000000000000" pitchFamily="2" charset="-78"/>
                          <a:ea typeface="+mn-ea"/>
                          <a:cs typeface="☞DIODRUM ARABIC SEMIBOLD" panose="00000700000000000000" pitchFamily="2" charset="-78"/>
                        </a:rPr>
                        <a:t> </a:t>
                      </a:r>
                      <a:r>
                        <a:rPr lang="en-AU" sz="1000" kern="1200">
                          <a:solidFill>
                            <a:srgbClr val="03ABAF"/>
                          </a:solidFill>
                          <a:latin typeface="☞DIODRUM ARABIC SEMIBOLD" panose="00000700000000000000" pitchFamily="2" charset="-78"/>
                          <a:ea typeface="+mn-ea"/>
                          <a:cs typeface="☞DIODRUM ARABIC SEMIBOLD" panose="00000700000000000000" pitchFamily="2" charset="-78"/>
                        </a:rPr>
                        <a:t> </a:t>
                      </a:r>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p>
                      <a:pPr marL="112713" indent="0" algn="r" defTabSz="685800" rtl="1" eaLnBrk="1" latinLnBrk="0" hangingPunct="1"/>
                      <a:endParaRPr lang="en-US" sz="1000" kern="120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60356402"/>
                  </a:ext>
                </a:extLst>
              </a:tr>
              <a:tr h="82296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قياس مستوى الاستثمار والتخطيط الاستراتيجي لتبني التقنيات داخل الجهات، وتقييم نسبة الميزانية المخصصة للاستثمار في التقنيات، وما إذا كان لدى الجهة أو قسم مخصص للتقنيات، واستراتيجية التقنيات طويلة المدى للجهة</a:t>
                      </a:r>
                      <a:r>
                        <a:rPr lang="ar-SA"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  </a:t>
                      </a:r>
                      <a:r>
                        <a:rPr lang="en-US"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الاستثمار واستراتيجية التقنية</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25</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9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04532914"/>
                  </a:ext>
                </a:extLst>
              </a:tr>
              <a:tr h="548640">
                <a:tc>
                  <a:txBody>
                    <a:bodyPr/>
                    <a:lstStyle/>
                    <a:p>
                      <a:pPr marL="0" marR="114300" algn="justLow" defTabSz="685800" rtl="1" eaLnBrk="1" latinLnBrk="0" hangingPunct="1">
                        <a:lnSpc>
                          <a:spcPct val="120000"/>
                        </a:lnSpc>
                        <a:spcBef>
                          <a:spcPts val="0"/>
                        </a:spcBef>
                        <a:spcAft>
                          <a:spcPts val="0"/>
                        </a:spcAft>
                        <a:tabLst>
                          <a:tab pos="4140835" algn="l"/>
                        </a:tabLst>
                      </a:pP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قياس مستوى تبني التقنية واندماجها داخل الجهات وتقييم</a:t>
                      </a:r>
                      <a:r>
                        <a:rPr lang="ar-SA"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  </a:t>
                      </a:r>
                      <a:r>
                        <a:rPr lang="ar-JO"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 نسبة العمليات التي تعتمد على التقنية، وكيفية اندماج التقنيات في منتجات وخدمات الجهة</a:t>
                      </a:r>
                      <a:r>
                        <a:rPr lang="en-US" sz="800" b="0" kern="1200">
                          <a:solidFill>
                            <a:srgbClr val="3F3578"/>
                          </a:solidFill>
                          <a:effectLst/>
                          <a:latin typeface="DiodrumArabic-Medium" panose="00000600000000000000" pitchFamily="2" charset="-78"/>
                          <a:ea typeface="Calibri" panose="020F0502020204030204" pitchFamily="34" charset="0"/>
                          <a:cs typeface="DiodrumArabic-Medium" panose="00000600000000000000" pitchFamily="2" charset="-78"/>
                        </a:rPr>
                        <a:t>.</a:t>
                      </a: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114300" lvl="0" indent="0" algn="justLow" defTabSz="685800" rtl="1" eaLnBrk="1" fontAlgn="auto" latinLnBrk="0" hangingPunct="1">
                        <a:lnSpc>
                          <a:spcPct val="100000"/>
                        </a:lnSpc>
                        <a:spcBef>
                          <a:spcPts val="0"/>
                        </a:spcBef>
                        <a:spcAft>
                          <a:spcPts val="0"/>
                        </a:spcAft>
                        <a:buClrTx/>
                        <a:buSzTx/>
                        <a:buFontTx/>
                        <a:buNone/>
                        <a:tabLst>
                          <a:tab pos="4140835" algn="l"/>
                        </a:tabLst>
                        <a:defRPr/>
                      </a:pPr>
                      <a:r>
                        <a:rPr lang="ar-JO" sz="900" b="0" kern="1200">
                          <a:solidFill>
                            <a:srgbClr val="3F3578"/>
                          </a:solidFill>
                          <a:effectLst/>
                          <a:latin typeface="Arial" panose="020B0604020202020204" pitchFamily="34" charset="0"/>
                          <a:ea typeface="Calibri" panose="020F0502020204030204" pitchFamily="34" charset="0"/>
                          <a:cs typeface="DiodrumArabic-Medium" pitchFamily="2" charset="-78"/>
                        </a:rPr>
                        <a:t>تبني التقنيات ودمجها</a:t>
                      </a:r>
                      <a:endParaRPr lang="en-US" sz="900" b="0" kern="1200">
                        <a:solidFill>
                          <a:srgbClr val="3F3578"/>
                        </a:solidFill>
                        <a:effectLst/>
                        <a:latin typeface="Arial" panose="020B0604020202020204" pitchFamily="34" charset="0"/>
                        <a:ea typeface="Calibri" panose="020F0502020204030204" pitchFamily="34" charset="0"/>
                        <a:cs typeface="DiodrumArabic-Medium"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rtl="1"/>
                      <a:r>
                        <a:rPr lang="ar-SA" sz="900">
                          <a:solidFill>
                            <a:srgbClr val="7C32C9"/>
                          </a:solidFill>
                          <a:latin typeface="DiodrumArabic-Medium" panose="00000600000000000000" pitchFamily="2" charset="-78"/>
                          <a:cs typeface="DiodrumArabic-Medium" panose="00000600000000000000" pitchFamily="2" charset="-78"/>
                        </a:rPr>
                        <a:t>26</a:t>
                      </a:r>
                      <a:endParaRPr lang="en-US" sz="900">
                        <a:solidFill>
                          <a:srgbClr val="7C32C9"/>
                        </a:solidFill>
                        <a:latin typeface="DiodrumArabic-Medium" panose="00000600000000000000" pitchFamily="2" charset="-78"/>
                        <a:cs typeface="DiodrumArabic-Medium" panose="00000600000000000000" pitchFamily="2" charset="-78"/>
                      </a:endParaRPr>
                    </a:p>
                  </a:txBody>
                  <a:tcPr marL="45720" marR="45720" marT="18415" marB="184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pPr marL="112713" indent="0" algn="r" defTabSz="685800" rtl="1" eaLnBrk="1" latinLnBrk="0" hangingPunct="1"/>
                      <a:endParaRPr lang="en-US" sz="900" kern="1200" dirty="0">
                        <a:solidFill>
                          <a:srgbClr val="03ABAF"/>
                        </a:solidFill>
                        <a:latin typeface="☞DIODRUM ARABIC SEMIBOLD" panose="00000700000000000000" pitchFamily="2" charset="-78"/>
                        <a:ea typeface="+mn-ea"/>
                        <a:cs typeface="☞DIODRUM ARABIC SEMIBOLD" panose="00000700000000000000" pitchFamily="2" charset="-78"/>
                      </a:endParaRPr>
                    </a:p>
                  </a:txBody>
                  <a:tcPr marL="68580" marR="6858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0358894"/>
                  </a:ext>
                </a:extLst>
              </a:tr>
            </a:tbl>
          </a:graphicData>
        </a:graphic>
      </p:graphicFrame>
      <p:sp>
        <p:nvSpPr>
          <p:cNvPr id="2" name="SecloreFooter">
            <a:extLst>
              <a:ext uri="{FF2B5EF4-FFF2-40B4-BE49-F238E27FC236}">
                <a16:creationId xmlns:a16="http://schemas.microsoft.com/office/drawing/2014/main" id="{01DDA94E-2AB4-4926-8934-D44693CD1497}"/>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56906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BF9A-BE3E-B644-4AE7-3140FE2B2E9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7C8B59F-AEC3-F0C8-A83C-F701D11D4957}"/>
              </a:ext>
            </a:extLst>
          </p:cNvPr>
          <p:cNvSpPr txBox="1">
            <a:spLocks/>
          </p:cNvSpPr>
          <p:nvPr/>
        </p:nvSpPr>
        <p:spPr>
          <a:xfrm>
            <a:off x="817655" y="793340"/>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3.2</a:t>
            </a:r>
            <a:r>
              <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 </a:t>
            </a: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تصنيف مستويات جاهزية تبنّي التقنيات الناشئة</a:t>
            </a:r>
            <a:endPar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endParaRPr>
          </a:p>
        </p:txBody>
      </p:sp>
      <p:sp>
        <p:nvSpPr>
          <p:cNvPr id="5" name="TextBox 4">
            <a:extLst>
              <a:ext uri="{FF2B5EF4-FFF2-40B4-BE49-F238E27FC236}">
                <a16:creationId xmlns:a16="http://schemas.microsoft.com/office/drawing/2014/main" id="{F4054993-E97A-B73F-4D3B-1D95CD665D52}"/>
              </a:ext>
            </a:extLst>
          </p:cNvPr>
          <p:cNvSpPr txBox="1"/>
          <p:nvPr/>
        </p:nvSpPr>
        <p:spPr>
          <a:xfrm>
            <a:off x="424673" y="1210645"/>
            <a:ext cx="5894200" cy="568361"/>
          </a:xfrm>
          <a:prstGeom prst="rect">
            <a:avLst/>
          </a:prstGeom>
          <a:noFill/>
        </p:spPr>
        <p:txBody>
          <a:bodyPr wrap="square" lIns="91440" tIns="45720" rIns="91440" bIns="45720" anchor="t">
            <a:spAutoFit/>
          </a:bodyPr>
          <a:lstStyle/>
          <a:p>
            <a:pPr marL="0" marR="0" lvl="0" indent="0" algn="justLow" defTabSz="457200" rtl="1" eaLnBrk="1" fontAlgn="auto" latinLnBrk="0" hangingPunct="1">
              <a:lnSpc>
                <a:spcPct val="150000"/>
              </a:lnSpc>
              <a:spcBef>
                <a:spcPts val="0"/>
              </a:spcBef>
              <a:spcAft>
                <a:spcPts val="600"/>
              </a:spcAft>
              <a:buClrTx/>
              <a:buSzTx/>
              <a:buFontTx/>
              <a:buNone/>
              <a:tabLst/>
              <a:defRPr/>
            </a:pPr>
            <a:r>
              <a:rPr kumimoji="0" lang="ar-SA" sz="1100" b="0" i="0" u="none" strike="noStrike" kern="1200" cap="none" spc="0" normalizeH="0" baseline="0" noProof="0">
                <a:ln>
                  <a:noFill/>
                </a:ln>
                <a:solidFill>
                  <a:srgbClr val="2A206A"/>
                </a:solidFill>
                <a:effectLst/>
                <a:uLnTx/>
                <a:uFillTx/>
                <a:latin typeface="DiodrumArabic-Medium" panose="00000600000000000000" pitchFamily="2" charset="-78"/>
                <a:ea typeface="+mn-ea"/>
                <a:cs typeface="DiodrumArabic-Medium" panose="00000600000000000000" pitchFamily="2" charset="-78"/>
              </a:rPr>
              <a:t>يتم تحديد مستوى جاهزية الجهات الحكومية وفقاً لنتيجة مؤشر جاهزية تبنّي التقنيات الناشئة، بحسب القدرات ومعاييرها الفرعية في كل دورة قياس ضمن أحد المستويات الخمس التالية:</a:t>
            </a:r>
          </a:p>
        </p:txBody>
      </p:sp>
      <p:sp>
        <p:nvSpPr>
          <p:cNvPr id="7" name="Rectangle 233">
            <a:extLst>
              <a:ext uri="{FF2B5EF4-FFF2-40B4-BE49-F238E27FC236}">
                <a16:creationId xmlns:a16="http://schemas.microsoft.com/office/drawing/2014/main" id="{57EC1F98-9BDB-D0A7-3579-133306A0ABEE}"/>
              </a:ext>
            </a:extLst>
          </p:cNvPr>
          <p:cNvSpPr/>
          <p:nvPr/>
        </p:nvSpPr>
        <p:spPr>
          <a:xfrm>
            <a:off x="660399" y="2008016"/>
            <a:ext cx="3926453" cy="796298"/>
          </a:xfrm>
          <a:prstGeom prst="round2Diag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Low" defTabSz="493456" rtl="1" eaLnBrk="1" fontAlgn="auto" latinLnBrk="0" hangingPunct="1">
              <a:lnSpc>
                <a:spcPct val="100000"/>
              </a:lnSpc>
              <a:spcBef>
                <a:spcPts val="0"/>
              </a:spcBef>
              <a:spcAft>
                <a:spcPts val="648"/>
              </a:spcAft>
              <a:buClrTx/>
              <a:buSzTx/>
              <a:buFontTx/>
              <a:buNone/>
              <a:tabLst/>
              <a:defRPr/>
            </a:pPr>
            <a:r>
              <a:rPr kumimoji="0" lang="ar-SA" sz="1050" b="0" i="0" u="none" strike="noStrike" kern="1200" cap="none" spc="0" normalizeH="0" baseline="0" noProof="0">
                <a:ln>
                  <a:noFill/>
                </a:ln>
                <a:solidFill>
                  <a:schemeClr val="tx1">
                    <a:lumMod val="50000"/>
                    <a:lumOff val="50000"/>
                  </a:schemeClr>
                </a:solidFill>
                <a:effectLst/>
                <a:uLnTx/>
                <a:uFillTx/>
                <a:latin typeface="DiodrumArabic-Medium" panose="00000600000000000000" pitchFamily="2" charset="-78"/>
                <a:ea typeface="+mn-ea"/>
                <a:cs typeface="DiodrumArabic-Medium" panose="00000600000000000000" pitchFamily="2" charset="-78"/>
              </a:rPr>
              <a:t>جهة ناشئة تواجه تحديات في أبعاد رئيسية متعددة، وبحاجة إلى العمل على جوانب مختلفة لتطوير وتحسين جاهزيتها لتبنّي التقنيات الناشئة.</a:t>
            </a:r>
          </a:p>
        </p:txBody>
      </p:sp>
      <p:sp>
        <p:nvSpPr>
          <p:cNvPr id="8" name="Rectangle 237">
            <a:extLst>
              <a:ext uri="{FF2B5EF4-FFF2-40B4-BE49-F238E27FC236}">
                <a16:creationId xmlns:a16="http://schemas.microsoft.com/office/drawing/2014/main" id="{E6BAEDB5-D2FA-05CC-887B-BF3E4CDE31CB}"/>
              </a:ext>
            </a:extLst>
          </p:cNvPr>
          <p:cNvSpPr/>
          <p:nvPr/>
        </p:nvSpPr>
        <p:spPr>
          <a:xfrm>
            <a:off x="660399" y="2956867"/>
            <a:ext cx="3926453" cy="796298"/>
          </a:xfrm>
          <a:prstGeom prst="round2DiagRect">
            <a:avLst/>
          </a:prstGeom>
          <a:noFill/>
          <a:ln>
            <a:solidFill>
              <a:srgbClr val="3F357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Low" defTabSz="493456" rtl="1">
              <a:spcAft>
                <a:spcPts val="648"/>
              </a:spcAft>
              <a:defRPr/>
            </a:pPr>
            <a:r>
              <a:rPr lang="ar-SA" sz="1050">
                <a:solidFill>
                  <a:srgbClr val="2A206A"/>
                </a:solidFill>
                <a:latin typeface="DiodrumArabic-Medium" panose="00000600000000000000" pitchFamily="2" charset="-78"/>
                <a:cs typeface="DiodrumArabic-Medium"/>
              </a:rPr>
              <a:t>جهة متطورة تدرك مجالات النمو، وتخطط لوضع مبادرات تركز على تبني التقنيات الناشئة تبنيًا فعالًا  من خلال وضع الأساسيات اللازمة</a:t>
            </a:r>
          </a:p>
        </p:txBody>
      </p:sp>
      <p:sp>
        <p:nvSpPr>
          <p:cNvPr id="13" name="Rectangle 240">
            <a:extLst>
              <a:ext uri="{FF2B5EF4-FFF2-40B4-BE49-F238E27FC236}">
                <a16:creationId xmlns:a16="http://schemas.microsoft.com/office/drawing/2014/main" id="{BE93FD86-2F04-047B-EA2E-A8A3A8BE6EC8}"/>
              </a:ext>
            </a:extLst>
          </p:cNvPr>
          <p:cNvSpPr/>
          <p:nvPr/>
        </p:nvSpPr>
        <p:spPr>
          <a:xfrm>
            <a:off x="660399" y="3895016"/>
            <a:ext cx="3926453" cy="796298"/>
          </a:xfrm>
          <a:prstGeom prst="round2Diag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justLow" defTabSz="493456" rtl="1" eaLnBrk="1" fontAlgn="auto" latinLnBrk="0" hangingPunct="1">
              <a:lnSpc>
                <a:spcPct val="100000"/>
              </a:lnSpc>
              <a:spcBef>
                <a:spcPts val="0"/>
              </a:spcBef>
              <a:spcAft>
                <a:spcPts val="648"/>
              </a:spcAft>
              <a:buClrTx/>
              <a:buSzTx/>
              <a:buFontTx/>
              <a:buNone/>
              <a:tabLst/>
              <a:defRPr/>
            </a:pPr>
            <a:r>
              <a:rPr kumimoji="0" lang="ar-SA" sz="1050" b="0" i="0" u="none" strike="noStrike" kern="1200" cap="none" spc="0" normalizeH="0" baseline="0" noProof="0">
                <a:ln>
                  <a:noFill/>
                </a:ln>
                <a:solidFill>
                  <a:srgbClr val="7C32C9"/>
                </a:solidFill>
                <a:effectLst/>
                <a:uLnTx/>
                <a:uFillTx/>
                <a:latin typeface="DiodrumArabic-Medium" panose="00000600000000000000" pitchFamily="2" charset="-78"/>
                <a:cs typeface="DiodrumArabic-Medium"/>
              </a:rPr>
              <a:t>جهة متمكّنة تمتلك مهارات في </a:t>
            </a:r>
            <a:r>
              <a:rPr lang="ar-SA" sz="1050">
                <a:solidFill>
                  <a:srgbClr val="7C32C9"/>
                </a:solidFill>
                <a:latin typeface="DiodrumArabic-Medium" panose="00000600000000000000" pitchFamily="2" charset="-78"/>
                <a:cs typeface="DiodrumArabic-Medium"/>
              </a:rPr>
              <a:t>معظم جوانب التقنيات الناشئة، وتعمل على المواءمة مع أفضل الممارسات</a:t>
            </a:r>
          </a:p>
        </p:txBody>
      </p:sp>
      <p:sp>
        <p:nvSpPr>
          <p:cNvPr id="119" name="Rectangle 243">
            <a:extLst>
              <a:ext uri="{FF2B5EF4-FFF2-40B4-BE49-F238E27FC236}">
                <a16:creationId xmlns:a16="http://schemas.microsoft.com/office/drawing/2014/main" id="{8357B314-BE58-77A4-FCAD-844DA06C99BB}"/>
              </a:ext>
            </a:extLst>
          </p:cNvPr>
          <p:cNvSpPr/>
          <p:nvPr/>
        </p:nvSpPr>
        <p:spPr>
          <a:xfrm>
            <a:off x="660399" y="4833501"/>
            <a:ext cx="3926453" cy="796298"/>
          </a:xfrm>
          <a:prstGeom prst="round2DiagRect">
            <a:avLst/>
          </a:prstGeom>
          <a:noFill/>
          <a:ln>
            <a:solidFill>
              <a:srgbClr val="1CC18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93456" rtl="1">
              <a:defRPr/>
            </a:pPr>
            <a:r>
              <a:rPr lang="ar-SA" sz="1050">
                <a:solidFill>
                  <a:srgbClr val="1CC182"/>
                </a:solidFill>
                <a:latin typeface="DiodrumArabic-Medium" panose="00000600000000000000" pitchFamily="2" charset="-78"/>
                <a:cs typeface="DiodrumArabic-Medium"/>
              </a:rPr>
              <a:t>جهة متقدِّمة في مختلف جوانب التقنيات الناشئة والأعمال والممارسات قيد التقييم، حيث تلتزم بتطبيق أفضل الممارسات </a:t>
            </a:r>
            <a:r>
              <a:rPr lang="ar-SA" sz="1050" err="1">
                <a:solidFill>
                  <a:srgbClr val="1CC182"/>
                </a:solidFill>
                <a:latin typeface="DiodrumArabic-Medium" panose="00000600000000000000" pitchFamily="2" charset="-78"/>
                <a:cs typeface="DiodrumArabic-Medium"/>
              </a:rPr>
              <a:t>الموصى</a:t>
            </a:r>
            <a:r>
              <a:rPr lang="ar-SA" sz="1050">
                <a:solidFill>
                  <a:srgbClr val="1CC182"/>
                </a:solidFill>
                <a:latin typeface="DiodrumArabic-Medium" panose="00000600000000000000" pitchFamily="2" charset="-78"/>
                <a:cs typeface="DiodrumArabic-Medium"/>
              </a:rPr>
              <a:t> بها بانتظام.</a:t>
            </a:r>
          </a:p>
        </p:txBody>
      </p:sp>
      <p:sp>
        <p:nvSpPr>
          <p:cNvPr id="120" name="Rectangle 246">
            <a:extLst>
              <a:ext uri="{FF2B5EF4-FFF2-40B4-BE49-F238E27FC236}">
                <a16:creationId xmlns:a16="http://schemas.microsoft.com/office/drawing/2014/main" id="{AD649B44-A32F-65EE-6834-401B48499559}"/>
              </a:ext>
            </a:extLst>
          </p:cNvPr>
          <p:cNvSpPr/>
          <p:nvPr/>
        </p:nvSpPr>
        <p:spPr>
          <a:xfrm>
            <a:off x="660399" y="5771986"/>
            <a:ext cx="3926453" cy="796298"/>
          </a:xfrm>
          <a:prstGeom prst="round2DiagRect">
            <a:avLst/>
          </a:prstGeom>
          <a:noFill/>
          <a:ln>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Low" defTabSz="493456" rtl="1" eaLnBrk="1" fontAlgn="auto" latinLnBrk="0" hangingPunct="1">
              <a:lnSpc>
                <a:spcPct val="100000"/>
              </a:lnSpc>
              <a:spcBef>
                <a:spcPts val="0"/>
              </a:spcBef>
              <a:spcAft>
                <a:spcPts val="648"/>
              </a:spcAft>
              <a:buClrTx/>
              <a:buSzTx/>
              <a:buFontTx/>
              <a:buNone/>
              <a:tabLst/>
              <a:defRPr/>
            </a:pPr>
            <a:r>
              <a:rPr kumimoji="0" lang="ar-SA" sz="1050" b="0" i="0" u="none" strike="noStrike" kern="1200" cap="none" spc="0" normalizeH="0" baseline="0" noProof="0">
                <a:ln>
                  <a:noFill/>
                </a:ln>
                <a:solidFill>
                  <a:srgbClr val="00B2B3"/>
                </a:solidFill>
                <a:effectLst/>
                <a:uLnTx/>
                <a:uFillTx/>
                <a:latin typeface="DiodrumArabic-Medium" panose="00000600000000000000" pitchFamily="2" charset="-78"/>
                <a:ea typeface="+mn-ea"/>
                <a:cs typeface="DiodrumArabic-Medium" panose="00000600000000000000" pitchFamily="2" charset="-78"/>
              </a:rPr>
              <a:t>جهة متميّزة في الحفاظ على التطور المستمر لمبادرات التقنيات الناشئة، بناءً على أحدث اتجاهات التقنية وأفضل الممارسات الرائدة ضمن هيكل حوكمة محدد.</a:t>
            </a:r>
          </a:p>
        </p:txBody>
      </p:sp>
      <p:sp>
        <p:nvSpPr>
          <p:cNvPr id="122" name="Rectangle 231">
            <a:extLst>
              <a:ext uri="{FF2B5EF4-FFF2-40B4-BE49-F238E27FC236}">
                <a16:creationId xmlns:a16="http://schemas.microsoft.com/office/drawing/2014/main" id="{968CA9AC-1035-E0F2-AD6C-A0EEA8C3101D}"/>
              </a:ext>
            </a:extLst>
          </p:cNvPr>
          <p:cNvSpPr/>
          <p:nvPr/>
        </p:nvSpPr>
        <p:spPr>
          <a:xfrm>
            <a:off x="4706696" y="2011385"/>
            <a:ext cx="1513817" cy="796298"/>
          </a:xfrm>
          <a:prstGeom prst="round2DiagRect">
            <a:avLst/>
          </a:prstGeom>
          <a:solidFill>
            <a:srgbClr val="EEEEF1"/>
          </a:solidFill>
          <a:ln>
            <a:solidFill>
              <a:srgbClr val="ACAE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93456" rtl="0" eaLnBrk="1" fontAlgn="auto" latinLnBrk="0" hangingPunct="1">
              <a:lnSpc>
                <a:spcPts val="800"/>
              </a:lnSpc>
              <a:spcBef>
                <a:spcPts val="0"/>
              </a:spcBef>
              <a:spcAft>
                <a:spcPts val="648"/>
              </a:spcAft>
              <a:buClrTx/>
              <a:buSzTx/>
              <a:buFontTx/>
              <a:buNone/>
              <a:tabLst/>
              <a:defRPr/>
            </a:pPr>
            <a:r>
              <a:rPr kumimoji="0" lang="ar-SA" sz="1000" b="1" i="0" u="none" strike="noStrike" kern="1200" cap="none" spc="0" normalizeH="0" baseline="0" noProof="0">
                <a:ln>
                  <a:noFill/>
                </a:ln>
                <a:solidFill>
                  <a:srgbClr val="E7E6E6">
                    <a:lumMod val="50000"/>
                  </a:srgbClr>
                </a:solidFill>
                <a:effectLst/>
                <a:uLnTx/>
                <a:uFillTx/>
                <a:latin typeface="DiodrumArabic-Semibold" panose="00000700000000000000" pitchFamily="2" charset="-78"/>
                <a:cs typeface="DiodrumArabic-Semibold" panose="00000700000000000000" pitchFamily="2" charset="-78"/>
              </a:rPr>
              <a:t>ناشئ</a:t>
            </a:r>
          </a:p>
          <a:p>
            <a:pPr marL="0" marR="0" lvl="0" indent="0" algn="ctr" defTabSz="493456" rtl="0" eaLnBrk="1" fontAlgn="auto" latinLnBrk="0" hangingPunct="1">
              <a:lnSpc>
                <a:spcPts val="800"/>
              </a:lnSpc>
              <a:spcBef>
                <a:spcPts val="0"/>
              </a:spcBef>
              <a:spcAft>
                <a:spcPts val="648"/>
              </a:spcAft>
              <a:buClrTx/>
              <a:buSzTx/>
              <a:buFontTx/>
              <a:buNone/>
              <a:tabLst/>
              <a:defRPr/>
            </a:pPr>
            <a:r>
              <a:rPr kumimoji="0" lang="en-US" sz="1000" b="0" i="0" u="none" strike="noStrike" kern="1200" cap="none" spc="0" normalizeH="0" baseline="0" noProof="0">
                <a:ln>
                  <a:noFill/>
                </a:ln>
                <a:solidFill>
                  <a:srgbClr val="E7E6E6">
                    <a:lumMod val="50000"/>
                  </a:srgbClr>
                </a:solidFill>
                <a:effectLst/>
                <a:uLnTx/>
                <a:uFillTx/>
                <a:latin typeface="DiodrumArabic-Medium" panose="00000600000000000000" pitchFamily="2" charset="-78"/>
                <a:ea typeface="+mn-ea"/>
                <a:cs typeface="DiodrumArabic-Medium" panose="00000600000000000000" pitchFamily="2" charset="-78"/>
              </a:rPr>
              <a:t>Emergent </a:t>
            </a:r>
            <a:endParaRPr kumimoji="0" lang="ar-SA" sz="1000" b="0" i="0" u="none" strike="noStrike" kern="1200" cap="none" spc="0" normalizeH="0" baseline="0" noProof="0">
              <a:ln>
                <a:noFill/>
              </a:ln>
              <a:solidFill>
                <a:srgbClr val="E7E6E6">
                  <a:lumMod val="50000"/>
                </a:srgbClr>
              </a:solidFill>
              <a:effectLst/>
              <a:uLnTx/>
              <a:uFillTx/>
              <a:latin typeface="DiodrumArabic-Medium" panose="00000600000000000000" pitchFamily="2" charset="-78"/>
              <a:ea typeface="+mn-ea"/>
              <a:cs typeface="DiodrumArabic-Medium" panose="00000600000000000000" pitchFamily="2" charset="-78"/>
            </a:endParaRPr>
          </a:p>
        </p:txBody>
      </p:sp>
      <p:sp>
        <p:nvSpPr>
          <p:cNvPr id="123" name="Rectangle 231">
            <a:extLst>
              <a:ext uri="{FF2B5EF4-FFF2-40B4-BE49-F238E27FC236}">
                <a16:creationId xmlns:a16="http://schemas.microsoft.com/office/drawing/2014/main" id="{71ABF03A-E483-5C26-E8AE-FD0763CCE4C2}"/>
              </a:ext>
            </a:extLst>
          </p:cNvPr>
          <p:cNvSpPr/>
          <p:nvPr/>
        </p:nvSpPr>
        <p:spPr>
          <a:xfrm>
            <a:off x="4706696" y="1996950"/>
            <a:ext cx="1513817" cy="327277"/>
          </a:xfrm>
          <a:prstGeom prst="round2DiagRect">
            <a:avLst>
              <a:gd name="adj1" fmla="val 49537"/>
              <a:gd name="adj2" fmla="val 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rPr>
              <a:t>المستوى الأول </a:t>
            </a:r>
            <a:endParaRPr kumimoji="0" lang="en-US"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24" name="Rectangle 236">
            <a:extLst>
              <a:ext uri="{FF2B5EF4-FFF2-40B4-BE49-F238E27FC236}">
                <a16:creationId xmlns:a16="http://schemas.microsoft.com/office/drawing/2014/main" id="{AF1F7825-14E2-671D-0B6E-BA60DA29DE20}"/>
              </a:ext>
            </a:extLst>
          </p:cNvPr>
          <p:cNvSpPr/>
          <p:nvPr/>
        </p:nvSpPr>
        <p:spPr>
          <a:xfrm>
            <a:off x="4706696" y="2949870"/>
            <a:ext cx="1513817" cy="796298"/>
          </a:xfrm>
          <a:prstGeom prst="round2DiagRect">
            <a:avLst/>
          </a:prstGeom>
          <a:solidFill>
            <a:srgbClr val="D7DCE7">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93456" rtl="0" eaLnBrk="1" fontAlgn="auto" latinLnBrk="0" hangingPunct="1">
              <a:lnSpc>
                <a:spcPts val="800"/>
              </a:lnSpc>
              <a:spcBef>
                <a:spcPts val="0"/>
              </a:spcBef>
              <a:spcAft>
                <a:spcPts val="648"/>
              </a:spcAft>
              <a:buClrTx/>
              <a:buSzTx/>
              <a:buFontTx/>
              <a:buNone/>
              <a:tabLst/>
              <a:defRPr/>
            </a:pPr>
            <a:r>
              <a:rPr kumimoji="0" lang="ar-SA" sz="1000" b="1" i="0" u="none" strike="noStrike" kern="1200" cap="none" spc="0" normalizeH="0" baseline="0" noProof="0">
                <a:ln>
                  <a:noFill/>
                </a:ln>
                <a:solidFill>
                  <a:srgbClr val="382F71"/>
                </a:solidFill>
                <a:effectLst/>
                <a:uLnTx/>
                <a:uFillTx/>
                <a:latin typeface="DiodrumArabic-Semibold" panose="00000700000000000000" pitchFamily="2" charset="-78"/>
                <a:cs typeface="DiodrumArabic-Semibold" panose="00000700000000000000" pitchFamily="2" charset="-78"/>
              </a:rPr>
              <a:t>متطور</a:t>
            </a:r>
          </a:p>
          <a:p>
            <a:pPr marL="0" marR="0" lvl="0" indent="0" algn="ctr" defTabSz="493456" rtl="0" eaLnBrk="1" fontAlgn="auto" latinLnBrk="0" hangingPunct="1">
              <a:lnSpc>
                <a:spcPts val="800"/>
              </a:lnSpc>
              <a:spcBef>
                <a:spcPts val="0"/>
              </a:spcBef>
              <a:spcAft>
                <a:spcPts val="648"/>
              </a:spcAft>
              <a:buClrTx/>
              <a:buSzTx/>
              <a:buFontTx/>
              <a:buNone/>
              <a:tabLst/>
              <a:defRPr/>
            </a:pPr>
            <a:r>
              <a:rPr kumimoji="0" lang="en-US" sz="1000" b="0" i="0" u="none" strike="noStrike" kern="1200" cap="none" spc="0" normalizeH="0" baseline="0" noProof="0">
                <a:ln>
                  <a:noFill/>
                </a:ln>
                <a:solidFill>
                  <a:srgbClr val="382F71"/>
                </a:solidFill>
                <a:effectLst/>
                <a:uLnTx/>
                <a:uFillTx/>
                <a:latin typeface="DiodrumArabic-Medium" panose="00000600000000000000" pitchFamily="2" charset="-78"/>
                <a:ea typeface="+mn-ea"/>
                <a:cs typeface="DiodrumArabic-Medium" panose="00000600000000000000" pitchFamily="2" charset="-78"/>
              </a:rPr>
              <a:t>Developed</a:t>
            </a:r>
            <a:endParaRPr kumimoji="0" lang="ar-SA" sz="1000" b="0" i="0" u="none" strike="noStrike" kern="1200" cap="none" spc="0" normalizeH="0" baseline="0" noProof="0">
              <a:ln>
                <a:noFill/>
              </a:ln>
              <a:solidFill>
                <a:srgbClr val="382F71"/>
              </a:solidFill>
              <a:effectLst/>
              <a:uLnTx/>
              <a:uFillTx/>
              <a:latin typeface="DiodrumArabic-Medium" panose="00000600000000000000" pitchFamily="2" charset="-78"/>
              <a:ea typeface="+mn-ea"/>
              <a:cs typeface="DiodrumArabic-Medium" panose="00000600000000000000" pitchFamily="2" charset="-78"/>
            </a:endParaRPr>
          </a:p>
        </p:txBody>
      </p:sp>
      <p:sp>
        <p:nvSpPr>
          <p:cNvPr id="125" name="Rectangle 231">
            <a:extLst>
              <a:ext uri="{FF2B5EF4-FFF2-40B4-BE49-F238E27FC236}">
                <a16:creationId xmlns:a16="http://schemas.microsoft.com/office/drawing/2014/main" id="{79FFE45D-D4FC-50BD-0AED-C3D9FB7D02FC}"/>
              </a:ext>
            </a:extLst>
          </p:cNvPr>
          <p:cNvSpPr/>
          <p:nvPr/>
        </p:nvSpPr>
        <p:spPr>
          <a:xfrm>
            <a:off x="4706696" y="2942901"/>
            <a:ext cx="1513817" cy="327277"/>
          </a:xfrm>
          <a:prstGeom prst="round2DiagRect">
            <a:avLst>
              <a:gd name="adj1" fmla="val 40572"/>
              <a:gd name="adj2" fmla="val 0"/>
            </a:avLst>
          </a:prstGeom>
          <a:solidFill>
            <a:srgbClr val="382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rPr>
              <a:t>المستوى الثاني </a:t>
            </a:r>
            <a:endParaRPr kumimoji="0" lang="en-US"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26" name="Rectangle 239">
            <a:extLst>
              <a:ext uri="{FF2B5EF4-FFF2-40B4-BE49-F238E27FC236}">
                <a16:creationId xmlns:a16="http://schemas.microsoft.com/office/drawing/2014/main" id="{AF063045-1852-9A45-1ED1-52619BDFC9EE}"/>
              </a:ext>
            </a:extLst>
          </p:cNvPr>
          <p:cNvSpPr/>
          <p:nvPr/>
        </p:nvSpPr>
        <p:spPr>
          <a:xfrm>
            <a:off x="4706696" y="3888355"/>
            <a:ext cx="1513817" cy="796298"/>
          </a:xfrm>
          <a:prstGeom prst="round2DiagRect">
            <a:avLst/>
          </a:prstGeom>
          <a:solidFill>
            <a:srgbClr val="EBE0F7">
              <a:alpha val="65882"/>
            </a:srgbClr>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93456" rtl="0" eaLnBrk="1" fontAlgn="auto" latinLnBrk="0" hangingPunct="1">
              <a:lnSpc>
                <a:spcPts val="800"/>
              </a:lnSpc>
              <a:spcBef>
                <a:spcPts val="0"/>
              </a:spcBef>
              <a:spcAft>
                <a:spcPts val="648"/>
              </a:spcAft>
              <a:buClrTx/>
              <a:buSzTx/>
              <a:buFontTx/>
              <a:buNone/>
              <a:tabLst/>
              <a:defRPr/>
            </a:pPr>
            <a:r>
              <a:rPr kumimoji="0" lang="ar-SA" sz="1000"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متمكن</a:t>
            </a:r>
          </a:p>
          <a:p>
            <a:pPr marL="0" marR="0" lvl="0" indent="0" algn="ctr" defTabSz="493456" rtl="0" eaLnBrk="1" fontAlgn="auto" latinLnBrk="0" hangingPunct="1">
              <a:lnSpc>
                <a:spcPts val="800"/>
              </a:lnSpc>
              <a:spcBef>
                <a:spcPts val="0"/>
              </a:spcBef>
              <a:spcAft>
                <a:spcPts val="648"/>
              </a:spcAft>
              <a:buClrTx/>
              <a:buSzTx/>
              <a:buFontTx/>
              <a:buNone/>
              <a:tabLst/>
              <a:defRPr/>
            </a:pPr>
            <a:r>
              <a:rPr kumimoji="0" lang="en-US" sz="1000" b="0" i="0" u="none" strike="noStrike" kern="1200" cap="none" spc="0" normalizeH="0" baseline="0" noProof="0">
                <a:ln>
                  <a:noFill/>
                </a:ln>
                <a:solidFill>
                  <a:srgbClr val="7C32C9"/>
                </a:solidFill>
                <a:effectLst/>
                <a:uLnTx/>
                <a:uFillTx/>
                <a:latin typeface="DiodrumArabic-Medium" panose="00000600000000000000" pitchFamily="2" charset="-78"/>
                <a:ea typeface="+mn-ea"/>
                <a:cs typeface="DiodrumArabic-Medium" panose="00000600000000000000" pitchFamily="2" charset="-78"/>
              </a:rPr>
              <a:t>Competent </a:t>
            </a:r>
            <a:endParaRPr kumimoji="0" lang="ar-SA" sz="1000" b="0" i="0" u="none" strike="noStrike" kern="1200" cap="none" spc="0" normalizeH="0" baseline="0" noProof="0">
              <a:ln>
                <a:noFill/>
              </a:ln>
              <a:solidFill>
                <a:srgbClr val="7C32C9"/>
              </a:solidFill>
              <a:effectLst/>
              <a:uLnTx/>
              <a:uFillTx/>
              <a:latin typeface="DiodrumArabic-Medium" panose="00000600000000000000" pitchFamily="2" charset="-78"/>
              <a:ea typeface="+mn-ea"/>
              <a:cs typeface="DiodrumArabic-Medium" panose="00000600000000000000" pitchFamily="2" charset="-78"/>
            </a:endParaRPr>
          </a:p>
        </p:txBody>
      </p:sp>
      <p:sp>
        <p:nvSpPr>
          <p:cNvPr id="127" name="Rectangle 231">
            <a:extLst>
              <a:ext uri="{FF2B5EF4-FFF2-40B4-BE49-F238E27FC236}">
                <a16:creationId xmlns:a16="http://schemas.microsoft.com/office/drawing/2014/main" id="{BC69185B-1709-0BA0-6F5E-CA38D69F70EF}"/>
              </a:ext>
            </a:extLst>
          </p:cNvPr>
          <p:cNvSpPr/>
          <p:nvPr/>
        </p:nvSpPr>
        <p:spPr>
          <a:xfrm>
            <a:off x="4706696" y="3892161"/>
            <a:ext cx="1513817" cy="327277"/>
          </a:xfrm>
          <a:prstGeom prst="round2DiagRect">
            <a:avLst>
              <a:gd name="adj1" fmla="val 39078"/>
              <a:gd name="adj2" fmla="val 0"/>
            </a:avLst>
          </a:prstGeom>
          <a:solidFill>
            <a:srgbClr val="7C3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rPr>
              <a:t>المستوى الثالث </a:t>
            </a:r>
            <a:endParaRPr kumimoji="0" lang="en-US"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28" name="Rectangle 242">
            <a:extLst>
              <a:ext uri="{FF2B5EF4-FFF2-40B4-BE49-F238E27FC236}">
                <a16:creationId xmlns:a16="http://schemas.microsoft.com/office/drawing/2014/main" id="{4BFBE42C-6460-B809-3D26-6D84DFCB0BCD}"/>
              </a:ext>
            </a:extLst>
          </p:cNvPr>
          <p:cNvSpPr/>
          <p:nvPr/>
        </p:nvSpPr>
        <p:spPr>
          <a:xfrm>
            <a:off x="4706696" y="4826840"/>
            <a:ext cx="1513817" cy="796298"/>
          </a:xfrm>
          <a:prstGeom prst="round2DiagRect">
            <a:avLst/>
          </a:prstGeom>
          <a:solidFill>
            <a:srgbClr val="E0F7ED"/>
          </a:solidFill>
          <a:ln>
            <a:solidFill>
              <a:srgbClr val="1CC18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93456" rtl="0" eaLnBrk="1" fontAlgn="auto" latinLnBrk="0" hangingPunct="1">
              <a:lnSpc>
                <a:spcPts val="800"/>
              </a:lnSpc>
              <a:spcBef>
                <a:spcPts val="0"/>
              </a:spcBef>
              <a:spcAft>
                <a:spcPts val="648"/>
              </a:spcAft>
              <a:buClrTx/>
              <a:buSzTx/>
              <a:buFontTx/>
              <a:buNone/>
              <a:tabLst/>
              <a:defRPr/>
            </a:pPr>
            <a:r>
              <a:rPr kumimoji="0" lang="ar-SA" sz="1000"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متقدم</a:t>
            </a:r>
          </a:p>
          <a:p>
            <a:pPr marL="0" marR="0" lvl="0" indent="0" algn="ctr" defTabSz="493456" rtl="0" eaLnBrk="1" fontAlgn="auto" latinLnBrk="0" hangingPunct="1">
              <a:lnSpc>
                <a:spcPts val="800"/>
              </a:lnSpc>
              <a:spcBef>
                <a:spcPts val="0"/>
              </a:spcBef>
              <a:spcAft>
                <a:spcPts val="648"/>
              </a:spcAft>
              <a:buClrTx/>
              <a:buSzTx/>
              <a:buFontTx/>
              <a:buNone/>
              <a:tabLst/>
              <a:defRPr/>
            </a:pPr>
            <a:r>
              <a:rPr kumimoji="0" lang="en-US" sz="1000" b="0" i="0" u="none" strike="noStrike" kern="1200" cap="none" spc="0" normalizeH="0" baseline="0" noProof="0">
                <a:ln>
                  <a:noFill/>
                </a:ln>
                <a:solidFill>
                  <a:srgbClr val="1CC182"/>
                </a:solidFill>
                <a:effectLst/>
                <a:uLnTx/>
                <a:uFillTx/>
                <a:latin typeface="DiodrumArabic-Medium" panose="00000600000000000000" pitchFamily="2" charset="-78"/>
                <a:ea typeface="+mn-ea"/>
                <a:cs typeface="DiodrumArabic-Medium" panose="00000600000000000000" pitchFamily="2" charset="-78"/>
              </a:rPr>
              <a:t>Advanced </a:t>
            </a:r>
            <a:endParaRPr kumimoji="0" lang="ar-SA" sz="1000" b="0" i="0" u="none" strike="noStrike" kern="1200" cap="none" spc="0" normalizeH="0" baseline="0" noProof="0">
              <a:ln>
                <a:noFill/>
              </a:ln>
              <a:solidFill>
                <a:srgbClr val="1CC182"/>
              </a:solidFill>
              <a:effectLst/>
              <a:uLnTx/>
              <a:uFillTx/>
              <a:latin typeface="DiodrumArabic-Medium" panose="00000600000000000000" pitchFamily="2" charset="-78"/>
              <a:ea typeface="+mn-ea"/>
              <a:cs typeface="DiodrumArabic-Medium" panose="00000600000000000000" pitchFamily="2" charset="-78"/>
            </a:endParaRPr>
          </a:p>
        </p:txBody>
      </p:sp>
      <p:sp>
        <p:nvSpPr>
          <p:cNvPr id="129" name="Rectangle 231">
            <a:extLst>
              <a:ext uri="{FF2B5EF4-FFF2-40B4-BE49-F238E27FC236}">
                <a16:creationId xmlns:a16="http://schemas.microsoft.com/office/drawing/2014/main" id="{5A8FA9AE-BE95-DDA7-568F-B7890E258D39}"/>
              </a:ext>
            </a:extLst>
          </p:cNvPr>
          <p:cNvSpPr/>
          <p:nvPr/>
        </p:nvSpPr>
        <p:spPr>
          <a:xfrm>
            <a:off x="4706696" y="4826836"/>
            <a:ext cx="1513817" cy="327277"/>
          </a:xfrm>
          <a:prstGeom prst="round2DiagRect">
            <a:avLst>
              <a:gd name="adj1" fmla="val 40572"/>
              <a:gd name="adj2" fmla="val 0"/>
            </a:avLst>
          </a:prstGeom>
          <a:solidFill>
            <a:srgbClr val="1CC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rPr>
              <a:t>المستوى الرابع </a:t>
            </a:r>
            <a:endParaRPr kumimoji="0" lang="en-US"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30" name="Rectangle 245">
            <a:extLst>
              <a:ext uri="{FF2B5EF4-FFF2-40B4-BE49-F238E27FC236}">
                <a16:creationId xmlns:a16="http://schemas.microsoft.com/office/drawing/2014/main" id="{3489E50F-77ED-DEC9-F22A-B7A9047A2C63}"/>
              </a:ext>
            </a:extLst>
          </p:cNvPr>
          <p:cNvSpPr/>
          <p:nvPr/>
        </p:nvSpPr>
        <p:spPr>
          <a:xfrm>
            <a:off x="4706696" y="5765326"/>
            <a:ext cx="1513817" cy="796298"/>
          </a:xfrm>
          <a:prstGeom prst="round2DiagRect">
            <a:avLst/>
          </a:prstGeom>
          <a:solidFill>
            <a:srgbClr val="E8F7F8"/>
          </a:solidFill>
          <a:ln>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28979" rtl="1" eaLnBrk="1" fontAlgn="auto" latinLnBrk="0" hangingPunct="1">
              <a:lnSpc>
                <a:spcPts val="1000"/>
              </a:lnSpc>
              <a:spcBef>
                <a:spcPts val="0"/>
              </a:spcBef>
              <a:spcAft>
                <a:spcPts val="349"/>
              </a:spcAft>
              <a:buClrTx/>
              <a:buSzTx/>
              <a:buFontTx/>
              <a:buNone/>
              <a:tabLst/>
              <a:defRPr/>
            </a:pPr>
            <a:r>
              <a:rPr kumimoji="0" lang="ar-SA" sz="1100" b="1"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rPr>
              <a:t>متميز</a:t>
            </a:r>
            <a:endParaRPr kumimoji="0" lang="ar-SA" sz="1100" b="0"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endParaRPr>
          </a:p>
          <a:p>
            <a:pPr marL="0" marR="0" lvl="0" indent="0" algn="ctr" defTabSz="528979" rtl="1" eaLnBrk="1" fontAlgn="auto" latinLnBrk="0" hangingPunct="1">
              <a:lnSpc>
                <a:spcPts val="1000"/>
              </a:lnSpc>
              <a:spcBef>
                <a:spcPts val="0"/>
              </a:spcBef>
              <a:spcAft>
                <a:spcPts val="349"/>
              </a:spcAft>
              <a:buClrTx/>
              <a:buSzTx/>
              <a:buFontTx/>
              <a:buNone/>
              <a:tabLst/>
              <a:defRPr/>
            </a:pPr>
            <a:r>
              <a:rPr kumimoji="0" lang="en-US" sz="1100" b="0" i="0" u="none" strike="noStrike" kern="1200" cap="none" spc="0" normalizeH="0" baseline="0" noProof="0">
                <a:ln>
                  <a:noFill/>
                </a:ln>
                <a:solidFill>
                  <a:srgbClr val="00B2B3"/>
                </a:solidFill>
                <a:effectLst/>
                <a:uLnTx/>
                <a:uFillTx/>
                <a:latin typeface="DiodrumArabic-Medium" panose="00000600000000000000" pitchFamily="2" charset="-78"/>
                <a:ea typeface="+mn-ea"/>
                <a:cs typeface="DiodrumArabic-Medium" panose="00000600000000000000" pitchFamily="2" charset="-78"/>
              </a:rPr>
              <a:t>Exceptional</a:t>
            </a:r>
            <a:endParaRPr kumimoji="0" lang="ar-SA" sz="1100" b="0" i="0" u="none" strike="noStrike" kern="1200" cap="none" spc="0" normalizeH="0" baseline="0" noProof="0">
              <a:ln>
                <a:noFill/>
              </a:ln>
              <a:solidFill>
                <a:srgbClr val="00B2B3"/>
              </a:solidFill>
              <a:effectLst/>
              <a:uLnTx/>
              <a:uFillTx/>
              <a:latin typeface="DiodrumArabic-Medium" panose="00000600000000000000" pitchFamily="2" charset="-78"/>
              <a:ea typeface="+mn-ea"/>
              <a:cs typeface="DiodrumArabic-Medium" panose="00000600000000000000" pitchFamily="2" charset="-78"/>
            </a:endParaRPr>
          </a:p>
        </p:txBody>
      </p:sp>
      <p:sp>
        <p:nvSpPr>
          <p:cNvPr id="131" name="Rectangle 231">
            <a:extLst>
              <a:ext uri="{FF2B5EF4-FFF2-40B4-BE49-F238E27FC236}">
                <a16:creationId xmlns:a16="http://schemas.microsoft.com/office/drawing/2014/main" id="{D99636E3-F936-3ED4-E549-B628D0BCCF8C}"/>
              </a:ext>
            </a:extLst>
          </p:cNvPr>
          <p:cNvSpPr/>
          <p:nvPr/>
        </p:nvSpPr>
        <p:spPr>
          <a:xfrm>
            <a:off x="4706696" y="5767656"/>
            <a:ext cx="1513817" cy="327277"/>
          </a:xfrm>
          <a:prstGeom prst="round2DiagRect">
            <a:avLst>
              <a:gd name="adj1" fmla="val 43561"/>
              <a:gd name="adj2" fmla="val 0"/>
            </a:avLst>
          </a:prstGeom>
          <a:solidFill>
            <a:srgbClr val="00B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rPr>
              <a:t>المستوى الخامس  </a:t>
            </a:r>
            <a:endParaRPr kumimoji="0" lang="en-US" sz="1050" b="0" i="0" u="none" strike="noStrike" kern="1200" cap="none" spc="0" normalizeH="0" baseline="0" noProof="0">
              <a:ln>
                <a:noFill/>
              </a:ln>
              <a:solidFill>
                <a:srgbClr val="FFFFFF"/>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34" name="TextBox 133">
            <a:extLst>
              <a:ext uri="{FF2B5EF4-FFF2-40B4-BE49-F238E27FC236}">
                <a16:creationId xmlns:a16="http://schemas.microsoft.com/office/drawing/2014/main" id="{89A4AFFF-A433-9B08-84B6-D85F9565E000}"/>
              </a:ext>
            </a:extLst>
          </p:cNvPr>
          <p:cNvSpPr txBox="1"/>
          <p:nvPr/>
        </p:nvSpPr>
        <p:spPr>
          <a:xfrm>
            <a:off x="1195367" y="7002721"/>
            <a:ext cx="5121936" cy="369332"/>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7C32C9"/>
                </a:solidFill>
                <a:effectLst/>
                <a:uLnTx/>
                <a:uFillTx/>
                <a:latin typeface="DiodrumArabic-Semibold" panose="00000700000000000000" pitchFamily="2" charset="-78"/>
                <a:cs typeface="DiodrumArabic-Semibold" panose="00000700000000000000" pitchFamily="2" charset="-78"/>
              </a:defRPr>
            </a:lvl1pPr>
          </a:lstStyle>
          <a:p>
            <a:pPr lvl="2" algn="r"/>
            <a:r>
              <a:rPr lang="ar-SA" sz="1600" b="1">
                <a:solidFill>
                  <a:srgbClr val="7C32C9"/>
                </a:solidFill>
                <a:latin typeface="DiodrumArabic-Semibold" panose="00000700000000000000" pitchFamily="2" charset="-78"/>
                <a:cs typeface="DiodrumArabic-Semibold" panose="00000700000000000000" pitchFamily="2" charset="-78"/>
              </a:rPr>
              <a:t>3.3 معادلة تحديد جاهزية تبني التقنيات الناشئة </a:t>
            </a:r>
          </a:p>
        </p:txBody>
      </p:sp>
      <p:sp>
        <p:nvSpPr>
          <p:cNvPr id="135" name="Rounded Rectangle 60">
            <a:extLst>
              <a:ext uri="{FF2B5EF4-FFF2-40B4-BE49-F238E27FC236}">
                <a16:creationId xmlns:a16="http://schemas.microsoft.com/office/drawing/2014/main" id="{C24E267B-56B7-018B-4D41-13C6ABCA8F0F}"/>
              </a:ext>
            </a:extLst>
          </p:cNvPr>
          <p:cNvSpPr/>
          <p:nvPr/>
        </p:nvSpPr>
        <p:spPr>
          <a:xfrm>
            <a:off x="665490" y="7654450"/>
            <a:ext cx="5553524" cy="816619"/>
          </a:xfrm>
          <a:prstGeom prst="roundRect">
            <a:avLst>
              <a:gd name="adj" fmla="val 10846"/>
            </a:avLst>
          </a:prstGeom>
          <a:noFill/>
          <a:ln w="12700">
            <a:solidFill>
              <a:srgbClr val="3F35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36" name="Rectangle: Top Corners Rounded 135">
            <a:extLst>
              <a:ext uri="{FF2B5EF4-FFF2-40B4-BE49-F238E27FC236}">
                <a16:creationId xmlns:a16="http://schemas.microsoft.com/office/drawing/2014/main" id="{FF7A329B-21CC-4F56-C5BA-6BF15B2E102E}"/>
              </a:ext>
            </a:extLst>
          </p:cNvPr>
          <p:cNvSpPr/>
          <p:nvPr/>
        </p:nvSpPr>
        <p:spPr>
          <a:xfrm rot="5400000">
            <a:off x="5433680" y="7675917"/>
            <a:ext cx="816622" cy="773687"/>
          </a:xfrm>
          <a:prstGeom prst="round2SameRect">
            <a:avLst>
              <a:gd name="adj1" fmla="val 9961"/>
              <a:gd name="adj2" fmla="val 0"/>
            </a:avLst>
          </a:prstGeom>
          <a:solidFill>
            <a:srgbClr val="3F35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grpSp>
        <p:nvGrpSpPr>
          <p:cNvPr id="155" name="Group 154">
            <a:extLst>
              <a:ext uri="{FF2B5EF4-FFF2-40B4-BE49-F238E27FC236}">
                <a16:creationId xmlns:a16="http://schemas.microsoft.com/office/drawing/2014/main" id="{F7D1C5DF-01C7-D6BA-4CB2-A826980E850D}"/>
              </a:ext>
            </a:extLst>
          </p:cNvPr>
          <p:cNvGrpSpPr/>
          <p:nvPr/>
        </p:nvGrpSpPr>
        <p:grpSpPr>
          <a:xfrm>
            <a:off x="5642499" y="7801272"/>
            <a:ext cx="447312" cy="425696"/>
            <a:chOff x="5597236" y="8097587"/>
            <a:chExt cx="479263" cy="511901"/>
          </a:xfrm>
        </p:grpSpPr>
        <p:sp>
          <p:nvSpPr>
            <p:cNvPr id="137" name="Freeform 11">
              <a:extLst>
                <a:ext uri="{FF2B5EF4-FFF2-40B4-BE49-F238E27FC236}">
                  <a16:creationId xmlns:a16="http://schemas.microsoft.com/office/drawing/2014/main" id="{8F445665-4413-203A-39D3-E5AB2A29550E}"/>
                </a:ext>
              </a:extLst>
            </p:cNvPr>
            <p:cNvSpPr>
              <a:spLocks noEditPoints="1"/>
            </p:cNvSpPr>
            <p:nvPr/>
          </p:nvSpPr>
          <p:spPr bwMode="auto">
            <a:xfrm>
              <a:off x="5597236" y="8097587"/>
              <a:ext cx="479263" cy="511901"/>
            </a:xfrm>
            <a:custGeom>
              <a:avLst/>
              <a:gdLst>
                <a:gd name="T0" fmla="*/ 8126 w 8641"/>
                <a:gd name="T1" fmla="*/ 1041 h 8641"/>
                <a:gd name="T2" fmla="*/ 6444 w 8641"/>
                <a:gd name="T3" fmla="*/ 29 h 8641"/>
                <a:gd name="T4" fmla="*/ 4705 w 8641"/>
                <a:gd name="T5" fmla="*/ 375 h 8641"/>
                <a:gd name="T6" fmla="*/ 3537 w 8641"/>
                <a:gd name="T7" fmla="*/ 1944 h 8641"/>
                <a:gd name="T8" fmla="*/ 3539 w 8641"/>
                <a:gd name="T9" fmla="*/ 3229 h 8641"/>
                <a:gd name="T10" fmla="*/ 2919 w 8641"/>
                <a:gd name="T11" fmla="*/ 3326 h 8641"/>
                <a:gd name="T12" fmla="*/ 2142 w 8641"/>
                <a:gd name="T13" fmla="*/ 2752 h 8641"/>
                <a:gd name="T14" fmla="*/ 1684 w 8641"/>
                <a:gd name="T15" fmla="*/ 2450 h 8641"/>
                <a:gd name="T16" fmla="*/ 1296 w 8641"/>
                <a:gd name="T17" fmla="*/ 2880 h 8641"/>
                <a:gd name="T18" fmla="*/ 432 w 8641"/>
                <a:gd name="T19" fmla="*/ 3313 h 8641"/>
                <a:gd name="T20" fmla="*/ 1 w 8641"/>
                <a:gd name="T21" fmla="*/ 3700 h 8641"/>
                <a:gd name="T22" fmla="*/ 304 w 8641"/>
                <a:gd name="T23" fmla="*/ 4158 h 8641"/>
                <a:gd name="T24" fmla="*/ 812 w 8641"/>
                <a:gd name="T25" fmla="*/ 3951 h 8641"/>
                <a:gd name="T26" fmla="*/ 1558 w 8641"/>
                <a:gd name="T27" fmla="*/ 3277 h 8641"/>
                <a:gd name="T28" fmla="*/ 1986 w 8641"/>
                <a:gd name="T29" fmla="*/ 3225 h 8641"/>
                <a:gd name="T30" fmla="*/ 2749 w 8641"/>
                <a:gd name="T31" fmla="*/ 4079 h 8641"/>
                <a:gd name="T32" fmla="*/ 3300 w 8641"/>
                <a:gd name="T33" fmla="*/ 4079 h 8641"/>
                <a:gd name="T34" fmla="*/ 3629 w 8641"/>
                <a:gd name="T35" fmla="*/ 3514 h 8641"/>
                <a:gd name="T36" fmla="*/ 4338 w 8641"/>
                <a:gd name="T37" fmla="*/ 4535 h 8641"/>
                <a:gd name="T38" fmla="*/ 5532 w 8641"/>
                <a:gd name="T39" fmla="*/ 5130 h 8641"/>
                <a:gd name="T40" fmla="*/ 5329 w 8641"/>
                <a:gd name="T41" fmla="*/ 5905 h 8641"/>
                <a:gd name="T42" fmla="*/ 5591 w 8641"/>
                <a:gd name="T43" fmla="*/ 8477 h 8641"/>
                <a:gd name="T44" fmla="*/ 6158 w 8641"/>
                <a:gd name="T45" fmla="*/ 8633 h 8641"/>
                <a:gd name="T46" fmla="*/ 6746 w 8641"/>
                <a:gd name="T47" fmla="*/ 8101 h 8641"/>
                <a:gd name="T48" fmla="*/ 6654 w 8641"/>
                <a:gd name="T49" fmla="*/ 5762 h 8641"/>
                <a:gd name="T50" fmla="*/ 7432 w 8641"/>
                <a:gd name="T51" fmla="*/ 4783 h 8641"/>
                <a:gd name="T52" fmla="*/ 8515 w 8641"/>
                <a:gd name="T53" fmla="*/ 3396 h 8641"/>
                <a:gd name="T54" fmla="*/ 313 w 8641"/>
                <a:gd name="T55" fmla="*/ 3825 h 8641"/>
                <a:gd name="T56" fmla="*/ 461 w 8641"/>
                <a:gd name="T57" fmla="*/ 3602 h 8641"/>
                <a:gd name="T58" fmla="*/ 461 w 8641"/>
                <a:gd name="T59" fmla="*/ 3887 h 8641"/>
                <a:gd name="T60" fmla="*/ 1586 w 8641"/>
                <a:gd name="T61" fmla="*/ 2852 h 8641"/>
                <a:gd name="T62" fmla="*/ 1871 w 8641"/>
                <a:gd name="T63" fmla="*/ 2852 h 8641"/>
                <a:gd name="T64" fmla="*/ 2996 w 8641"/>
                <a:gd name="T65" fmla="*/ 3887 h 8641"/>
                <a:gd name="T66" fmla="*/ 2996 w 8641"/>
                <a:gd name="T67" fmla="*/ 3602 h 8641"/>
                <a:gd name="T68" fmla="*/ 3144 w 8641"/>
                <a:gd name="T69" fmla="*/ 3825 h 8641"/>
                <a:gd name="T70" fmla="*/ 4216 w 8641"/>
                <a:gd name="T71" fmla="*/ 3300 h 8641"/>
                <a:gd name="T72" fmla="*/ 5199 w 8641"/>
                <a:gd name="T73" fmla="*/ 3639 h 8641"/>
                <a:gd name="T74" fmla="*/ 5411 w 8641"/>
                <a:gd name="T75" fmla="*/ 4125 h 8641"/>
                <a:gd name="T76" fmla="*/ 5951 w 8641"/>
                <a:gd name="T77" fmla="*/ 4020 h 8641"/>
                <a:gd name="T78" fmla="*/ 7201 w 8641"/>
                <a:gd name="T79" fmla="*/ 2363 h 8641"/>
                <a:gd name="T80" fmla="*/ 7345 w 8641"/>
                <a:gd name="T81" fmla="*/ 1872 h 8641"/>
                <a:gd name="T82" fmla="*/ 5581 w 8641"/>
                <a:gd name="T83" fmla="*/ 3314 h 8641"/>
                <a:gd name="T84" fmla="*/ 4751 w 8641"/>
                <a:gd name="T85" fmla="*/ 2836 h 8641"/>
                <a:gd name="T86" fmla="*/ 4321 w 8641"/>
                <a:gd name="T87" fmla="*/ 2448 h 8641"/>
                <a:gd name="T88" fmla="*/ 3890 w 8641"/>
                <a:gd name="T89" fmla="*/ 2836 h 8641"/>
                <a:gd name="T90" fmla="*/ 3746 w 8641"/>
                <a:gd name="T91" fmla="*/ 2474 h 8641"/>
                <a:gd name="T92" fmla="*/ 4499 w 8641"/>
                <a:gd name="T93" fmla="*/ 887 h 8641"/>
                <a:gd name="T94" fmla="*/ 6049 w 8641"/>
                <a:gd name="T95" fmla="*/ 288 h 8641"/>
                <a:gd name="T96" fmla="*/ 7599 w 8641"/>
                <a:gd name="T97" fmla="*/ 887 h 8641"/>
                <a:gd name="T98" fmla="*/ 8352 w 8641"/>
                <a:gd name="T99" fmla="*/ 2474 h 8641"/>
                <a:gd name="T100" fmla="*/ 7895 w 8641"/>
                <a:gd name="T101" fmla="*/ 3971 h 8641"/>
                <a:gd name="T102" fmla="*/ 6400 w 8641"/>
                <a:gd name="T103" fmla="*/ 4871 h 8641"/>
                <a:gd name="T104" fmla="*/ 5081 w 8641"/>
                <a:gd name="T105" fmla="*/ 4684 h 8641"/>
                <a:gd name="T106" fmla="*/ 4060 w 8641"/>
                <a:gd name="T107" fmla="*/ 3752 h 8641"/>
                <a:gd name="T108" fmla="*/ 4292 w 8641"/>
                <a:gd name="T109" fmla="*/ 2738 h 8641"/>
                <a:gd name="T110" fmla="*/ 4440 w 8641"/>
                <a:gd name="T111" fmla="*/ 2961 h 8641"/>
                <a:gd name="T112" fmla="*/ 4177 w 8641"/>
                <a:gd name="T113" fmla="*/ 2880 h 8641"/>
                <a:gd name="T114" fmla="*/ 5536 w 8641"/>
                <a:gd name="T115" fmla="*/ 3864 h 8641"/>
                <a:gd name="T116" fmla="*/ 5617 w 8641"/>
                <a:gd name="T117" fmla="*/ 3601 h 8641"/>
                <a:gd name="T118" fmla="*/ 6462 w 8641"/>
                <a:gd name="T119" fmla="*/ 8049 h 8641"/>
                <a:gd name="T120" fmla="*/ 6004 w 8641"/>
                <a:gd name="T121" fmla="*/ 8352 h 8641"/>
                <a:gd name="T122" fmla="*/ 5617 w 8641"/>
                <a:gd name="T123" fmla="*/ 7921 h 8641"/>
                <a:gd name="T124" fmla="*/ 6049 w 8641"/>
                <a:gd name="T125" fmla="*/ 5185 h 8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41" h="8641">
                  <a:moveTo>
                    <a:pt x="8641" y="2592"/>
                  </a:moveTo>
                  <a:lnTo>
                    <a:pt x="8639" y="2459"/>
                  </a:lnTo>
                  <a:lnTo>
                    <a:pt x="8613" y="2198"/>
                  </a:lnTo>
                  <a:lnTo>
                    <a:pt x="8561" y="1944"/>
                  </a:lnTo>
                  <a:lnTo>
                    <a:pt x="8484" y="1701"/>
                  </a:lnTo>
                  <a:lnTo>
                    <a:pt x="8386" y="1469"/>
                  </a:lnTo>
                  <a:lnTo>
                    <a:pt x="8267" y="1249"/>
                  </a:lnTo>
                  <a:lnTo>
                    <a:pt x="8126" y="1041"/>
                  </a:lnTo>
                  <a:lnTo>
                    <a:pt x="7967" y="850"/>
                  </a:lnTo>
                  <a:lnTo>
                    <a:pt x="7792" y="674"/>
                  </a:lnTo>
                  <a:lnTo>
                    <a:pt x="7600" y="516"/>
                  </a:lnTo>
                  <a:lnTo>
                    <a:pt x="7393" y="375"/>
                  </a:lnTo>
                  <a:lnTo>
                    <a:pt x="7172" y="255"/>
                  </a:lnTo>
                  <a:lnTo>
                    <a:pt x="6940" y="157"/>
                  </a:lnTo>
                  <a:lnTo>
                    <a:pt x="6697" y="81"/>
                  </a:lnTo>
                  <a:lnTo>
                    <a:pt x="6444" y="29"/>
                  </a:lnTo>
                  <a:lnTo>
                    <a:pt x="6183" y="3"/>
                  </a:lnTo>
                  <a:lnTo>
                    <a:pt x="6049" y="0"/>
                  </a:lnTo>
                  <a:lnTo>
                    <a:pt x="5915" y="3"/>
                  </a:lnTo>
                  <a:lnTo>
                    <a:pt x="5654" y="29"/>
                  </a:lnTo>
                  <a:lnTo>
                    <a:pt x="5401" y="81"/>
                  </a:lnTo>
                  <a:lnTo>
                    <a:pt x="5157" y="157"/>
                  </a:lnTo>
                  <a:lnTo>
                    <a:pt x="4926" y="255"/>
                  </a:lnTo>
                  <a:lnTo>
                    <a:pt x="4705" y="375"/>
                  </a:lnTo>
                  <a:lnTo>
                    <a:pt x="4498" y="516"/>
                  </a:lnTo>
                  <a:lnTo>
                    <a:pt x="4306" y="674"/>
                  </a:lnTo>
                  <a:lnTo>
                    <a:pt x="4131" y="850"/>
                  </a:lnTo>
                  <a:lnTo>
                    <a:pt x="3972" y="1041"/>
                  </a:lnTo>
                  <a:lnTo>
                    <a:pt x="3831" y="1249"/>
                  </a:lnTo>
                  <a:lnTo>
                    <a:pt x="3712" y="1469"/>
                  </a:lnTo>
                  <a:lnTo>
                    <a:pt x="3614" y="1701"/>
                  </a:lnTo>
                  <a:lnTo>
                    <a:pt x="3537" y="1944"/>
                  </a:lnTo>
                  <a:lnTo>
                    <a:pt x="3485" y="2198"/>
                  </a:lnTo>
                  <a:lnTo>
                    <a:pt x="3459" y="2459"/>
                  </a:lnTo>
                  <a:lnTo>
                    <a:pt x="3457" y="2592"/>
                  </a:lnTo>
                  <a:lnTo>
                    <a:pt x="3458" y="2675"/>
                  </a:lnTo>
                  <a:lnTo>
                    <a:pt x="3468" y="2837"/>
                  </a:lnTo>
                  <a:lnTo>
                    <a:pt x="3490" y="2996"/>
                  </a:lnTo>
                  <a:lnTo>
                    <a:pt x="3520" y="3151"/>
                  </a:lnTo>
                  <a:lnTo>
                    <a:pt x="3539" y="3229"/>
                  </a:lnTo>
                  <a:lnTo>
                    <a:pt x="3282" y="3400"/>
                  </a:lnTo>
                  <a:lnTo>
                    <a:pt x="3255" y="3380"/>
                  </a:lnTo>
                  <a:lnTo>
                    <a:pt x="3194" y="3349"/>
                  </a:lnTo>
                  <a:lnTo>
                    <a:pt x="3130" y="3326"/>
                  </a:lnTo>
                  <a:lnTo>
                    <a:pt x="3061" y="3314"/>
                  </a:lnTo>
                  <a:lnTo>
                    <a:pt x="3025" y="3313"/>
                  </a:lnTo>
                  <a:lnTo>
                    <a:pt x="2989" y="3314"/>
                  </a:lnTo>
                  <a:lnTo>
                    <a:pt x="2919" y="3326"/>
                  </a:lnTo>
                  <a:lnTo>
                    <a:pt x="2855" y="3349"/>
                  </a:lnTo>
                  <a:lnTo>
                    <a:pt x="2794" y="3380"/>
                  </a:lnTo>
                  <a:lnTo>
                    <a:pt x="2767" y="3400"/>
                  </a:lnTo>
                  <a:lnTo>
                    <a:pt x="2146" y="2986"/>
                  </a:lnTo>
                  <a:lnTo>
                    <a:pt x="2158" y="2934"/>
                  </a:lnTo>
                  <a:lnTo>
                    <a:pt x="2160" y="2880"/>
                  </a:lnTo>
                  <a:lnTo>
                    <a:pt x="2159" y="2836"/>
                  </a:lnTo>
                  <a:lnTo>
                    <a:pt x="2142" y="2752"/>
                  </a:lnTo>
                  <a:lnTo>
                    <a:pt x="2109" y="2675"/>
                  </a:lnTo>
                  <a:lnTo>
                    <a:pt x="2062" y="2605"/>
                  </a:lnTo>
                  <a:lnTo>
                    <a:pt x="2003" y="2546"/>
                  </a:lnTo>
                  <a:lnTo>
                    <a:pt x="1934" y="2500"/>
                  </a:lnTo>
                  <a:lnTo>
                    <a:pt x="1856" y="2467"/>
                  </a:lnTo>
                  <a:lnTo>
                    <a:pt x="1773" y="2450"/>
                  </a:lnTo>
                  <a:lnTo>
                    <a:pt x="1728" y="2448"/>
                  </a:lnTo>
                  <a:lnTo>
                    <a:pt x="1684" y="2450"/>
                  </a:lnTo>
                  <a:lnTo>
                    <a:pt x="1600" y="2467"/>
                  </a:lnTo>
                  <a:lnTo>
                    <a:pt x="1522" y="2500"/>
                  </a:lnTo>
                  <a:lnTo>
                    <a:pt x="1453" y="2546"/>
                  </a:lnTo>
                  <a:lnTo>
                    <a:pt x="1394" y="2605"/>
                  </a:lnTo>
                  <a:lnTo>
                    <a:pt x="1348" y="2675"/>
                  </a:lnTo>
                  <a:lnTo>
                    <a:pt x="1315" y="2752"/>
                  </a:lnTo>
                  <a:lnTo>
                    <a:pt x="1298" y="2836"/>
                  </a:lnTo>
                  <a:lnTo>
                    <a:pt x="1296" y="2880"/>
                  </a:lnTo>
                  <a:lnTo>
                    <a:pt x="1299" y="2934"/>
                  </a:lnTo>
                  <a:lnTo>
                    <a:pt x="1311" y="2986"/>
                  </a:lnTo>
                  <a:lnTo>
                    <a:pt x="690" y="3400"/>
                  </a:lnTo>
                  <a:lnTo>
                    <a:pt x="663" y="3380"/>
                  </a:lnTo>
                  <a:lnTo>
                    <a:pt x="602" y="3349"/>
                  </a:lnTo>
                  <a:lnTo>
                    <a:pt x="537" y="3326"/>
                  </a:lnTo>
                  <a:lnTo>
                    <a:pt x="468" y="3314"/>
                  </a:lnTo>
                  <a:lnTo>
                    <a:pt x="432" y="3313"/>
                  </a:lnTo>
                  <a:lnTo>
                    <a:pt x="387" y="3314"/>
                  </a:lnTo>
                  <a:lnTo>
                    <a:pt x="304" y="3331"/>
                  </a:lnTo>
                  <a:lnTo>
                    <a:pt x="226" y="3364"/>
                  </a:lnTo>
                  <a:lnTo>
                    <a:pt x="157" y="3410"/>
                  </a:lnTo>
                  <a:lnTo>
                    <a:pt x="98" y="3470"/>
                  </a:lnTo>
                  <a:lnTo>
                    <a:pt x="52" y="3539"/>
                  </a:lnTo>
                  <a:lnTo>
                    <a:pt x="19" y="3616"/>
                  </a:lnTo>
                  <a:lnTo>
                    <a:pt x="1" y="3700"/>
                  </a:lnTo>
                  <a:lnTo>
                    <a:pt x="0" y="3745"/>
                  </a:lnTo>
                  <a:lnTo>
                    <a:pt x="1" y="3789"/>
                  </a:lnTo>
                  <a:lnTo>
                    <a:pt x="19" y="3873"/>
                  </a:lnTo>
                  <a:lnTo>
                    <a:pt x="52" y="3951"/>
                  </a:lnTo>
                  <a:lnTo>
                    <a:pt x="98" y="4020"/>
                  </a:lnTo>
                  <a:lnTo>
                    <a:pt x="157" y="4079"/>
                  </a:lnTo>
                  <a:lnTo>
                    <a:pt x="226" y="4125"/>
                  </a:lnTo>
                  <a:lnTo>
                    <a:pt x="304" y="4158"/>
                  </a:lnTo>
                  <a:lnTo>
                    <a:pt x="387" y="4175"/>
                  </a:lnTo>
                  <a:lnTo>
                    <a:pt x="432" y="4177"/>
                  </a:lnTo>
                  <a:lnTo>
                    <a:pt x="477" y="4175"/>
                  </a:lnTo>
                  <a:lnTo>
                    <a:pt x="560" y="4158"/>
                  </a:lnTo>
                  <a:lnTo>
                    <a:pt x="638" y="4125"/>
                  </a:lnTo>
                  <a:lnTo>
                    <a:pt x="707" y="4079"/>
                  </a:lnTo>
                  <a:lnTo>
                    <a:pt x="766" y="4020"/>
                  </a:lnTo>
                  <a:lnTo>
                    <a:pt x="812" y="3951"/>
                  </a:lnTo>
                  <a:lnTo>
                    <a:pt x="845" y="3873"/>
                  </a:lnTo>
                  <a:lnTo>
                    <a:pt x="863" y="3789"/>
                  </a:lnTo>
                  <a:lnTo>
                    <a:pt x="864" y="3745"/>
                  </a:lnTo>
                  <a:lnTo>
                    <a:pt x="861" y="3691"/>
                  </a:lnTo>
                  <a:lnTo>
                    <a:pt x="850" y="3639"/>
                  </a:lnTo>
                  <a:lnTo>
                    <a:pt x="1471" y="3225"/>
                  </a:lnTo>
                  <a:lnTo>
                    <a:pt x="1498" y="3245"/>
                  </a:lnTo>
                  <a:lnTo>
                    <a:pt x="1558" y="3277"/>
                  </a:lnTo>
                  <a:lnTo>
                    <a:pt x="1623" y="3300"/>
                  </a:lnTo>
                  <a:lnTo>
                    <a:pt x="1692" y="3311"/>
                  </a:lnTo>
                  <a:lnTo>
                    <a:pt x="1728" y="3313"/>
                  </a:lnTo>
                  <a:lnTo>
                    <a:pt x="1764" y="3311"/>
                  </a:lnTo>
                  <a:lnTo>
                    <a:pt x="1833" y="3300"/>
                  </a:lnTo>
                  <a:lnTo>
                    <a:pt x="1898" y="3277"/>
                  </a:lnTo>
                  <a:lnTo>
                    <a:pt x="1959" y="3245"/>
                  </a:lnTo>
                  <a:lnTo>
                    <a:pt x="1986" y="3225"/>
                  </a:lnTo>
                  <a:lnTo>
                    <a:pt x="2607" y="3639"/>
                  </a:lnTo>
                  <a:lnTo>
                    <a:pt x="2595" y="3691"/>
                  </a:lnTo>
                  <a:lnTo>
                    <a:pt x="2592" y="3745"/>
                  </a:lnTo>
                  <a:lnTo>
                    <a:pt x="2594" y="3789"/>
                  </a:lnTo>
                  <a:lnTo>
                    <a:pt x="2611" y="3873"/>
                  </a:lnTo>
                  <a:lnTo>
                    <a:pt x="2644" y="3951"/>
                  </a:lnTo>
                  <a:lnTo>
                    <a:pt x="2690" y="4020"/>
                  </a:lnTo>
                  <a:lnTo>
                    <a:pt x="2749" y="4079"/>
                  </a:lnTo>
                  <a:lnTo>
                    <a:pt x="2819" y="4125"/>
                  </a:lnTo>
                  <a:lnTo>
                    <a:pt x="2896" y="4158"/>
                  </a:lnTo>
                  <a:lnTo>
                    <a:pt x="2980" y="4175"/>
                  </a:lnTo>
                  <a:lnTo>
                    <a:pt x="3025" y="4177"/>
                  </a:lnTo>
                  <a:lnTo>
                    <a:pt x="3069" y="4175"/>
                  </a:lnTo>
                  <a:lnTo>
                    <a:pt x="3153" y="4158"/>
                  </a:lnTo>
                  <a:lnTo>
                    <a:pt x="3230" y="4125"/>
                  </a:lnTo>
                  <a:lnTo>
                    <a:pt x="3300" y="4079"/>
                  </a:lnTo>
                  <a:lnTo>
                    <a:pt x="3359" y="4020"/>
                  </a:lnTo>
                  <a:lnTo>
                    <a:pt x="3405" y="3951"/>
                  </a:lnTo>
                  <a:lnTo>
                    <a:pt x="3438" y="3873"/>
                  </a:lnTo>
                  <a:lnTo>
                    <a:pt x="3455" y="3789"/>
                  </a:lnTo>
                  <a:lnTo>
                    <a:pt x="3457" y="3745"/>
                  </a:lnTo>
                  <a:lnTo>
                    <a:pt x="3454" y="3691"/>
                  </a:lnTo>
                  <a:lnTo>
                    <a:pt x="3442" y="3639"/>
                  </a:lnTo>
                  <a:lnTo>
                    <a:pt x="3629" y="3514"/>
                  </a:lnTo>
                  <a:lnTo>
                    <a:pt x="3660" y="3593"/>
                  </a:lnTo>
                  <a:lnTo>
                    <a:pt x="3730" y="3746"/>
                  </a:lnTo>
                  <a:lnTo>
                    <a:pt x="3811" y="3894"/>
                  </a:lnTo>
                  <a:lnTo>
                    <a:pt x="3900" y="4036"/>
                  </a:lnTo>
                  <a:lnTo>
                    <a:pt x="3997" y="4171"/>
                  </a:lnTo>
                  <a:lnTo>
                    <a:pt x="4103" y="4301"/>
                  </a:lnTo>
                  <a:lnTo>
                    <a:pt x="4217" y="4422"/>
                  </a:lnTo>
                  <a:lnTo>
                    <a:pt x="4338" y="4535"/>
                  </a:lnTo>
                  <a:lnTo>
                    <a:pt x="4466" y="4642"/>
                  </a:lnTo>
                  <a:lnTo>
                    <a:pt x="4602" y="4740"/>
                  </a:lnTo>
                  <a:lnTo>
                    <a:pt x="4743" y="4829"/>
                  </a:lnTo>
                  <a:lnTo>
                    <a:pt x="4891" y="4908"/>
                  </a:lnTo>
                  <a:lnTo>
                    <a:pt x="5044" y="4979"/>
                  </a:lnTo>
                  <a:lnTo>
                    <a:pt x="5201" y="5039"/>
                  </a:lnTo>
                  <a:lnTo>
                    <a:pt x="5365" y="5090"/>
                  </a:lnTo>
                  <a:lnTo>
                    <a:pt x="5532" y="5130"/>
                  </a:lnTo>
                  <a:lnTo>
                    <a:pt x="5617" y="5146"/>
                  </a:lnTo>
                  <a:lnTo>
                    <a:pt x="5617" y="5761"/>
                  </a:lnTo>
                  <a:lnTo>
                    <a:pt x="5473" y="5761"/>
                  </a:lnTo>
                  <a:lnTo>
                    <a:pt x="5444" y="5762"/>
                  </a:lnTo>
                  <a:lnTo>
                    <a:pt x="5392" y="5785"/>
                  </a:lnTo>
                  <a:lnTo>
                    <a:pt x="5353" y="5824"/>
                  </a:lnTo>
                  <a:lnTo>
                    <a:pt x="5330" y="5876"/>
                  </a:lnTo>
                  <a:lnTo>
                    <a:pt x="5329" y="5905"/>
                  </a:lnTo>
                  <a:lnTo>
                    <a:pt x="5329" y="7921"/>
                  </a:lnTo>
                  <a:lnTo>
                    <a:pt x="5329" y="7959"/>
                  </a:lnTo>
                  <a:lnTo>
                    <a:pt x="5338" y="8031"/>
                  </a:lnTo>
                  <a:lnTo>
                    <a:pt x="5352" y="8101"/>
                  </a:lnTo>
                  <a:lnTo>
                    <a:pt x="5372" y="8169"/>
                  </a:lnTo>
                  <a:lnTo>
                    <a:pt x="5415" y="8265"/>
                  </a:lnTo>
                  <a:lnTo>
                    <a:pt x="5493" y="8379"/>
                  </a:lnTo>
                  <a:lnTo>
                    <a:pt x="5591" y="8477"/>
                  </a:lnTo>
                  <a:lnTo>
                    <a:pt x="5705" y="8555"/>
                  </a:lnTo>
                  <a:lnTo>
                    <a:pt x="5801" y="8598"/>
                  </a:lnTo>
                  <a:lnTo>
                    <a:pt x="5869" y="8618"/>
                  </a:lnTo>
                  <a:lnTo>
                    <a:pt x="5940" y="8633"/>
                  </a:lnTo>
                  <a:lnTo>
                    <a:pt x="6012" y="8641"/>
                  </a:lnTo>
                  <a:lnTo>
                    <a:pt x="6049" y="8641"/>
                  </a:lnTo>
                  <a:lnTo>
                    <a:pt x="6086" y="8641"/>
                  </a:lnTo>
                  <a:lnTo>
                    <a:pt x="6158" y="8633"/>
                  </a:lnTo>
                  <a:lnTo>
                    <a:pt x="6229" y="8618"/>
                  </a:lnTo>
                  <a:lnTo>
                    <a:pt x="6297" y="8598"/>
                  </a:lnTo>
                  <a:lnTo>
                    <a:pt x="6393" y="8555"/>
                  </a:lnTo>
                  <a:lnTo>
                    <a:pt x="6507" y="8477"/>
                  </a:lnTo>
                  <a:lnTo>
                    <a:pt x="6605" y="8379"/>
                  </a:lnTo>
                  <a:lnTo>
                    <a:pt x="6683" y="8265"/>
                  </a:lnTo>
                  <a:lnTo>
                    <a:pt x="6726" y="8169"/>
                  </a:lnTo>
                  <a:lnTo>
                    <a:pt x="6746" y="8101"/>
                  </a:lnTo>
                  <a:lnTo>
                    <a:pt x="6760" y="8031"/>
                  </a:lnTo>
                  <a:lnTo>
                    <a:pt x="6769" y="7959"/>
                  </a:lnTo>
                  <a:lnTo>
                    <a:pt x="6769" y="7921"/>
                  </a:lnTo>
                  <a:lnTo>
                    <a:pt x="6769" y="5905"/>
                  </a:lnTo>
                  <a:lnTo>
                    <a:pt x="6768" y="5876"/>
                  </a:lnTo>
                  <a:lnTo>
                    <a:pt x="6745" y="5824"/>
                  </a:lnTo>
                  <a:lnTo>
                    <a:pt x="6706" y="5785"/>
                  </a:lnTo>
                  <a:lnTo>
                    <a:pt x="6654" y="5762"/>
                  </a:lnTo>
                  <a:lnTo>
                    <a:pt x="6625" y="5761"/>
                  </a:lnTo>
                  <a:lnTo>
                    <a:pt x="6481" y="5761"/>
                  </a:lnTo>
                  <a:lnTo>
                    <a:pt x="6481" y="5146"/>
                  </a:lnTo>
                  <a:lnTo>
                    <a:pt x="6595" y="5124"/>
                  </a:lnTo>
                  <a:lnTo>
                    <a:pt x="6818" y="5067"/>
                  </a:lnTo>
                  <a:lnTo>
                    <a:pt x="7031" y="4989"/>
                  </a:lnTo>
                  <a:lnTo>
                    <a:pt x="7237" y="4894"/>
                  </a:lnTo>
                  <a:lnTo>
                    <a:pt x="7432" y="4783"/>
                  </a:lnTo>
                  <a:lnTo>
                    <a:pt x="7616" y="4655"/>
                  </a:lnTo>
                  <a:lnTo>
                    <a:pt x="7787" y="4512"/>
                  </a:lnTo>
                  <a:lnTo>
                    <a:pt x="7946" y="4357"/>
                  </a:lnTo>
                  <a:lnTo>
                    <a:pt x="8091" y="4187"/>
                  </a:lnTo>
                  <a:lnTo>
                    <a:pt x="8222" y="4005"/>
                  </a:lnTo>
                  <a:lnTo>
                    <a:pt x="8336" y="3812"/>
                  </a:lnTo>
                  <a:lnTo>
                    <a:pt x="8434" y="3609"/>
                  </a:lnTo>
                  <a:lnTo>
                    <a:pt x="8515" y="3396"/>
                  </a:lnTo>
                  <a:lnTo>
                    <a:pt x="8577" y="3176"/>
                  </a:lnTo>
                  <a:lnTo>
                    <a:pt x="8618" y="2947"/>
                  </a:lnTo>
                  <a:lnTo>
                    <a:pt x="8640" y="2712"/>
                  </a:lnTo>
                  <a:lnTo>
                    <a:pt x="8641" y="2592"/>
                  </a:lnTo>
                  <a:close/>
                  <a:moveTo>
                    <a:pt x="432" y="3889"/>
                  </a:moveTo>
                  <a:lnTo>
                    <a:pt x="403" y="3887"/>
                  </a:lnTo>
                  <a:lnTo>
                    <a:pt x="351" y="3864"/>
                  </a:lnTo>
                  <a:lnTo>
                    <a:pt x="313" y="3825"/>
                  </a:lnTo>
                  <a:lnTo>
                    <a:pt x="290" y="3773"/>
                  </a:lnTo>
                  <a:lnTo>
                    <a:pt x="288" y="3745"/>
                  </a:lnTo>
                  <a:lnTo>
                    <a:pt x="290" y="3716"/>
                  </a:lnTo>
                  <a:lnTo>
                    <a:pt x="313" y="3664"/>
                  </a:lnTo>
                  <a:lnTo>
                    <a:pt x="351" y="3625"/>
                  </a:lnTo>
                  <a:lnTo>
                    <a:pt x="403" y="3602"/>
                  </a:lnTo>
                  <a:lnTo>
                    <a:pt x="432" y="3601"/>
                  </a:lnTo>
                  <a:lnTo>
                    <a:pt x="461" y="3602"/>
                  </a:lnTo>
                  <a:lnTo>
                    <a:pt x="513" y="3625"/>
                  </a:lnTo>
                  <a:lnTo>
                    <a:pt x="552" y="3664"/>
                  </a:lnTo>
                  <a:lnTo>
                    <a:pt x="575" y="3716"/>
                  </a:lnTo>
                  <a:lnTo>
                    <a:pt x="576" y="3745"/>
                  </a:lnTo>
                  <a:lnTo>
                    <a:pt x="575" y="3773"/>
                  </a:lnTo>
                  <a:lnTo>
                    <a:pt x="552" y="3825"/>
                  </a:lnTo>
                  <a:lnTo>
                    <a:pt x="513" y="3864"/>
                  </a:lnTo>
                  <a:lnTo>
                    <a:pt x="461" y="3887"/>
                  </a:lnTo>
                  <a:lnTo>
                    <a:pt x="432" y="3889"/>
                  </a:lnTo>
                  <a:close/>
                  <a:moveTo>
                    <a:pt x="1728" y="3025"/>
                  </a:moveTo>
                  <a:lnTo>
                    <a:pt x="1700" y="3023"/>
                  </a:lnTo>
                  <a:lnTo>
                    <a:pt x="1648" y="3000"/>
                  </a:lnTo>
                  <a:lnTo>
                    <a:pt x="1609" y="2961"/>
                  </a:lnTo>
                  <a:lnTo>
                    <a:pt x="1586" y="2909"/>
                  </a:lnTo>
                  <a:lnTo>
                    <a:pt x="1584" y="2880"/>
                  </a:lnTo>
                  <a:lnTo>
                    <a:pt x="1586" y="2852"/>
                  </a:lnTo>
                  <a:lnTo>
                    <a:pt x="1609" y="2800"/>
                  </a:lnTo>
                  <a:lnTo>
                    <a:pt x="1648" y="2761"/>
                  </a:lnTo>
                  <a:lnTo>
                    <a:pt x="1700" y="2738"/>
                  </a:lnTo>
                  <a:lnTo>
                    <a:pt x="1728" y="2736"/>
                  </a:lnTo>
                  <a:lnTo>
                    <a:pt x="1757" y="2738"/>
                  </a:lnTo>
                  <a:lnTo>
                    <a:pt x="1809" y="2761"/>
                  </a:lnTo>
                  <a:lnTo>
                    <a:pt x="1848" y="2800"/>
                  </a:lnTo>
                  <a:lnTo>
                    <a:pt x="1871" y="2852"/>
                  </a:lnTo>
                  <a:lnTo>
                    <a:pt x="1872" y="2880"/>
                  </a:lnTo>
                  <a:lnTo>
                    <a:pt x="1871" y="2909"/>
                  </a:lnTo>
                  <a:lnTo>
                    <a:pt x="1848" y="2961"/>
                  </a:lnTo>
                  <a:lnTo>
                    <a:pt x="1809" y="3000"/>
                  </a:lnTo>
                  <a:lnTo>
                    <a:pt x="1757" y="3023"/>
                  </a:lnTo>
                  <a:lnTo>
                    <a:pt x="1728" y="3025"/>
                  </a:lnTo>
                  <a:close/>
                  <a:moveTo>
                    <a:pt x="3025" y="3889"/>
                  </a:moveTo>
                  <a:lnTo>
                    <a:pt x="2996" y="3887"/>
                  </a:lnTo>
                  <a:lnTo>
                    <a:pt x="2944" y="3864"/>
                  </a:lnTo>
                  <a:lnTo>
                    <a:pt x="2905" y="3825"/>
                  </a:lnTo>
                  <a:lnTo>
                    <a:pt x="2882" y="3773"/>
                  </a:lnTo>
                  <a:lnTo>
                    <a:pt x="2880" y="3745"/>
                  </a:lnTo>
                  <a:lnTo>
                    <a:pt x="2882" y="3716"/>
                  </a:lnTo>
                  <a:lnTo>
                    <a:pt x="2905" y="3664"/>
                  </a:lnTo>
                  <a:lnTo>
                    <a:pt x="2944" y="3625"/>
                  </a:lnTo>
                  <a:lnTo>
                    <a:pt x="2996" y="3602"/>
                  </a:lnTo>
                  <a:lnTo>
                    <a:pt x="3025" y="3601"/>
                  </a:lnTo>
                  <a:lnTo>
                    <a:pt x="3053" y="3602"/>
                  </a:lnTo>
                  <a:lnTo>
                    <a:pt x="3105" y="3625"/>
                  </a:lnTo>
                  <a:lnTo>
                    <a:pt x="3144" y="3664"/>
                  </a:lnTo>
                  <a:lnTo>
                    <a:pt x="3167" y="3716"/>
                  </a:lnTo>
                  <a:lnTo>
                    <a:pt x="3169" y="3745"/>
                  </a:lnTo>
                  <a:lnTo>
                    <a:pt x="3167" y="3773"/>
                  </a:lnTo>
                  <a:lnTo>
                    <a:pt x="3144" y="3825"/>
                  </a:lnTo>
                  <a:lnTo>
                    <a:pt x="3105" y="3864"/>
                  </a:lnTo>
                  <a:lnTo>
                    <a:pt x="3053" y="3887"/>
                  </a:lnTo>
                  <a:lnTo>
                    <a:pt x="3025" y="3889"/>
                  </a:lnTo>
                  <a:close/>
                  <a:moveTo>
                    <a:pt x="3876" y="3350"/>
                  </a:moveTo>
                  <a:lnTo>
                    <a:pt x="4063" y="3225"/>
                  </a:lnTo>
                  <a:lnTo>
                    <a:pt x="4090" y="3245"/>
                  </a:lnTo>
                  <a:lnTo>
                    <a:pt x="4151" y="3277"/>
                  </a:lnTo>
                  <a:lnTo>
                    <a:pt x="4216" y="3300"/>
                  </a:lnTo>
                  <a:lnTo>
                    <a:pt x="4285" y="3311"/>
                  </a:lnTo>
                  <a:lnTo>
                    <a:pt x="4321" y="3313"/>
                  </a:lnTo>
                  <a:lnTo>
                    <a:pt x="4357" y="3311"/>
                  </a:lnTo>
                  <a:lnTo>
                    <a:pt x="4426" y="3300"/>
                  </a:lnTo>
                  <a:lnTo>
                    <a:pt x="4491" y="3277"/>
                  </a:lnTo>
                  <a:lnTo>
                    <a:pt x="4551" y="3245"/>
                  </a:lnTo>
                  <a:lnTo>
                    <a:pt x="4579" y="3225"/>
                  </a:lnTo>
                  <a:lnTo>
                    <a:pt x="5199" y="3639"/>
                  </a:lnTo>
                  <a:lnTo>
                    <a:pt x="5188" y="3691"/>
                  </a:lnTo>
                  <a:lnTo>
                    <a:pt x="5185" y="3745"/>
                  </a:lnTo>
                  <a:lnTo>
                    <a:pt x="5186" y="3789"/>
                  </a:lnTo>
                  <a:lnTo>
                    <a:pt x="5204" y="3873"/>
                  </a:lnTo>
                  <a:lnTo>
                    <a:pt x="5237" y="3951"/>
                  </a:lnTo>
                  <a:lnTo>
                    <a:pt x="5283" y="4020"/>
                  </a:lnTo>
                  <a:lnTo>
                    <a:pt x="5342" y="4079"/>
                  </a:lnTo>
                  <a:lnTo>
                    <a:pt x="5411" y="4125"/>
                  </a:lnTo>
                  <a:lnTo>
                    <a:pt x="5489" y="4158"/>
                  </a:lnTo>
                  <a:lnTo>
                    <a:pt x="5572" y="4175"/>
                  </a:lnTo>
                  <a:lnTo>
                    <a:pt x="5617" y="4177"/>
                  </a:lnTo>
                  <a:lnTo>
                    <a:pt x="5662" y="4175"/>
                  </a:lnTo>
                  <a:lnTo>
                    <a:pt x="5745" y="4158"/>
                  </a:lnTo>
                  <a:lnTo>
                    <a:pt x="5823" y="4125"/>
                  </a:lnTo>
                  <a:lnTo>
                    <a:pt x="5892" y="4079"/>
                  </a:lnTo>
                  <a:lnTo>
                    <a:pt x="5951" y="4020"/>
                  </a:lnTo>
                  <a:lnTo>
                    <a:pt x="5997" y="3951"/>
                  </a:lnTo>
                  <a:lnTo>
                    <a:pt x="6030" y="3873"/>
                  </a:lnTo>
                  <a:lnTo>
                    <a:pt x="6048" y="3789"/>
                  </a:lnTo>
                  <a:lnTo>
                    <a:pt x="6049" y="3745"/>
                  </a:lnTo>
                  <a:lnTo>
                    <a:pt x="6048" y="3696"/>
                  </a:lnTo>
                  <a:lnTo>
                    <a:pt x="6025" y="3602"/>
                  </a:lnTo>
                  <a:lnTo>
                    <a:pt x="6006" y="3559"/>
                  </a:lnTo>
                  <a:lnTo>
                    <a:pt x="7201" y="2363"/>
                  </a:lnTo>
                  <a:lnTo>
                    <a:pt x="7201" y="3025"/>
                  </a:lnTo>
                  <a:lnTo>
                    <a:pt x="7489" y="3025"/>
                  </a:lnTo>
                  <a:lnTo>
                    <a:pt x="7489" y="2016"/>
                  </a:lnTo>
                  <a:lnTo>
                    <a:pt x="7488" y="1988"/>
                  </a:lnTo>
                  <a:lnTo>
                    <a:pt x="7465" y="1936"/>
                  </a:lnTo>
                  <a:lnTo>
                    <a:pt x="7426" y="1897"/>
                  </a:lnTo>
                  <a:lnTo>
                    <a:pt x="7374" y="1874"/>
                  </a:lnTo>
                  <a:lnTo>
                    <a:pt x="7345" y="1872"/>
                  </a:lnTo>
                  <a:lnTo>
                    <a:pt x="6337" y="1872"/>
                  </a:lnTo>
                  <a:lnTo>
                    <a:pt x="6337" y="2160"/>
                  </a:lnTo>
                  <a:lnTo>
                    <a:pt x="6998" y="2160"/>
                  </a:lnTo>
                  <a:lnTo>
                    <a:pt x="5803" y="3356"/>
                  </a:lnTo>
                  <a:lnTo>
                    <a:pt x="5760" y="3337"/>
                  </a:lnTo>
                  <a:lnTo>
                    <a:pt x="5666" y="3314"/>
                  </a:lnTo>
                  <a:lnTo>
                    <a:pt x="5617" y="3313"/>
                  </a:lnTo>
                  <a:lnTo>
                    <a:pt x="5581" y="3314"/>
                  </a:lnTo>
                  <a:lnTo>
                    <a:pt x="5512" y="3326"/>
                  </a:lnTo>
                  <a:lnTo>
                    <a:pt x="5447" y="3349"/>
                  </a:lnTo>
                  <a:lnTo>
                    <a:pt x="5386" y="3380"/>
                  </a:lnTo>
                  <a:lnTo>
                    <a:pt x="5359" y="3400"/>
                  </a:lnTo>
                  <a:lnTo>
                    <a:pt x="4738" y="2986"/>
                  </a:lnTo>
                  <a:lnTo>
                    <a:pt x="4750" y="2934"/>
                  </a:lnTo>
                  <a:lnTo>
                    <a:pt x="4753" y="2880"/>
                  </a:lnTo>
                  <a:lnTo>
                    <a:pt x="4751" y="2836"/>
                  </a:lnTo>
                  <a:lnTo>
                    <a:pt x="4734" y="2752"/>
                  </a:lnTo>
                  <a:lnTo>
                    <a:pt x="4701" y="2675"/>
                  </a:lnTo>
                  <a:lnTo>
                    <a:pt x="4655" y="2605"/>
                  </a:lnTo>
                  <a:lnTo>
                    <a:pt x="4596" y="2546"/>
                  </a:lnTo>
                  <a:lnTo>
                    <a:pt x="4527" y="2500"/>
                  </a:lnTo>
                  <a:lnTo>
                    <a:pt x="4449" y="2467"/>
                  </a:lnTo>
                  <a:lnTo>
                    <a:pt x="4365" y="2450"/>
                  </a:lnTo>
                  <a:lnTo>
                    <a:pt x="4321" y="2448"/>
                  </a:lnTo>
                  <a:lnTo>
                    <a:pt x="4276" y="2450"/>
                  </a:lnTo>
                  <a:lnTo>
                    <a:pt x="4193" y="2467"/>
                  </a:lnTo>
                  <a:lnTo>
                    <a:pt x="4115" y="2500"/>
                  </a:lnTo>
                  <a:lnTo>
                    <a:pt x="4046" y="2546"/>
                  </a:lnTo>
                  <a:lnTo>
                    <a:pt x="3987" y="2605"/>
                  </a:lnTo>
                  <a:lnTo>
                    <a:pt x="3941" y="2675"/>
                  </a:lnTo>
                  <a:lnTo>
                    <a:pt x="3907" y="2752"/>
                  </a:lnTo>
                  <a:lnTo>
                    <a:pt x="3890" y="2836"/>
                  </a:lnTo>
                  <a:lnTo>
                    <a:pt x="3889" y="2880"/>
                  </a:lnTo>
                  <a:lnTo>
                    <a:pt x="3892" y="2934"/>
                  </a:lnTo>
                  <a:lnTo>
                    <a:pt x="3903" y="2986"/>
                  </a:lnTo>
                  <a:lnTo>
                    <a:pt x="3792" y="3059"/>
                  </a:lnTo>
                  <a:lnTo>
                    <a:pt x="3771" y="2945"/>
                  </a:lnTo>
                  <a:lnTo>
                    <a:pt x="3746" y="2712"/>
                  </a:lnTo>
                  <a:lnTo>
                    <a:pt x="3745" y="2592"/>
                  </a:lnTo>
                  <a:lnTo>
                    <a:pt x="3746" y="2474"/>
                  </a:lnTo>
                  <a:lnTo>
                    <a:pt x="3771" y="2241"/>
                  </a:lnTo>
                  <a:lnTo>
                    <a:pt x="3817" y="2016"/>
                  </a:lnTo>
                  <a:lnTo>
                    <a:pt x="3884" y="1800"/>
                  </a:lnTo>
                  <a:lnTo>
                    <a:pt x="3971" y="1594"/>
                  </a:lnTo>
                  <a:lnTo>
                    <a:pt x="4077" y="1399"/>
                  </a:lnTo>
                  <a:lnTo>
                    <a:pt x="4203" y="1214"/>
                  </a:lnTo>
                  <a:lnTo>
                    <a:pt x="4344" y="1043"/>
                  </a:lnTo>
                  <a:lnTo>
                    <a:pt x="4499" y="887"/>
                  </a:lnTo>
                  <a:lnTo>
                    <a:pt x="4671" y="746"/>
                  </a:lnTo>
                  <a:lnTo>
                    <a:pt x="4855" y="621"/>
                  </a:lnTo>
                  <a:lnTo>
                    <a:pt x="5051" y="514"/>
                  </a:lnTo>
                  <a:lnTo>
                    <a:pt x="5257" y="428"/>
                  </a:lnTo>
                  <a:lnTo>
                    <a:pt x="5473" y="360"/>
                  </a:lnTo>
                  <a:lnTo>
                    <a:pt x="5698" y="314"/>
                  </a:lnTo>
                  <a:lnTo>
                    <a:pt x="5931" y="290"/>
                  </a:lnTo>
                  <a:lnTo>
                    <a:pt x="6049" y="288"/>
                  </a:lnTo>
                  <a:lnTo>
                    <a:pt x="6167" y="290"/>
                  </a:lnTo>
                  <a:lnTo>
                    <a:pt x="6400" y="314"/>
                  </a:lnTo>
                  <a:lnTo>
                    <a:pt x="6625" y="360"/>
                  </a:lnTo>
                  <a:lnTo>
                    <a:pt x="6841" y="428"/>
                  </a:lnTo>
                  <a:lnTo>
                    <a:pt x="7047" y="514"/>
                  </a:lnTo>
                  <a:lnTo>
                    <a:pt x="7243" y="621"/>
                  </a:lnTo>
                  <a:lnTo>
                    <a:pt x="7427" y="746"/>
                  </a:lnTo>
                  <a:lnTo>
                    <a:pt x="7599" y="887"/>
                  </a:lnTo>
                  <a:lnTo>
                    <a:pt x="7754" y="1043"/>
                  </a:lnTo>
                  <a:lnTo>
                    <a:pt x="7895" y="1214"/>
                  </a:lnTo>
                  <a:lnTo>
                    <a:pt x="8021" y="1399"/>
                  </a:lnTo>
                  <a:lnTo>
                    <a:pt x="8127" y="1594"/>
                  </a:lnTo>
                  <a:lnTo>
                    <a:pt x="8214" y="1800"/>
                  </a:lnTo>
                  <a:lnTo>
                    <a:pt x="8281" y="2016"/>
                  </a:lnTo>
                  <a:lnTo>
                    <a:pt x="8327" y="2241"/>
                  </a:lnTo>
                  <a:lnTo>
                    <a:pt x="8352" y="2474"/>
                  </a:lnTo>
                  <a:lnTo>
                    <a:pt x="8353" y="2592"/>
                  </a:lnTo>
                  <a:lnTo>
                    <a:pt x="8352" y="2711"/>
                  </a:lnTo>
                  <a:lnTo>
                    <a:pt x="8327" y="2944"/>
                  </a:lnTo>
                  <a:lnTo>
                    <a:pt x="8281" y="3169"/>
                  </a:lnTo>
                  <a:lnTo>
                    <a:pt x="8214" y="3385"/>
                  </a:lnTo>
                  <a:lnTo>
                    <a:pt x="8127" y="3591"/>
                  </a:lnTo>
                  <a:lnTo>
                    <a:pt x="8021" y="3786"/>
                  </a:lnTo>
                  <a:lnTo>
                    <a:pt x="7895" y="3971"/>
                  </a:lnTo>
                  <a:lnTo>
                    <a:pt x="7754" y="4142"/>
                  </a:lnTo>
                  <a:lnTo>
                    <a:pt x="7599" y="4298"/>
                  </a:lnTo>
                  <a:lnTo>
                    <a:pt x="7427" y="4439"/>
                  </a:lnTo>
                  <a:lnTo>
                    <a:pt x="7243" y="4564"/>
                  </a:lnTo>
                  <a:lnTo>
                    <a:pt x="7047" y="4671"/>
                  </a:lnTo>
                  <a:lnTo>
                    <a:pt x="6841" y="4757"/>
                  </a:lnTo>
                  <a:lnTo>
                    <a:pt x="6625" y="4825"/>
                  </a:lnTo>
                  <a:lnTo>
                    <a:pt x="6400" y="4871"/>
                  </a:lnTo>
                  <a:lnTo>
                    <a:pt x="6167" y="4895"/>
                  </a:lnTo>
                  <a:lnTo>
                    <a:pt x="6049" y="4897"/>
                  </a:lnTo>
                  <a:lnTo>
                    <a:pt x="5955" y="4895"/>
                  </a:lnTo>
                  <a:lnTo>
                    <a:pt x="5771" y="4881"/>
                  </a:lnTo>
                  <a:lnTo>
                    <a:pt x="5590" y="4852"/>
                  </a:lnTo>
                  <a:lnTo>
                    <a:pt x="5415" y="4809"/>
                  </a:lnTo>
                  <a:lnTo>
                    <a:pt x="5245" y="4753"/>
                  </a:lnTo>
                  <a:lnTo>
                    <a:pt x="5081" y="4684"/>
                  </a:lnTo>
                  <a:lnTo>
                    <a:pt x="4924" y="4603"/>
                  </a:lnTo>
                  <a:lnTo>
                    <a:pt x="4774" y="4511"/>
                  </a:lnTo>
                  <a:lnTo>
                    <a:pt x="4633" y="4409"/>
                  </a:lnTo>
                  <a:lnTo>
                    <a:pt x="4499" y="4295"/>
                  </a:lnTo>
                  <a:lnTo>
                    <a:pt x="4375" y="4172"/>
                  </a:lnTo>
                  <a:lnTo>
                    <a:pt x="4260" y="4041"/>
                  </a:lnTo>
                  <a:lnTo>
                    <a:pt x="4155" y="3900"/>
                  </a:lnTo>
                  <a:lnTo>
                    <a:pt x="4060" y="3752"/>
                  </a:lnTo>
                  <a:lnTo>
                    <a:pt x="3978" y="3596"/>
                  </a:lnTo>
                  <a:lnTo>
                    <a:pt x="3906" y="3434"/>
                  </a:lnTo>
                  <a:lnTo>
                    <a:pt x="3876" y="3350"/>
                  </a:lnTo>
                  <a:close/>
                  <a:moveTo>
                    <a:pt x="4177" y="2880"/>
                  </a:moveTo>
                  <a:lnTo>
                    <a:pt x="4178" y="2852"/>
                  </a:lnTo>
                  <a:lnTo>
                    <a:pt x="4201" y="2800"/>
                  </a:lnTo>
                  <a:lnTo>
                    <a:pt x="4240" y="2761"/>
                  </a:lnTo>
                  <a:lnTo>
                    <a:pt x="4292" y="2738"/>
                  </a:lnTo>
                  <a:lnTo>
                    <a:pt x="4321" y="2736"/>
                  </a:lnTo>
                  <a:lnTo>
                    <a:pt x="4350" y="2738"/>
                  </a:lnTo>
                  <a:lnTo>
                    <a:pt x="4401" y="2761"/>
                  </a:lnTo>
                  <a:lnTo>
                    <a:pt x="4440" y="2800"/>
                  </a:lnTo>
                  <a:lnTo>
                    <a:pt x="4463" y="2852"/>
                  </a:lnTo>
                  <a:lnTo>
                    <a:pt x="4465" y="2880"/>
                  </a:lnTo>
                  <a:lnTo>
                    <a:pt x="4463" y="2909"/>
                  </a:lnTo>
                  <a:lnTo>
                    <a:pt x="4440" y="2961"/>
                  </a:lnTo>
                  <a:lnTo>
                    <a:pt x="4401" y="3000"/>
                  </a:lnTo>
                  <a:lnTo>
                    <a:pt x="4350" y="3023"/>
                  </a:lnTo>
                  <a:lnTo>
                    <a:pt x="4321" y="3025"/>
                  </a:lnTo>
                  <a:lnTo>
                    <a:pt x="4292" y="3023"/>
                  </a:lnTo>
                  <a:lnTo>
                    <a:pt x="4240" y="3000"/>
                  </a:lnTo>
                  <a:lnTo>
                    <a:pt x="4201" y="2961"/>
                  </a:lnTo>
                  <a:lnTo>
                    <a:pt x="4178" y="2909"/>
                  </a:lnTo>
                  <a:lnTo>
                    <a:pt x="4177" y="2880"/>
                  </a:lnTo>
                  <a:close/>
                  <a:moveTo>
                    <a:pt x="5761" y="3745"/>
                  </a:moveTo>
                  <a:lnTo>
                    <a:pt x="5760" y="3773"/>
                  </a:lnTo>
                  <a:lnTo>
                    <a:pt x="5736" y="3825"/>
                  </a:lnTo>
                  <a:lnTo>
                    <a:pt x="5698" y="3864"/>
                  </a:lnTo>
                  <a:lnTo>
                    <a:pt x="5646" y="3887"/>
                  </a:lnTo>
                  <a:lnTo>
                    <a:pt x="5617" y="3889"/>
                  </a:lnTo>
                  <a:lnTo>
                    <a:pt x="5588" y="3887"/>
                  </a:lnTo>
                  <a:lnTo>
                    <a:pt x="5536" y="3864"/>
                  </a:lnTo>
                  <a:lnTo>
                    <a:pt x="5497" y="3825"/>
                  </a:lnTo>
                  <a:lnTo>
                    <a:pt x="5474" y="3773"/>
                  </a:lnTo>
                  <a:lnTo>
                    <a:pt x="5473" y="3745"/>
                  </a:lnTo>
                  <a:lnTo>
                    <a:pt x="5474" y="3716"/>
                  </a:lnTo>
                  <a:lnTo>
                    <a:pt x="5497" y="3664"/>
                  </a:lnTo>
                  <a:lnTo>
                    <a:pt x="5536" y="3625"/>
                  </a:lnTo>
                  <a:lnTo>
                    <a:pt x="5588" y="3602"/>
                  </a:lnTo>
                  <a:lnTo>
                    <a:pt x="5617" y="3601"/>
                  </a:lnTo>
                  <a:lnTo>
                    <a:pt x="5646" y="3602"/>
                  </a:lnTo>
                  <a:lnTo>
                    <a:pt x="5698" y="3625"/>
                  </a:lnTo>
                  <a:lnTo>
                    <a:pt x="5736" y="3664"/>
                  </a:lnTo>
                  <a:lnTo>
                    <a:pt x="5760" y="3716"/>
                  </a:lnTo>
                  <a:lnTo>
                    <a:pt x="5761" y="3745"/>
                  </a:lnTo>
                  <a:close/>
                  <a:moveTo>
                    <a:pt x="6481" y="7921"/>
                  </a:moveTo>
                  <a:lnTo>
                    <a:pt x="6480" y="7966"/>
                  </a:lnTo>
                  <a:lnTo>
                    <a:pt x="6462" y="8049"/>
                  </a:lnTo>
                  <a:lnTo>
                    <a:pt x="6429" y="8127"/>
                  </a:lnTo>
                  <a:lnTo>
                    <a:pt x="6383" y="8196"/>
                  </a:lnTo>
                  <a:lnTo>
                    <a:pt x="6324" y="8255"/>
                  </a:lnTo>
                  <a:lnTo>
                    <a:pt x="6255" y="8302"/>
                  </a:lnTo>
                  <a:lnTo>
                    <a:pt x="6177" y="8335"/>
                  </a:lnTo>
                  <a:lnTo>
                    <a:pt x="6094" y="8352"/>
                  </a:lnTo>
                  <a:lnTo>
                    <a:pt x="6049" y="8353"/>
                  </a:lnTo>
                  <a:lnTo>
                    <a:pt x="6004" y="8352"/>
                  </a:lnTo>
                  <a:lnTo>
                    <a:pt x="5921" y="8335"/>
                  </a:lnTo>
                  <a:lnTo>
                    <a:pt x="5843" y="8302"/>
                  </a:lnTo>
                  <a:lnTo>
                    <a:pt x="5774" y="8255"/>
                  </a:lnTo>
                  <a:lnTo>
                    <a:pt x="5715" y="8196"/>
                  </a:lnTo>
                  <a:lnTo>
                    <a:pt x="5669" y="8127"/>
                  </a:lnTo>
                  <a:lnTo>
                    <a:pt x="5636" y="8049"/>
                  </a:lnTo>
                  <a:lnTo>
                    <a:pt x="5618" y="7966"/>
                  </a:lnTo>
                  <a:lnTo>
                    <a:pt x="5617" y="7921"/>
                  </a:lnTo>
                  <a:lnTo>
                    <a:pt x="5617" y="6049"/>
                  </a:lnTo>
                  <a:lnTo>
                    <a:pt x="6481" y="6049"/>
                  </a:lnTo>
                  <a:lnTo>
                    <a:pt x="6481" y="7921"/>
                  </a:lnTo>
                  <a:close/>
                  <a:moveTo>
                    <a:pt x="6193" y="5761"/>
                  </a:moveTo>
                  <a:lnTo>
                    <a:pt x="5905" y="5761"/>
                  </a:lnTo>
                  <a:lnTo>
                    <a:pt x="5905" y="5178"/>
                  </a:lnTo>
                  <a:lnTo>
                    <a:pt x="5977" y="5182"/>
                  </a:lnTo>
                  <a:lnTo>
                    <a:pt x="6049" y="5185"/>
                  </a:lnTo>
                  <a:lnTo>
                    <a:pt x="6121" y="5182"/>
                  </a:lnTo>
                  <a:lnTo>
                    <a:pt x="6193" y="5178"/>
                  </a:lnTo>
                  <a:lnTo>
                    <a:pt x="6193" y="57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38" name="Freeform 12">
              <a:extLst>
                <a:ext uri="{FF2B5EF4-FFF2-40B4-BE49-F238E27FC236}">
                  <a16:creationId xmlns:a16="http://schemas.microsoft.com/office/drawing/2014/main" id="{9A2C5E65-D791-2130-1DB8-685D16E494C8}"/>
                </a:ext>
              </a:extLst>
            </p:cNvPr>
            <p:cNvSpPr>
              <a:spLocks/>
            </p:cNvSpPr>
            <p:nvPr/>
          </p:nvSpPr>
          <p:spPr bwMode="auto">
            <a:xfrm>
              <a:off x="5833539" y="8298437"/>
              <a:ext cx="48093" cy="53856"/>
            </a:xfrm>
            <a:custGeom>
              <a:avLst/>
              <a:gdLst>
                <a:gd name="T0" fmla="*/ 255 w 867"/>
                <a:gd name="T1" fmla="*/ 0 h 909"/>
                <a:gd name="T2" fmla="*/ 0 w 867"/>
                <a:gd name="T3" fmla="*/ 133 h 909"/>
                <a:gd name="T4" fmla="*/ 32 w 867"/>
                <a:gd name="T5" fmla="*/ 192 h 909"/>
                <a:gd name="T6" fmla="*/ 101 w 867"/>
                <a:gd name="T7" fmla="*/ 306 h 909"/>
                <a:gd name="T8" fmla="*/ 177 w 867"/>
                <a:gd name="T9" fmla="*/ 415 h 909"/>
                <a:gd name="T10" fmla="*/ 261 w 867"/>
                <a:gd name="T11" fmla="*/ 519 h 909"/>
                <a:gd name="T12" fmla="*/ 352 w 867"/>
                <a:gd name="T13" fmla="*/ 617 h 909"/>
                <a:gd name="T14" fmla="*/ 448 w 867"/>
                <a:gd name="T15" fmla="*/ 709 h 909"/>
                <a:gd name="T16" fmla="*/ 550 w 867"/>
                <a:gd name="T17" fmla="*/ 794 h 909"/>
                <a:gd name="T18" fmla="*/ 658 w 867"/>
                <a:gd name="T19" fmla="*/ 872 h 909"/>
                <a:gd name="T20" fmla="*/ 715 w 867"/>
                <a:gd name="T21" fmla="*/ 909 h 909"/>
                <a:gd name="T22" fmla="*/ 867 w 867"/>
                <a:gd name="T23" fmla="*/ 666 h 909"/>
                <a:gd name="T24" fmla="*/ 820 w 867"/>
                <a:gd name="T25" fmla="*/ 634 h 909"/>
                <a:gd name="T26" fmla="*/ 728 w 867"/>
                <a:gd name="T27" fmla="*/ 566 h 909"/>
                <a:gd name="T28" fmla="*/ 640 w 867"/>
                <a:gd name="T29" fmla="*/ 493 h 909"/>
                <a:gd name="T30" fmla="*/ 556 w 867"/>
                <a:gd name="T31" fmla="*/ 415 h 909"/>
                <a:gd name="T32" fmla="*/ 480 w 867"/>
                <a:gd name="T33" fmla="*/ 330 h 909"/>
                <a:gd name="T34" fmla="*/ 408 w 867"/>
                <a:gd name="T35" fmla="*/ 242 h 909"/>
                <a:gd name="T36" fmla="*/ 342 w 867"/>
                <a:gd name="T37" fmla="*/ 149 h 909"/>
                <a:gd name="T38" fmla="*/ 283 w 867"/>
                <a:gd name="T39" fmla="*/ 51 h 909"/>
                <a:gd name="T40" fmla="*/ 255 w 867"/>
                <a:gd name="T41"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909">
                  <a:moveTo>
                    <a:pt x="255" y="0"/>
                  </a:moveTo>
                  <a:lnTo>
                    <a:pt x="0" y="133"/>
                  </a:lnTo>
                  <a:lnTo>
                    <a:pt x="32" y="192"/>
                  </a:lnTo>
                  <a:lnTo>
                    <a:pt x="101" y="306"/>
                  </a:lnTo>
                  <a:lnTo>
                    <a:pt x="177" y="415"/>
                  </a:lnTo>
                  <a:lnTo>
                    <a:pt x="261" y="519"/>
                  </a:lnTo>
                  <a:lnTo>
                    <a:pt x="352" y="617"/>
                  </a:lnTo>
                  <a:lnTo>
                    <a:pt x="448" y="709"/>
                  </a:lnTo>
                  <a:lnTo>
                    <a:pt x="550" y="794"/>
                  </a:lnTo>
                  <a:lnTo>
                    <a:pt x="658" y="872"/>
                  </a:lnTo>
                  <a:lnTo>
                    <a:pt x="715" y="909"/>
                  </a:lnTo>
                  <a:lnTo>
                    <a:pt x="867" y="666"/>
                  </a:lnTo>
                  <a:lnTo>
                    <a:pt x="820" y="634"/>
                  </a:lnTo>
                  <a:lnTo>
                    <a:pt x="728" y="566"/>
                  </a:lnTo>
                  <a:lnTo>
                    <a:pt x="640" y="493"/>
                  </a:lnTo>
                  <a:lnTo>
                    <a:pt x="556" y="415"/>
                  </a:lnTo>
                  <a:lnTo>
                    <a:pt x="480" y="330"/>
                  </a:lnTo>
                  <a:lnTo>
                    <a:pt x="408" y="242"/>
                  </a:lnTo>
                  <a:lnTo>
                    <a:pt x="342" y="149"/>
                  </a:lnTo>
                  <a:lnTo>
                    <a:pt x="283" y="51"/>
                  </a:lnTo>
                  <a:lnTo>
                    <a:pt x="25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39" name="Freeform 13">
              <a:extLst>
                <a:ext uri="{FF2B5EF4-FFF2-40B4-BE49-F238E27FC236}">
                  <a16:creationId xmlns:a16="http://schemas.microsoft.com/office/drawing/2014/main" id="{C629B570-082B-1B3D-A75A-B862E76DF33A}"/>
                </a:ext>
              </a:extLst>
            </p:cNvPr>
            <p:cNvSpPr>
              <a:spLocks/>
            </p:cNvSpPr>
            <p:nvPr/>
          </p:nvSpPr>
          <p:spPr bwMode="auto">
            <a:xfrm>
              <a:off x="5823887" y="8131714"/>
              <a:ext cx="220661" cy="238887"/>
            </a:xfrm>
            <a:custGeom>
              <a:avLst/>
              <a:gdLst>
                <a:gd name="T0" fmla="*/ 3978 w 3979"/>
                <a:gd name="T1" fmla="*/ 1913 h 4033"/>
                <a:gd name="T2" fmla="*/ 3916 w 3979"/>
                <a:gd name="T3" fmla="*/ 1512 h 4033"/>
                <a:gd name="T4" fmla="*/ 3781 w 3979"/>
                <a:gd name="T5" fmla="*/ 1142 h 4033"/>
                <a:gd name="T6" fmla="*/ 3579 w 3979"/>
                <a:gd name="T7" fmla="*/ 811 h 4033"/>
                <a:gd name="T8" fmla="*/ 3318 w 3979"/>
                <a:gd name="T9" fmla="*/ 524 h 4033"/>
                <a:gd name="T10" fmla="*/ 3009 w 3979"/>
                <a:gd name="T11" fmla="*/ 293 h 4033"/>
                <a:gd name="T12" fmla="*/ 2656 w 3979"/>
                <a:gd name="T13" fmla="*/ 123 h 4033"/>
                <a:gd name="T14" fmla="*/ 2270 w 3979"/>
                <a:gd name="T15" fmla="*/ 23 h 4033"/>
                <a:gd name="T16" fmla="*/ 1963 w 3979"/>
                <a:gd name="T17" fmla="*/ 0 h 4033"/>
                <a:gd name="T18" fmla="*/ 1702 w 3979"/>
                <a:gd name="T19" fmla="*/ 16 h 4033"/>
                <a:gd name="T20" fmla="*/ 1370 w 3979"/>
                <a:gd name="T21" fmla="*/ 88 h 4033"/>
                <a:gd name="T22" fmla="*/ 1060 w 3979"/>
                <a:gd name="T23" fmla="*/ 210 h 4033"/>
                <a:gd name="T24" fmla="*/ 776 w 3979"/>
                <a:gd name="T25" fmla="*/ 383 h 4033"/>
                <a:gd name="T26" fmla="*/ 526 w 3979"/>
                <a:gd name="T27" fmla="*/ 598 h 4033"/>
                <a:gd name="T28" fmla="*/ 312 w 3979"/>
                <a:gd name="T29" fmla="*/ 854 h 4033"/>
                <a:gd name="T30" fmla="*/ 143 w 3979"/>
                <a:gd name="T31" fmla="*/ 1145 h 4033"/>
                <a:gd name="T32" fmla="*/ 22 w 3979"/>
                <a:gd name="T33" fmla="*/ 1466 h 4033"/>
                <a:gd name="T34" fmla="*/ 281 w 3979"/>
                <a:gd name="T35" fmla="*/ 1618 h 4033"/>
                <a:gd name="T36" fmla="*/ 346 w 3979"/>
                <a:gd name="T37" fmla="*/ 1403 h 4033"/>
                <a:gd name="T38" fmla="*/ 471 w 3979"/>
                <a:gd name="T39" fmla="*/ 1141 h 4033"/>
                <a:gd name="T40" fmla="*/ 635 w 3979"/>
                <a:gd name="T41" fmla="*/ 906 h 4033"/>
                <a:gd name="T42" fmla="*/ 834 w 3979"/>
                <a:gd name="T43" fmla="*/ 704 h 4033"/>
                <a:gd name="T44" fmla="*/ 1064 w 3979"/>
                <a:gd name="T45" fmla="*/ 537 h 4033"/>
                <a:gd name="T46" fmla="*/ 1319 w 3979"/>
                <a:gd name="T47" fmla="*/ 411 h 4033"/>
                <a:gd name="T48" fmla="*/ 1596 w 3979"/>
                <a:gd name="T49" fmla="*/ 327 h 4033"/>
                <a:gd name="T50" fmla="*/ 1888 w 3979"/>
                <a:gd name="T51" fmla="*/ 290 h 4033"/>
                <a:gd name="T52" fmla="*/ 2052 w 3979"/>
                <a:gd name="T53" fmla="*/ 290 h 4033"/>
                <a:gd name="T54" fmla="*/ 2395 w 3979"/>
                <a:gd name="T55" fmla="*/ 341 h 4033"/>
                <a:gd name="T56" fmla="*/ 2712 w 3979"/>
                <a:gd name="T57" fmla="*/ 458 h 4033"/>
                <a:gd name="T58" fmla="*/ 2997 w 3979"/>
                <a:gd name="T59" fmla="*/ 631 h 4033"/>
                <a:gd name="T60" fmla="*/ 3242 w 3979"/>
                <a:gd name="T61" fmla="*/ 854 h 4033"/>
                <a:gd name="T62" fmla="*/ 3441 w 3979"/>
                <a:gd name="T63" fmla="*/ 1121 h 4033"/>
                <a:gd name="T64" fmla="*/ 3588 w 3979"/>
                <a:gd name="T65" fmla="*/ 1423 h 4033"/>
                <a:gd name="T66" fmla="*/ 3673 w 3979"/>
                <a:gd name="T67" fmla="*/ 1753 h 4033"/>
                <a:gd name="T68" fmla="*/ 3691 w 3979"/>
                <a:gd name="T69" fmla="*/ 2016 h 4033"/>
                <a:gd name="T70" fmla="*/ 3673 w 3979"/>
                <a:gd name="T71" fmla="*/ 2280 h 4033"/>
                <a:gd name="T72" fmla="*/ 3588 w 3979"/>
                <a:gd name="T73" fmla="*/ 2610 h 4033"/>
                <a:gd name="T74" fmla="*/ 3441 w 3979"/>
                <a:gd name="T75" fmla="*/ 2912 h 4033"/>
                <a:gd name="T76" fmla="*/ 3242 w 3979"/>
                <a:gd name="T77" fmla="*/ 3179 h 4033"/>
                <a:gd name="T78" fmla="*/ 2997 w 3979"/>
                <a:gd name="T79" fmla="*/ 3402 h 4033"/>
                <a:gd name="T80" fmla="*/ 2712 w 3979"/>
                <a:gd name="T81" fmla="*/ 3575 h 4033"/>
                <a:gd name="T82" fmla="*/ 2395 w 3979"/>
                <a:gd name="T83" fmla="*/ 3691 h 4033"/>
                <a:gd name="T84" fmla="*/ 2052 w 3979"/>
                <a:gd name="T85" fmla="*/ 3743 h 4033"/>
                <a:gd name="T86" fmla="*/ 1897 w 3979"/>
                <a:gd name="T87" fmla="*/ 3743 h 4033"/>
                <a:gd name="T88" fmla="*/ 1697 w 3979"/>
                <a:gd name="T89" fmla="*/ 3725 h 4033"/>
                <a:gd name="T90" fmla="*/ 1730 w 3979"/>
                <a:gd name="T91" fmla="*/ 4020 h 4033"/>
                <a:gd name="T92" fmla="*/ 1963 w 3979"/>
                <a:gd name="T93" fmla="*/ 4033 h 4033"/>
                <a:gd name="T94" fmla="*/ 2270 w 3979"/>
                <a:gd name="T95" fmla="*/ 4010 h 4033"/>
                <a:gd name="T96" fmla="*/ 2656 w 3979"/>
                <a:gd name="T97" fmla="*/ 3910 h 4033"/>
                <a:gd name="T98" fmla="*/ 3009 w 3979"/>
                <a:gd name="T99" fmla="*/ 3740 h 4033"/>
                <a:gd name="T100" fmla="*/ 3318 w 3979"/>
                <a:gd name="T101" fmla="*/ 3509 h 4033"/>
                <a:gd name="T102" fmla="*/ 3579 w 3979"/>
                <a:gd name="T103" fmla="*/ 3222 h 4033"/>
                <a:gd name="T104" fmla="*/ 3781 w 3979"/>
                <a:gd name="T105" fmla="*/ 2891 h 4033"/>
                <a:gd name="T106" fmla="*/ 3916 w 3979"/>
                <a:gd name="T107" fmla="*/ 2521 h 4033"/>
                <a:gd name="T108" fmla="*/ 3978 w 3979"/>
                <a:gd name="T109" fmla="*/ 2120 h 4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79" h="4033">
                  <a:moveTo>
                    <a:pt x="3979" y="2016"/>
                  </a:moveTo>
                  <a:lnTo>
                    <a:pt x="3978" y="1913"/>
                  </a:lnTo>
                  <a:lnTo>
                    <a:pt x="3956" y="1710"/>
                  </a:lnTo>
                  <a:lnTo>
                    <a:pt x="3916" y="1512"/>
                  </a:lnTo>
                  <a:lnTo>
                    <a:pt x="3857" y="1324"/>
                  </a:lnTo>
                  <a:lnTo>
                    <a:pt x="3781" y="1142"/>
                  </a:lnTo>
                  <a:lnTo>
                    <a:pt x="3687" y="971"/>
                  </a:lnTo>
                  <a:lnTo>
                    <a:pt x="3579" y="811"/>
                  </a:lnTo>
                  <a:lnTo>
                    <a:pt x="3455" y="661"/>
                  </a:lnTo>
                  <a:lnTo>
                    <a:pt x="3318" y="524"/>
                  </a:lnTo>
                  <a:lnTo>
                    <a:pt x="3168" y="401"/>
                  </a:lnTo>
                  <a:lnTo>
                    <a:pt x="3009" y="293"/>
                  </a:lnTo>
                  <a:lnTo>
                    <a:pt x="2837" y="199"/>
                  </a:lnTo>
                  <a:lnTo>
                    <a:pt x="2656" y="123"/>
                  </a:lnTo>
                  <a:lnTo>
                    <a:pt x="2467" y="64"/>
                  </a:lnTo>
                  <a:lnTo>
                    <a:pt x="2270" y="23"/>
                  </a:lnTo>
                  <a:lnTo>
                    <a:pt x="2067" y="2"/>
                  </a:lnTo>
                  <a:lnTo>
                    <a:pt x="1963" y="0"/>
                  </a:lnTo>
                  <a:lnTo>
                    <a:pt x="1875" y="2"/>
                  </a:lnTo>
                  <a:lnTo>
                    <a:pt x="1702" y="16"/>
                  </a:lnTo>
                  <a:lnTo>
                    <a:pt x="1534" y="45"/>
                  </a:lnTo>
                  <a:lnTo>
                    <a:pt x="1370" y="88"/>
                  </a:lnTo>
                  <a:lnTo>
                    <a:pt x="1211" y="143"/>
                  </a:lnTo>
                  <a:lnTo>
                    <a:pt x="1060" y="210"/>
                  </a:lnTo>
                  <a:lnTo>
                    <a:pt x="915" y="291"/>
                  </a:lnTo>
                  <a:lnTo>
                    <a:pt x="776" y="383"/>
                  </a:lnTo>
                  <a:lnTo>
                    <a:pt x="647" y="485"/>
                  </a:lnTo>
                  <a:lnTo>
                    <a:pt x="526" y="598"/>
                  </a:lnTo>
                  <a:lnTo>
                    <a:pt x="413" y="722"/>
                  </a:lnTo>
                  <a:lnTo>
                    <a:pt x="312" y="854"/>
                  </a:lnTo>
                  <a:lnTo>
                    <a:pt x="222" y="995"/>
                  </a:lnTo>
                  <a:lnTo>
                    <a:pt x="143" y="1145"/>
                  </a:lnTo>
                  <a:lnTo>
                    <a:pt x="76" y="1302"/>
                  </a:lnTo>
                  <a:lnTo>
                    <a:pt x="22" y="1466"/>
                  </a:lnTo>
                  <a:lnTo>
                    <a:pt x="0" y="1551"/>
                  </a:lnTo>
                  <a:lnTo>
                    <a:pt x="281" y="1618"/>
                  </a:lnTo>
                  <a:lnTo>
                    <a:pt x="300" y="1544"/>
                  </a:lnTo>
                  <a:lnTo>
                    <a:pt x="346" y="1403"/>
                  </a:lnTo>
                  <a:lnTo>
                    <a:pt x="403" y="1269"/>
                  </a:lnTo>
                  <a:lnTo>
                    <a:pt x="471" y="1141"/>
                  </a:lnTo>
                  <a:lnTo>
                    <a:pt x="549" y="1020"/>
                  </a:lnTo>
                  <a:lnTo>
                    <a:pt x="635" y="906"/>
                  </a:lnTo>
                  <a:lnTo>
                    <a:pt x="730" y="801"/>
                  </a:lnTo>
                  <a:lnTo>
                    <a:pt x="834" y="704"/>
                  </a:lnTo>
                  <a:lnTo>
                    <a:pt x="945" y="617"/>
                  </a:lnTo>
                  <a:lnTo>
                    <a:pt x="1064" y="537"/>
                  </a:lnTo>
                  <a:lnTo>
                    <a:pt x="1188" y="468"/>
                  </a:lnTo>
                  <a:lnTo>
                    <a:pt x="1319" y="411"/>
                  </a:lnTo>
                  <a:lnTo>
                    <a:pt x="1455" y="363"/>
                  </a:lnTo>
                  <a:lnTo>
                    <a:pt x="1596" y="327"/>
                  </a:lnTo>
                  <a:lnTo>
                    <a:pt x="1740" y="301"/>
                  </a:lnTo>
                  <a:lnTo>
                    <a:pt x="1888" y="290"/>
                  </a:lnTo>
                  <a:lnTo>
                    <a:pt x="1963" y="288"/>
                  </a:lnTo>
                  <a:lnTo>
                    <a:pt x="2052" y="290"/>
                  </a:lnTo>
                  <a:lnTo>
                    <a:pt x="2227" y="307"/>
                  </a:lnTo>
                  <a:lnTo>
                    <a:pt x="2395" y="341"/>
                  </a:lnTo>
                  <a:lnTo>
                    <a:pt x="2556" y="392"/>
                  </a:lnTo>
                  <a:lnTo>
                    <a:pt x="2712" y="458"/>
                  </a:lnTo>
                  <a:lnTo>
                    <a:pt x="2859" y="539"/>
                  </a:lnTo>
                  <a:lnTo>
                    <a:pt x="2997" y="631"/>
                  </a:lnTo>
                  <a:lnTo>
                    <a:pt x="3125" y="738"/>
                  </a:lnTo>
                  <a:lnTo>
                    <a:pt x="3242" y="854"/>
                  </a:lnTo>
                  <a:lnTo>
                    <a:pt x="3348" y="982"/>
                  </a:lnTo>
                  <a:lnTo>
                    <a:pt x="3441" y="1121"/>
                  </a:lnTo>
                  <a:lnTo>
                    <a:pt x="3521" y="1268"/>
                  </a:lnTo>
                  <a:lnTo>
                    <a:pt x="3588" y="1423"/>
                  </a:lnTo>
                  <a:lnTo>
                    <a:pt x="3638" y="1584"/>
                  </a:lnTo>
                  <a:lnTo>
                    <a:pt x="3673" y="1753"/>
                  </a:lnTo>
                  <a:lnTo>
                    <a:pt x="3690" y="1927"/>
                  </a:lnTo>
                  <a:lnTo>
                    <a:pt x="3691" y="2016"/>
                  </a:lnTo>
                  <a:lnTo>
                    <a:pt x="3690" y="2106"/>
                  </a:lnTo>
                  <a:lnTo>
                    <a:pt x="3673" y="2280"/>
                  </a:lnTo>
                  <a:lnTo>
                    <a:pt x="3638" y="2449"/>
                  </a:lnTo>
                  <a:lnTo>
                    <a:pt x="3588" y="2610"/>
                  </a:lnTo>
                  <a:lnTo>
                    <a:pt x="3521" y="2765"/>
                  </a:lnTo>
                  <a:lnTo>
                    <a:pt x="3441" y="2912"/>
                  </a:lnTo>
                  <a:lnTo>
                    <a:pt x="3348" y="3051"/>
                  </a:lnTo>
                  <a:lnTo>
                    <a:pt x="3242" y="3179"/>
                  </a:lnTo>
                  <a:lnTo>
                    <a:pt x="3125" y="3295"/>
                  </a:lnTo>
                  <a:lnTo>
                    <a:pt x="2997" y="3402"/>
                  </a:lnTo>
                  <a:lnTo>
                    <a:pt x="2859" y="3494"/>
                  </a:lnTo>
                  <a:lnTo>
                    <a:pt x="2712" y="3575"/>
                  </a:lnTo>
                  <a:lnTo>
                    <a:pt x="2556" y="3641"/>
                  </a:lnTo>
                  <a:lnTo>
                    <a:pt x="2395" y="3691"/>
                  </a:lnTo>
                  <a:lnTo>
                    <a:pt x="2227" y="3726"/>
                  </a:lnTo>
                  <a:lnTo>
                    <a:pt x="2052" y="3743"/>
                  </a:lnTo>
                  <a:lnTo>
                    <a:pt x="1963" y="3745"/>
                  </a:lnTo>
                  <a:lnTo>
                    <a:pt x="1897" y="3743"/>
                  </a:lnTo>
                  <a:lnTo>
                    <a:pt x="1763" y="3733"/>
                  </a:lnTo>
                  <a:lnTo>
                    <a:pt x="1697" y="3725"/>
                  </a:lnTo>
                  <a:lnTo>
                    <a:pt x="1653" y="4010"/>
                  </a:lnTo>
                  <a:lnTo>
                    <a:pt x="1730" y="4020"/>
                  </a:lnTo>
                  <a:lnTo>
                    <a:pt x="1885" y="4031"/>
                  </a:lnTo>
                  <a:lnTo>
                    <a:pt x="1963" y="4033"/>
                  </a:lnTo>
                  <a:lnTo>
                    <a:pt x="2067" y="4031"/>
                  </a:lnTo>
                  <a:lnTo>
                    <a:pt x="2270" y="4010"/>
                  </a:lnTo>
                  <a:lnTo>
                    <a:pt x="2467" y="3969"/>
                  </a:lnTo>
                  <a:lnTo>
                    <a:pt x="2656" y="3910"/>
                  </a:lnTo>
                  <a:lnTo>
                    <a:pt x="2837" y="3834"/>
                  </a:lnTo>
                  <a:lnTo>
                    <a:pt x="3009" y="3740"/>
                  </a:lnTo>
                  <a:lnTo>
                    <a:pt x="3168" y="3632"/>
                  </a:lnTo>
                  <a:lnTo>
                    <a:pt x="3318" y="3509"/>
                  </a:lnTo>
                  <a:lnTo>
                    <a:pt x="3455" y="3372"/>
                  </a:lnTo>
                  <a:lnTo>
                    <a:pt x="3579" y="3222"/>
                  </a:lnTo>
                  <a:lnTo>
                    <a:pt x="3687" y="3062"/>
                  </a:lnTo>
                  <a:lnTo>
                    <a:pt x="3781" y="2891"/>
                  </a:lnTo>
                  <a:lnTo>
                    <a:pt x="3857" y="2709"/>
                  </a:lnTo>
                  <a:lnTo>
                    <a:pt x="3916" y="2521"/>
                  </a:lnTo>
                  <a:lnTo>
                    <a:pt x="3956" y="2323"/>
                  </a:lnTo>
                  <a:lnTo>
                    <a:pt x="3978" y="2120"/>
                  </a:lnTo>
                  <a:lnTo>
                    <a:pt x="3979" y="20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0" name="Rectangle 14">
              <a:extLst>
                <a:ext uri="{FF2B5EF4-FFF2-40B4-BE49-F238E27FC236}">
                  <a16:creationId xmlns:a16="http://schemas.microsoft.com/office/drawing/2014/main" id="{4DB7AA6B-BAD1-136A-0B88-A77DB63F8C6E}"/>
                </a:ext>
              </a:extLst>
            </p:cNvPr>
            <p:cNvSpPr>
              <a:spLocks noChangeArrowheads="1"/>
            </p:cNvSpPr>
            <p:nvPr/>
          </p:nvSpPr>
          <p:spPr bwMode="auto">
            <a:xfrm>
              <a:off x="5597236" y="8097587"/>
              <a:ext cx="47926"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1" name="Rectangle 15">
              <a:extLst>
                <a:ext uri="{FF2B5EF4-FFF2-40B4-BE49-F238E27FC236}">
                  <a16:creationId xmlns:a16="http://schemas.microsoft.com/office/drawing/2014/main" id="{C515255C-8969-6867-B605-491452206594}"/>
                </a:ext>
              </a:extLst>
            </p:cNvPr>
            <p:cNvSpPr>
              <a:spLocks noChangeArrowheads="1"/>
            </p:cNvSpPr>
            <p:nvPr/>
          </p:nvSpPr>
          <p:spPr bwMode="auto">
            <a:xfrm>
              <a:off x="5661138" y="8097587"/>
              <a:ext cx="111828"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2" name="Rectangle 16">
              <a:extLst>
                <a:ext uri="{FF2B5EF4-FFF2-40B4-BE49-F238E27FC236}">
                  <a16:creationId xmlns:a16="http://schemas.microsoft.com/office/drawing/2014/main" id="{E6FCB05A-BE15-1284-6234-159C032DE9CB}"/>
                </a:ext>
              </a:extLst>
            </p:cNvPr>
            <p:cNvSpPr>
              <a:spLocks noChangeArrowheads="1"/>
            </p:cNvSpPr>
            <p:nvPr/>
          </p:nvSpPr>
          <p:spPr bwMode="auto">
            <a:xfrm>
              <a:off x="5597236" y="8131714"/>
              <a:ext cx="103840"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3" name="Rectangle 17">
              <a:extLst>
                <a:ext uri="{FF2B5EF4-FFF2-40B4-BE49-F238E27FC236}">
                  <a16:creationId xmlns:a16="http://schemas.microsoft.com/office/drawing/2014/main" id="{EFF13D30-9B1E-372B-7B5D-711505931205}"/>
                </a:ext>
              </a:extLst>
            </p:cNvPr>
            <p:cNvSpPr>
              <a:spLocks noChangeArrowheads="1"/>
            </p:cNvSpPr>
            <p:nvPr/>
          </p:nvSpPr>
          <p:spPr bwMode="auto">
            <a:xfrm>
              <a:off x="5717052" y="8131714"/>
              <a:ext cx="55914"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4" name="Rectangle 18">
              <a:extLst>
                <a:ext uri="{FF2B5EF4-FFF2-40B4-BE49-F238E27FC236}">
                  <a16:creationId xmlns:a16="http://schemas.microsoft.com/office/drawing/2014/main" id="{CD971A01-D4EE-3808-2EC6-FBF08CECC28A}"/>
                </a:ext>
              </a:extLst>
            </p:cNvPr>
            <p:cNvSpPr>
              <a:spLocks noChangeArrowheads="1"/>
            </p:cNvSpPr>
            <p:nvPr/>
          </p:nvSpPr>
          <p:spPr bwMode="auto">
            <a:xfrm>
              <a:off x="5597236" y="8165840"/>
              <a:ext cx="15975"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5" name="Rectangle 19">
              <a:extLst>
                <a:ext uri="{FF2B5EF4-FFF2-40B4-BE49-F238E27FC236}">
                  <a16:creationId xmlns:a16="http://schemas.microsoft.com/office/drawing/2014/main" id="{573424AA-0E06-345F-F8F5-74F2FE984E41}"/>
                </a:ext>
              </a:extLst>
            </p:cNvPr>
            <p:cNvSpPr>
              <a:spLocks noChangeArrowheads="1"/>
            </p:cNvSpPr>
            <p:nvPr/>
          </p:nvSpPr>
          <p:spPr bwMode="auto">
            <a:xfrm>
              <a:off x="5629187" y="8165840"/>
              <a:ext cx="47926"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6" name="Rectangle 20">
              <a:extLst>
                <a:ext uri="{FF2B5EF4-FFF2-40B4-BE49-F238E27FC236}">
                  <a16:creationId xmlns:a16="http://schemas.microsoft.com/office/drawing/2014/main" id="{2110ABCA-DEC1-B0F7-E50C-F80D632731EE}"/>
                </a:ext>
              </a:extLst>
            </p:cNvPr>
            <p:cNvSpPr>
              <a:spLocks noChangeArrowheads="1"/>
            </p:cNvSpPr>
            <p:nvPr/>
          </p:nvSpPr>
          <p:spPr bwMode="auto">
            <a:xfrm>
              <a:off x="5693089" y="8165840"/>
              <a:ext cx="79877"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7" name="Rectangle 21">
              <a:extLst>
                <a:ext uri="{FF2B5EF4-FFF2-40B4-BE49-F238E27FC236}">
                  <a16:creationId xmlns:a16="http://schemas.microsoft.com/office/drawing/2014/main" id="{13FD26B6-8E07-E2D5-B5A5-3055E0A93F0E}"/>
                </a:ext>
              </a:extLst>
            </p:cNvPr>
            <p:cNvSpPr>
              <a:spLocks noChangeArrowheads="1"/>
            </p:cNvSpPr>
            <p:nvPr/>
          </p:nvSpPr>
          <p:spPr bwMode="auto">
            <a:xfrm>
              <a:off x="5597236" y="8199967"/>
              <a:ext cx="55914"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8" name="Rectangle 22">
              <a:extLst>
                <a:ext uri="{FF2B5EF4-FFF2-40B4-BE49-F238E27FC236}">
                  <a16:creationId xmlns:a16="http://schemas.microsoft.com/office/drawing/2014/main" id="{08E0C9D1-961F-1CDB-D50C-0607AC9C304F}"/>
                </a:ext>
              </a:extLst>
            </p:cNvPr>
            <p:cNvSpPr>
              <a:spLocks noChangeArrowheads="1"/>
            </p:cNvSpPr>
            <p:nvPr/>
          </p:nvSpPr>
          <p:spPr bwMode="auto">
            <a:xfrm>
              <a:off x="5669125" y="8199967"/>
              <a:ext cx="103840" cy="17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sp>
          <p:nvSpPr>
            <p:cNvPr id="149" name="Freeform 23">
              <a:extLst>
                <a:ext uri="{FF2B5EF4-FFF2-40B4-BE49-F238E27FC236}">
                  <a16:creationId xmlns:a16="http://schemas.microsoft.com/office/drawing/2014/main" id="{85E524CA-B5E9-C5A8-AD91-3B09CBBF0612}"/>
                </a:ext>
              </a:extLst>
            </p:cNvPr>
            <p:cNvSpPr>
              <a:spLocks noEditPoints="1"/>
            </p:cNvSpPr>
            <p:nvPr/>
          </p:nvSpPr>
          <p:spPr bwMode="auto">
            <a:xfrm>
              <a:off x="5597236" y="8370601"/>
              <a:ext cx="287558" cy="238887"/>
            </a:xfrm>
            <a:custGeom>
              <a:avLst/>
              <a:gdLst>
                <a:gd name="T0" fmla="*/ 4895 w 5185"/>
                <a:gd name="T1" fmla="*/ 2275 h 4032"/>
                <a:gd name="T2" fmla="*/ 4833 w 5185"/>
                <a:gd name="T3" fmla="*/ 2185 h 4032"/>
                <a:gd name="T4" fmla="*/ 4753 w 5185"/>
                <a:gd name="T5" fmla="*/ 2160 h 4032"/>
                <a:gd name="T6" fmla="*/ 4033 w 5185"/>
                <a:gd name="T7" fmla="*/ 1584 h 4032"/>
                <a:gd name="T8" fmla="*/ 4008 w 5185"/>
                <a:gd name="T9" fmla="*/ 1503 h 4032"/>
                <a:gd name="T10" fmla="*/ 3917 w 5185"/>
                <a:gd name="T11" fmla="*/ 1441 h 4032"/>
                <a:gd name="T12" fmla="*/ 3169 w 5185"/>
                <a:gd name="T13" fmla="*/ 1440 h 4032"/>
                <a:gd name="T14" fmla="*/ 3167 w 5185"/>
                <a:gd name="T15" fmla="*/ 835 h 4032"/>
                <a:gd name="T16" fmla="*/ 3105 w 5185"/>
                <a:gd name="T17" fmla="*/ 744 h 4032"/>
                <a:gd name="T18" fmla="*/ 3025 w 5185"/>
                <a:gd name="T19" fmla="*/ 720 h 4032"/>
                <a:gd name="T20" fmla="*/ 2304 w 5185"/>
                <a:gd name="T21" fmla="*/ 144 h 4032"/>
                <a:gd name="T22" fmla="*/ 2280 w 5185"/>
                <a:gd name="T23" fmla="*/ 63 h 4032"/>
                <a:gd name="T24" fmla="*/ 2189 w 5185"/>
                <a:gd name="T25" fmla="*/ 1 h 4032"/>
                <a:gd name="T26" fmla="*/ 1296 w 5185"/>
                <a:gd name="T27" fmla="*/ 0 h 4032"/>
                <a:gd name="T28" fmla="*/ 1216 w 5185"/>
                <a:gd name="T29" fmla="*/ 24 h 4032"/>
                <a:gd name="T30" fmla="*/ 1154 w 5185"/>
                <a:gd name="T31" fmla="*/ 115 h 4032"/>
                <a:gd name="T32" fmla="*/ 1152 w 5185"/>
                <a:gd name="T33" fmla="*/ 1440 h 4032"/>
                <a:gd name="T34" fmla="*/ 403 w 5185"/>
                <a:gd name="T35" fmla="*/ 1441 h 4032"/>
                <a:gd name="T36" fmla="*/ 313 w 5185"/>
                <a:gd name="T37" fmla="*/ 1503 h 4032"/>
                <a:gd name="T38" fmla="*/ 288 w 5185"/>
                <a:gd name="T39" fmla="*/ 1584 h 4032"/>
                <a:gd name="T40" fmla="*/ 0 w 5185"/>
                <a:gd name="T41" fmla="*/ 3744 h 4032"/>
                <a:gd name="T42" fmla="*/ 5185 w 5185"/>
                <a:gd name="T43" fmla="*/ 4032 h 4032"/>
                <a:gd name="T44" fmla="*/ 4897 w 5185"/>
                <a:gd name="T45" fmla="*/ 3744 h 4032"/>
                <a:gd name="T46" fmla="*/ 576 w 5185"/>
                <a:gd name="T47" fmla="*/ 1728 h 4032"/>
                <a:gd name="T48" fmla="*/ 1152 w 5185"/>
                <a:gd name="T49" fmla="*/ 3744 h 4032"/>
                <a:gd name="T50" fmla="*/ 576 w 5185"/>
                <a:gd name="T51" fmla="*/ 1728 h 4032"/>
                <a:gd name="T52" fmla="*/ 1440 w 5185"/>
                <a:gd name="T53" fmla="*/ 288 h 4032"/>
                <a:gd name="T54" fmla="*/ 2016 w 5185"/>
                <a:gd name="T55" fmla="*/ 864 h 4032"/>
                <a:gd name="T56" fmla="*/ 1440 w 5185"/>
                <a:gd name="T57" fmla="*/ 3744 h 4032"/>
                <a:gd name="T58" fmla="*/ 2304 w 5185"/>
                <a:gd name="T59" fmla="*/ 1008 h 4032"/>
                <a:gd name="T60" fmla="*/ 2880 w 5185"/>
                <a:gd name="T61" fmla="*/ 1584 h 4032"/>
                <a:gd name="T62" fmla="*/ 2304 w 5185"/>
                <a:gd name="T63" fmla="*/ 3744 h 4032"/>
                <a:gd name="T64" fmla="*/ 3169 w 5185"/>
                <a:gd name="T65" fmla="*/ 1728 h 4032"/>
                <a:gd name="T66" fmla="*/ 3745 w 5185"/>
                <a:gd name="T67" fmla="*/ 2304 h 4032"/>
                <a:gd name="T68" fmla="*/ 3169 w 5185"/>
                <a:gd name="T69" fmla="*/ 3744 h 4032"/>
                <a:gd name="T70" fmla="*/ 4033 w 5185"/>
                <a:gd name="T71" fmla="*/ 3744 h 4032"/>
                <a:gd name="T72" fmla="*/ 4609 w 5185"/>
                <a:gd name="T73" fmla="*/ 2448 h 4032"/>
                <a:gd name="T74" fmla="*/ 4033 w 5185"/>
                <a:gd name="T75" fmla="*/ 3744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85" h="4032">
                  <a:moveTo>
                    <a:pt x="4897" y="2304"/>
                  </a:moveTo>
                  <a:lnTo>
                    <a:pt x="4895" y="2275"/>
                  </a:lnTo>
                  <a:lnTo>
                    <a:pt x="4872" y="2223"/>
                  </a:lnTo>
                  <a:lnTo>
                    <a:pt x="4833" y="2185"/>
                  </a:lnTo>
                  <a:lnTo>
                    <a:pt x="4782" y="2162"/>
                  </a:lnTo>
                  <a:lnTo>
                    <a:pt x="4753" y="2160"/>
                  </a:lnTo>
                  <a:lnTo>
                    <a:pt x="4033" y="2160"/>
                  </a:lnTo>
                  <a:lnTo>
                    <a:pt x="4033" y="1584"/>
                  </a:lnTo>
                  <a:lnTo>
                    <a:pt x="4031" y="1555"/>
                  </a:lnTo>
                  <a:lnTo>
                    <a:pt x="4008" y="1503"/>
                  </a:lnTo>
                  <a:lnTo>
                    <a:pt x="3969" y="1464"/>
                  </a:lnTo>
                  <a:lnTo>
                    <a:pt x="3917" y="1441"/>
                  </a:lnTo>
                  <a:lnTo>
                    <a:pt x="3889" y="1440"/>
                  </a:lnTo>
                  <a:lnTo>
                    <a:pt x="3169" y="1440"/>
                  </a:lnTo>
                  <a:lnTo>
                    <a:pt x="3169" y="864"/>
                  </a:lnTo>
                  <a:lnTo>
                    <a:pt x="3167" y="835"/>
                  </a:lnTo>
                  <a:lnTo>
                    <a:pt x="3144" y="783"/>
                  </a:lnTo>
                  <a:lnTo>
                    <a:pt x="3105" y="744"/>
                  </a:lnTo>
                  <a:lnTo>
                    <a:pt x="3053" y="721"/>
                  </a:lnTo>
                  <a:lnTo>
                    <a:pt x="3025" y="720"/>
                  </a:lnTo>
                  <a:lnTo>
                    <a:pt x="2304" y="720"/>
                  </a:lnTo>
                  <a:lnTo>
                    <a:pt x="2304" y="144"/>
                  </a:lnTo>
                  <a:lnTo>
                    <a:pt x="2303" y="115"/>
                  </a:lnTo>
                  <a:lnTo>
                    <a:pt x="2280" y="63"/>
                  </a:lnTo>
                  <a:lnTo>
                    <a:pt x="2241" y="24"/>
                  </a:lnTo>
                  <a:lnTo>
                    <a:pt x="2189" y="1"/>
                  </a:lnTo>
                  <a:lnTo>
                    <a:pt x="2160" y="0"/>
                  </a:lnTo>
                  <a:lnTo>
                    <a:pt x="1296" y="0"/>
                  </a:lnTo>
                  <a:lnTo>
                    <a:pt x="1267" y="1"/>
                  </a:lnTo>
                  <a:lnTo>
                    <a:pt x="1216" y="24"/>
                  </a:lnTo>
                  <a:lnTo>
                    <a:pt x="1177" y="63"/>
                  </a:lnTo>
                  <a:lnTo>
                    <a:pt x="1154" y="115"/>
                  </a:lnTo>
                  <a:lnTo>
                    <a:pt x="1152" y="144"/>
                  </a:lnTo>
                  <a:lnTo>
                    <a:pt x="1152" y="1440"/>
                  </a:lnTo>
                  <a:lnTo>
                    <a:pt x="432" y="1440"/>
                  </a:lnTo>
                  <a:lnTo>
                    <a:pt x="403" y="1441"/>
                  </a:lnTo>
                  <a:lnTo>
                    <a:pt x="351" y="1464"/>
                  </a:lnTo>
                  <a:lnTo>
                    <a:pt x="313" y="1503"/>
                  </a:lnTo>
                  <a:lnTo>
                    <a:pt x="290" y="1555"/>
                  </a:lnTo>
                  <a:lnTo>
                    <a:pt x="288" y="1584"/>
                  </a:lnTo>
                  <a:lnTo>
                    <a:pt x="288" y="3744"/>
                  </a:lnTo>
                  <a:lnTo>
                    <a:pt x="0" y="3744"/>
                  </a:lnTo>
                  <a:lnTo>
                    <a:pt x="0" y="4032"/>
                  </a:lnTo>
                  <a:lnTo>
                    <a:pt x="5185" y="4032"/>
                  </a:lnTo>
                  <a:lnTo>
                    <a:pt x="5185" y="3744"/>
                  </a:lnTo>
                  <a:lnTo>
                    <a:pt x="4897" y="3744"/>
                  </a:lnTo>
                  <a:lnTo>
                    <a:pt x="4897" y="2304"/>
                  </a:lnTo>
                  <a:close/>
                  <a:moveTo>
                    <a:pt x="576" y="1728"/>
                  </a:moveTo>
                  <a:lnTo>
                    <a:pt x="1152" y="1728"/>
                  </a:lnTo>
                  <a:lnTo>
                    <a:pt x="1152" y="3744"/>
                  </a:lnTo>
                  <a:lnTo>
                    <a:pt x="576" y="3744"/>
                  </a:lnTo>
                  <a:lnTo>
                    <a:pt x="576" y="1728"/>
                  </a:lnTo>
                  <a:close/>
                  <a:moveTo>
                    <a:pt x="1440" y="1584"/>
                  </a:moveTo>
                  <a:lnTo>
                    <a:pt x="1440" y="288"/>
                  </a:lnTo>
                  <a:lnTo>
                    <a:pt x="2016" y="288"/>
                  </a:lnTo>
                  <a:lnTo>
                    <a:pt x="2016" y="864"/>
                  </a:lnTo>
                  <a:lnTo>
                    <a:pt x="2016" y="3744"/>
                  </a:lnTo>
                  <a:lnTo>
                    <a:pt x="1440" y="3744"/>
                  </a:lnTo>
                  <a:lnTo>
                    <a:pt x="1440" y="1584"/>
                  </a:lnTo>
                  <a:close/>
                  <a:moveTo>
                    <a:pt x="2304" y="1008"/>
                  </a:moveTo>
                  <a:lnTo>
                    <a:pt x="2880" y="1008"/>
                  </a:lnTo>
                  <a:lnTo>
                    <a:pt x="2880" y="1584"/>
                  </a:lnTo>
                  <a:lnTo>
                    <a:pt x="2880" y="3744"/>
                  </a:lnTo>
                  <a:lnTo>
                    <a:pt x="2304" y="3744"/>
                  </a:lnTo>
                  <a:lnTo>
                    <a:pt x="2304" y="1008"/>
                  </a:lnTo>
                  <a:close/>
                  <a:moveTo>
                    <a:pt x="3169" y="1728"/>
                  </a:moveTo>
                  <a:lnTo>
                    <a:pt x="3745" y="1728"/>
                  </a:lnTo>
                  <a:lnTo>
                    <a:pt x="3745" y="2304"/>
                  </a:lnTo>
                  <a:lnTo>
                    <a:pt x="3745" y="3744"/>
                  </a:lnTo>
                  <a:lnTo>
                    <a:pt x="3169" y="3744"/>
                  </a:lnTo>
                  <a:lnTo>
                    <a:pt x="3169" y="1728"/>
                  </a:lnTo>
                  <a:close/>
                  <a:moveTo>
                    <a:pt x="4033" y="3744"/>
                  </a:moveTo>
                  <a:lnTo>
                    <a:pt x="4033" y="2448"/>
                  </a:lnTo>
                  <a:lnTo>
                    <a:pt x="4609" y="2448"/>
                  </a:lnTo>
                  <a:lnTo>
                    <a:pt x="4609" y="3744"/>
                  </a:lnTo>
                  <a:lnTo>
                    <a:pt x="4033" y="37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SA" sz="1400" b="1" i="0" u="none" strike="noStrike" kern="1200" cap="none" spc="0" normalizeH="0" baseline="0" noProof="0">
                <a:ln>
                  <a:noFill/>
                </a:ln>
                <a:solidFill>
                  <a:srgbClr val="2A206A"/>
                </a:solidFill>
                <a:effectLst/>
                <a:uLnTx/>
                <a:uFillTx/>
                <a:latin typeface="Bahij Janna" panose="02040503050201020203" pitchFamily="18" charset="-78"/>
                <a:ea typeface="+mn-ea"/>
                <a:cs typeface="Bahij Janna" panose="02040503050201020203" pitchFamily="18" charset="-78"/>
              </a:endParaRPr>
            </a:p>
          </p:txBody>
        </p:sp>
      </p:grpSp>
      <p:sp>
        <p:nvSpPr>
          <p:cNvPr id="150" name="TextBox 8">
            <a:extLst>
              <a:ext uri="{FF2B5EF4-FFF2-40B4-BE49-F238E27FC236}">
                <a16:creationId xmlns:a16="http://schemas.microsoft.com/office/drawing/2014/main" id="{B8C7A96F-2C51-9E1D-C86E-C1EEDBB5E1D2}"/>
              </a:ext>
            </a:extLst>
          </p:cNvPr>
          <p:cNvSpPr txBox="1"/>
          <p:nvPr/>
        </p:nvSpPr>
        <p:spPr>
          <a:xfrm>
            <a:off x="1280880" y="7787895"/>
            <a:ext cx="2161007" cy="278130"/>
          </a:xfrm>
          <a:prstGeom prst="rect">
            <a:avLst/>
          </a:prstGeom>
          <a:noFill/>
        </p:spPr>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LB" sz="1000" b="0" i="0" u="none" strike="noStrike" kern="1200" cap="none" spc="0" normalizeH="0" baseline="0" noProof="0">
                <a:ln>
                  <a:noFill/>
                </a:ln>
                <a:solidFill>
                  <a:srgbClr val="2A206A"/>
                </a:solidFill>
                <a:effectLst/>
                <a:uLnTx/>
                <a:uFillTx/>
                <a:latin typeface="DiodrumArabic-Medium" panose="00000600000000000000" pitchFamily="2" charset="-78"/>
                <a:ea typeface="Arial" panose="020B0604020202020204" pitchFamily="34" charset="0"/>
                <a:cs typeface="DiodrumArabic-Medium" panose="00000600000000000000" pitchFamily="2" charset="-78"/>
              </a:rPr>
              <a:t>مجموع النقاط في القدرات الاربعة</a:t>
            </a:r>
          </a:p>
        </p:txBody>
      </p:sp>
      <p:sp>
        <p:nvSpPr>
          <p:cNvPr id="151" name="TextBox 8">
            <a:extLst>
              <a:ext uri="{FF2B5EF4-FFF2-40B4-BE49-F238E27FC236}">
                <a16:creationId xmlns:a16="http://schemas.microsoft.com/office/drawing/2014/main" id="{D3A92CD4-7666-EB64-F2F2-ACEAA3B3B447}"/>
              </a:ext>
            </a:extLst>
          </p:cNvPr>
          <p:cNvSpPr txBox="1"/>
          <p:nvPr/>
        </p:nvSpPr>
        <p:spPr>
          <a:xfrm>
            <a:off x="1427879" y="8016060"/>
            <a:ext cx="1994716" cy="265430"/>
          </a:xfrm>
          <a:prstGeom prst="rect">
            <a:avLst/>
          </a:prstGeom>
          <a:noFill/>
        </p:spPr>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a:ln>
                  <a:noFill/>
                </a:ln>
                <a:solidFill>
                  <a:srgbClr val="2A206A"/>
                </a:solidFill>
                <a:effectLst/>
                <a:uLnTx/>
                <a:uFillTx/>
                <a:latin typeface="DiodrumArabic-Medium" panose="00000600000000000000" pitchFamily="2" charset="-78"/>
                <a:ea typeface="Arial" panose="020B0604020202020204" pitchFamily="34" charset="0"/>
                <a:cs typeface="DiodrumArabic-Medium" panose="00000600000000000000" pitchFamily="2" charset="-78"/>
              </a:rPr>
              <a:t>عدد الأبعاد المتقاطعة </a:t>
            </a:r>
          </a:p>
        </p:txBody>
      </p:sp>
      <p:sp>
        <p:nvSpPr>
          <p:cNvPr id="152" name="TextBox 8">
            <a:extLst>
              <a:ext uri="{FF2B5EF4-FFF2-40B4-BE49-F238E27FC236}">
                <a16:creationId xmlns:a16="http://schemas.microsoft.com/office/drawing/2014/main" id="{8BEEF53E-FEBE-64D7-29EA-431942A59B72}"/>
              </a:ext>
            </a:extLst>
          </p:cNvPr>
          <p:cNvSpPr txBox="1"/>
          <p:nvPr/>
        </p:nvSpPr>
        <p:spPr>
          <a:xfrm>
            <a:off x="665490" y="7872994"/>
            <a:ext cx="1101145" cy="263525"/>
          </a:xfrm>
          <a:prstGeom prst="rect">
            <a:avLst/>
          </a:prstGeom>
          <a:noFill/>
        </p:spPr>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a:ln>
                  <a:noFill/>
                </a:ln>
                <a:solidFill>
                  <a:srgbClr val="2A206A"/>
                </a:solidFill>
                <a:effectLst/>
                <a:uLnTx/>
                <a:uFillTx/>
                <a:latin typeface="DiodrumArabic-Medium" panose="00000600000000000000" pitchFamily="2" charset="-78"/>
                <a:ea typeface="Arial" panose="020B0604020202020204" pitchFamily="34" charset="0"/>
                <a:cs typeface="DiodrumArabic-Medium" panose="00000600000000000000" pitchFamily="2" charset="-78"/>
              </a:rPr>
              <a:t>× 100</a:t>
            </a:r>
            <a:endParaRPr kumimoji="0" lang="en-US" sz="1100" b="0" i="0" u="none" strike="noStrike" kern="1200" cap="none" spc="0" normalizeH="0" baseline="0" noProof="0">
              <a:ln>
                <a:noFill/>
              </a:ln>
              <a:solidFill>
                <a:srgbClr val="2A206A"/>
              </a:solidFill>
              <a:effectLst/>
              <a:uLnTx/>
              <a:uFillTx/>
              <a:latin typeface="DiodrumArabic-Medium" panose="00000600000000000000" pitchFamily="2" charset="-78"/>
              <a:ea typeface="Arial" panose="020B0604020202020204" pitchFamily="34" charset="0"/>
              <a:cs typeface="DiodrumArabic-Medium" panose="00000600000000000000" pitchFamily="2" charset="-78"/>
            </a:endParaRPr>
          </a:p>
        </p:txBody>
      </p:sp>
      <p:sp>
        <p:nvSpPr>
          <p:cNvPr id="153" name="TextBox 8">
            <a:extLst>
              <a:ext uri="{FF2B5EF4-FFF2-40B4-BE49-F238E27FC236}">
                <a16:creationId xmlns:a16="http://schemas.microsoft.com/office/drawing/2014/main" id="{704093B3-21F3-5348-DC11-A620D5C76FEC}"/>
              </a:ext>
            </a:extLst>
          </p:cNvPr>
          <p:cNvSpPr txBox="1"/>
          <p:nvPr/>
        </p:nvSpPr>
        <p:spPr>
          <a:xfrm>
            <a:off x="3104029" y="7857009"/>
            <a:ext cx="1994716" cy="316230"/>
          </a:xfrm>
          <a:prstGeom prst="rect">
            <a:avLst/>
          </a:prstGeom>
          <a:noFill/>
        </p:spPr>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LB" sz="1000">
                <a:solidFill>
                  <a:srgbClr val="2A206A"/>
                </a:solidFill>
                <a:latin typeface="DiodrumArabic-Medium" panose="00000600000000000000" pitchFamily="2" charset="-78"/>
                <a:cs typeface="DiodrumArabic-Medium" panose="00000600000000000000" pitchFamily="2" charset="-78"/>
              </a:rPr>
              <a:t> تحديد نسبة جاهزية الجهة  = </a:t>
            </a:r>
          </a:p>
        </p:txBody>
      </p:sp>
      <p:cxnSp>
        <p:nvCxnSpPr>
          <p:cNvPr id="154" name="Straight Connector 153">
            <a:extLst>
              <a:ext uri="{FF2B5EF4-FFF2-40B4-BE49-F238E27FC236}">
                <a16:creationId xmlns:a16="http://schemas.microsoft.com/office/drawing/2014/main" id="{3555EDF4-5B9A-BAAB-29D8-7F401B466C9A}"/>
              </a:ext>
            </a:extLst>
          </p:cNvPr>
          <p:cNvCxnSpPr>
            <a:cxnSpLocks/>
          </p:cNvCxnSpPr>
          <p:nvPr/>
        </p:nvCxnSpPr>
        <p:spPr>
          <a:xfrm>
            <a:off x="1427879" y="8057222"/>
            <a:ext cx="1834984"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2" name="SecloreFooter">
            <a:extLst>
              <a:ext uri="{FF2B5EF4-FFF2-40B4-BE49-F238E27FC236}">
                <a16:creationId xmlns:a16="http://schemas.microsoft.com/office/drawing/2014/main" id="{B41E379C-4E27-461C-88C3-D52863D6F77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95507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02B3D-8934-412E-E190-67BA0EC1FC6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7B83772-C96F-B897-7A7E-8F786C6F6C71}"/>
              </a:ext>
            </a:extLst>
          </p:cNvPr>
          <p:cNvSpPr txBox="1">
            <a:spLocks/>
          </p:cNvSpPr>
          <p:nvPr/>
        </p:nvSpPr>
        <p:spPr>
          <a:xfrm>
            <a:off x="817655" y="793340"/>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7C32C9"/>
                </a:solidFill>
                <a:effectLst/>
                <a:uLnTx/>
                <a:uFillTx/>
                <a:latin typeface="DiodrumArabic-Semibold" panose="00000700000000000000" pitchFamily="2" charset="-78"/>
                <a:cs typeface="DiodrumArabic-Semibold" panose="00000700000000000000" pitchFamily="2" charset="-78"/>
              </a:defRPr>
            </a:lvl1pPr>
          </a:lstStyle>
          <a:p>
            <a:r>
              <a:rPr lang="ar-SA"/>
              <a:t>3.4</a:t>
            </a:r>
            <a:r>
              <a:rPr lang="ar-QA"/>
              <a:t> </a:t>
            </a:r>
            <a:r>
              <a:rPr lang="ar-SA"/>
              <a:t>مراحل مؤشر جاهزية تبنّي التقنيات الناشئة</a:t>
            </a:r>
            <a:endParaRPr lang="ar-QA"/>
          </a:p>
        </p:txBody>
      </p:sp>
      <p:sp>
        <p:nvSpPr>
          <p:cNvPr id="5" name="TextBox 4">
            <a:extLst>
              <a:ext uri="{FF2B5EF4-FFF2-40B4-BE49-F238E27FC236}">
                <a16:creationId xmlns:a16="http://schemas.microsoft.com/office/drawing/2014/main" id="{1D07406D-06BD-426F-5D61-4F37F38953E3}"/>
              </a:ext>
            </a:extLst>
          </p:cNvPr>
          <p:cNvSpPr txBox="1"/>
          <p:nvPr/>
        </p:nvSpPr>
        <p:spPr>
          <a:xfrm>
            <a:off x="495906" y="1239569"/>
            <a:ext cx="5822967" cy="2091855"/>
          </a:xfrm>
          <a:prstGeom prst="rect">
            <a:avLst/>
          </a:prstGeom>
          <a:noFill/>
        </p:spPr>
        <p:txBody>
          <a:bodyPr wrap="square" lIns="91440" tIns="45720" rIns="91440" bIns="45720" anchor="t">
            <a:spAutoFit/>
          </a:bodyPr>
          <a:lstStyle/>
          <a:p>
            <a:pPr algn="justLow" rtl="1">
              <a:lnSpc>
                <a:spcPct val="150000"/>
              </a:lnSpc>
              <a:defRPr/>
            </a:pP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عملت الهيئة على تطوير آلية عمل المؤشر منذ الإعلان عن الدورة (الأولى) في 9 فبراير 2023م، وتعمل على تحسين المنهجية بشكل دوري لتصبح </a:t>
            </a:r>
            <a:r>
              <a:rPr lang="ar-SA" sz="1100">
                <a:solidFill>
                  <a:srgbClr val="3F3578"/>
                </a:solidFill>
                <a:latin typeface="DiodrumArabic-Medium" panose="00000600000000000000" pitchFamily="2" charset="-78"/>
                <a:cs typeface="DiodrumArabic-Medium" panose="00000600000000000000" pitchFamily="2" charset="-78"/>
              </a:rPr>
              <a:t>أكثر وضوحاً وشمولية ومواكبة لأبرز التوجهات، إلى جانب التوسع في الجهات والقطاعات المشمولة ضمن المؤشر؛ ففي الدورة الثانية، تم قياس أداء (35) جهة حكومية في مختلف القطاعات، وتم اختيار هذه الجهات بناءً </a:t>
            </a: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على معايير محددة. </a:t>
            </a:r>
          </a:p>
          <a:p>
            <a:pPr algn="justLow" rtl="1">
              <a:lnSpc>
                <a:spcPct val="150000"/>
              </a:lnSpc>
              <a:defRPr/>
            </a:pP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أما في عام (2025م) وضمن الدورة الثالثة للمؤشر، سعت الهيئة إلى رفع عدد الجهات المشمولة في المؤشر لتشمل (49) جهة حكومية، وذلك بهدف تحقيق رؤية أوسع وأشمل لأداء الجهات الحكومية المختلفة. </a:t>
            </a:r>
            <a:r>
              <a:rPr kumimoji="0" lang="ar-SA" sz="110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وقد أطلق المؤشر في دورته الثالثة في شهر نوفمبر من عام (2024م) من خلال تقديم الورش التعريفية للجهات المشمولة في المؤشر، ليمر بثلاث مراحل رئيسية:</a:t>
            </a:r>
          </a:p>
        </p:txBody>
      </p:sp>
      <p:sp>
        <p:nvSpPr>
          <p:cNvPr id="6" name="TextBox 5">
            <a:extLst>
              <a:ext uri="{FF2B5EF4-FFF2-40B4-BE49-F238E27FC236}">
                <a16:creationId xmlns:a16="http://schemas.microsoft.com/office/drawing/2014/main" id="{2ABBD318-6E0E-A73A-5286-F06A51143B06}"/>
              </a:ext>
            </a:extLst>
          </p:cNvPr>
          <p:cNvSpPr txBox="1"/>
          <p:nvPr/>
        </p:nvSpPr>
        <p:spPr>
          <a:xfrm>
            <a:off x="495906" y="4674766"/>
            <a:ext cx="5822967" cy="1430135"/>
          </a:xfrm>
          <a:prstGeom prst="rect">
            <a:avLst/>
          </a:prstGeom>
        </p:spPr>
        <p:txBody>
          <a:bodyPr wrap="square">
            <a:spAutoFit/>
          </a:bodyPr>
          <a:lstStyle>
            <a:defPPr>
              <a:defRPr lang="en-US"/>
            </a:defPPr>
            <a:lvl1pPr algn="justLow" rtl="1">
              <a:lnSpc>
                <a:spcPts val="1960"/>
              </a:lnSpc>
              <a:spcAft>
                <a:spcPts val="600"/>
              </a:spcAft>
              <a:defRPr sz="1200">
                <a:solidFill>
                  <a:schemeClr val="tx1">
                    <a:lumMod val="50000"/>
                    <a:lumOff val="50000"/>
                  </a:schemeClr>
                </a:solidFill>
                <a:latin typeface="Bahij Janna" panose="02040503050201020203" pitchFamily="18" charset="-78"/>
                <a:cs typeface="Bahij Janna" panose="02040503050201020203" pitchFamily="18" charset="-78"/>
              </a:defRPr>
            </a:lvl1pPr>
          </a:lstStyle>
          <a:p>
            <a:pPr>
              <a:lnSpc>
                <a:spcPct val="150000"/>
              </a:lnSpc>
              <a:spcAft>
                <a:spcPts val="300"/>
              </a:spcAft>
              <a:defRPr/>
            </a:pPr>
            <a:r>
              <a:rPr lang="ar-SA" b="1">
                <a:solidFill>
                  <a:srgbClr val="1CC182"/>
                </a:solidFill>
                <a:latin typeface="DiodrumArabic-Semibold" panose="00000700000000000000" pitchFamily="2" charset="-78"/>
                <a:cs typeface="DiodrumArabic-Semibold" panose="00000700000000000000" pitchFamily="2" charset="-78"/>
              </a:rPr>
              <a:t>ثانيا: تحديد مستوى الجاهزية</a:t>
            </a:r>
          </a:p>
          <a:p>
            <a:pPr marL="0" marR="0" lvl="0" indent="0" algn="justLow" defTabSz="457200" rtl="1" eaLnBrk="1" fontAlgn="auto" latinLnBrk="0" hangingPunct="1">
              <a:lnSpc>
                <a:spcPct val="150000"/>
              </a:lnSpc>
              <a:spcBef>
                <a:spcPts val="0"/>
              </a:spcBef>
              <a:spcAft>
                <a:spcPts val="600"/>
              </a:spcAft>
              <a:buClrTx/>
              <a:buSzTx/>
              <a:buFontTx/>
              <a:buNone/>
              <a:tabLst/>
              <a:defRPr/>
            </a:pP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في هذه المرحلة، تم تحديد مستويات الجاهزية عن طريق تحليل البيانات التي تم جمعها خلال المرحلة الأولى، ومعالجة المدخلات، واحتساب النقاط ضمن كلٍّ من القدرات الأربعة، حيث تم تحديد مستوى تقدم الجاهزية في كل جهة بناءً على نتيجة تقييم الوضع الراهن لها، وتطبيق معادلة تحديد الجاهزية، والتي توضح قدرات الجهة ضمن مستويات الجاهزية الخمسة.</a:t>
            </a:r>
          </a:p>
        </p:txBody>
      </p:sp>
      <p:sp>
        <p:nvSpPr>
          <p:cNvPr id="9" name="TextBox 8">
            <a:extLst>
              <a:ext uri="{FF2B5EF4-FFF2-40B4-BE49-F238E27FC236}">
                <a16:creationId xmlns:a16="http://schemas.microsoft.com/office/drawing/2014/main" id="{CC214E2D-893E-01F3-4612-24F7A6D308AC}"/>
              </a:ext>
            </a:extLst>
          </p:cNvPr>
          <p:cNvSpPr txBox="1"/>
          <p:nvPr/>
        </p:nvSpPr>
        <p:spPr>
          <a:xfrm>
            <a:off x="494336" y="6136261"/>
            <a:ext cx="5822967" cy="1391663"/>
          </a:xfrm>
          <a:prstGeom prst="rect">
            <a:avLst/>
          </a:prstGeom>
        </p:spPr>
        <p:txBody>
          <a:bodyPr wrap="square" lIns="91440" tIns="45720" rIns="91440" bIns="45720" anchor="t">
            <a:spAutoFit/>
          </a:bodyPr>
          <a:lstStyle>
            <a:defPPr>
              <a:defRPr lang="en-US"/>
            </a:defPPr>
            <a:lvl1pPr algn="justLow" rtl="1">
              <a:lnSpc>
                <a:spcPts val="1960"/>
              </a:lnSpc>
              <a:spcAft>
                <a:spcPts val="600"/>
              </a:spcAft>
              <a:defRPr sz="1200">
                <a:solidFill>
                  <a:schemeClr val="tx1">
                    <a:lumMod val="50000"/>
                    <a:lumOff val="50000"/>
                  </a:schemeClr>
                </a:solidFill>
                <a:latin typeface="Bahij Janna" panose="02040503050201020203" pitchFamily="18" charset="-78"/>
                <a:cs typeface="Bahij Janna" panose="02040503050201020203" pitchFamily="18" charset="-78"/>
              </a:defRPr>
            </a:lvl1pPr>
          </a:lstStyle>
          <a:p>
            <a:pPr marR="0" lvl="0" indent="0" fontAlgn="auto">
              <a:lnSpc>
                <a:spcPct val="150000"/>
              </a:lnSpc>
              <a:spcBef>
                <a:spcPts val="0"/>
              </a:spcBef>
              <a:spcAft>
                <a:spcPts val="300"/>
              </a:spcAft>
              <a:buClrTx/>
              <a:buSzTx/>
              <a:buFontTx/>
              <a:buNone/>
              <a:tabLst/>
              <a:defRPr/>
            </a:pPr>
            <a:r>
              <a:rPr lang="ar-SA" b="1">
                <a:solidFill>
                  <a:srgbClr val="1CC182"/>
                </a:solidFill>
                <a:latin typeface="DiodrumArabic-Semibold" panose="00000700000000000000" pitchFamily="2" charset="-78"/>
                <a:cs typeface="DiodrumArabic-Semibold" panose="00000700000000000000" pitchFamily="2" charset="-78"/>
              </a:rPr>
              <a:t>ثالثا: تقديم التوصيات وخطط العمل للتحسين</a:t>
            </a:r>
          </a:p>
          <a:p>
            <a:pPr marL="0" marR="0" lvl="0" indent="0" algn="justLow" defTabSz="457200" rtl="1" eaLnBrk="1" fontAlgn="auto" latinLnBrk="0" hangingPunct="1">
              <a:lnSpc>
                <a:spcPct val="150000"/>
              </a:lnSpc>
              <a:spcBef>
                <a:spcPts val="0"/>
              </a:spcBef>
              <a:spcAft>
                <a:spcPts val="600"/>
              </a:spcAft>
              <a:buClrTx/>
              <a:buSzTx/>
              <a:buFontTx/>
              <a:buNone/>
              <a:tabLst/>
              <a:defRPr/>
            </a:pP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يتم في هذه المرحلة تقديم التوصيات، والإشارة الى إجراءات محددة ترتبط بمختلف أبعاد القدرات التي تم تحليلها. ومن خلال اتباع هذه الطريقة، تستطيع الجهة الاستفادة من النتائج والاعتماد عليها كخارطة طريق للانتقال من الوضع الحالي إلى مستوى الجاهزية التالي، ووفقًا </a:t>
            </a:r>
            <a:r>
              <a:rPr lang="ar-SA" sz="1100">
                <a:solidFill>
                  <a:srgbClr val="3F3578"/>
                </a:solidFill>
                <a:latin typeface="DiodrumArabic-Medium" panose="00000600000000000000" pitchFamily="2" charset="-78"/>
                <a:cs typeface="DiodrumArabic-Medium" panose="00000600000000000000" pitchFamily="2" charset="-78"/>
              </a:rPr>
              <a:t>ل</a:t>
            </a: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لعناصر الرئيسية التي تم التقييم عليها، يمكن توفير دعم مصمّم خصيصًا لتلبية الاحتياجات وأهداف الجهة.</a:t>
            </a:r>
          </a:p>
        </p:txBody>
      </p:sp>
      <p:sp>
        <p:nvSpPr>
          <p:cNvPr id="10" name="TextBox 9">
            <a:extLst>
              <a:ext uri="{FF2B5EF4-FFF2-40B4-BE49-F238E27FC236}">
                <a16:creationId xmlns:a16="http://schemas.microsoft.com/office/drawing/2014/main" id="{61D18FAC-D2AE-49E0-2921-214F20BE9AE9}"/>
              </a:ext>
            </a:extLst>
          </p:cNvPr>
          <p:cNvSpPr txBox="1"/>
          <p:nvPr/>
        </p:nvSpPr>
        <p:spPr>
          <a:xfrm>
            <a:off x="495906" y="3300730"/>
            <a:ext cx="5822967" cy="1391663"/>
          </a:xfrm>
          <a:prstGeom prst="rect">
            <a:avLst/>
          </a:prstGeom>
        </p:spPr>
        <p:txBody>
          <a:bodyPr wrap="square">
            <a:spAutoFit/>
          </a:bodyPr>
          <a:lstStyle>
            <a:defPPr>
              <a:defRPr lang="en-US"/>
            </a:defPPr>
            <a:lvl1pPr algn="justLow" rtl="1">
              <a:lnSpc>
                <a:spcPts val="1960"/>
              </a:lnSpc>
              <a:spcAft>
                <a:spcPts val="600"/>
              </a:spcAft>
              <a:defRPr sz="1200">
                <a:solidFill>
                  <a:schemeClr val="tx1">
                    <a:lumMod val="50000"/>
                    <a:lumOff val="50000"/>
                  </a:schemeClr>
                </a:solidFill>
                <a:latin typeface="Bahij Janna" panose="02040503050201020203" pitchFamily="18" charset="-78"/>
                <a:cs typeface="Bahij Janna" panose="02040503050201020203" pitchFamily="18" charset="-78"/>
              </a:defRPr>
            </a:lvl1pPr>
          </a:lstStyle>
          <a:p>
            <a:pPr marL="0" marR="0" lvl="0" indent="0" algn="justLow" defTabSz="457200" rtl="1" eaLnBrk="1" fontAlgn="auto" latinLnBrk="0" hangingPunct="1">
              <a:lnSpc>
                <a:spcPct val="150000"/>
              </a:lnSpc>
              <a:spcBef>
                <a:spcPts val="0"/>
              </a:spcBef>
              <a:spcAft>
                <a:spcPts val="300"/>
              </a:spcAft>
              <a:buClrTx/>
              <a:buSzTx/>
              <a:buFontTx/>
              <a:buNone/>
              <a:tabLst/>
              <a:defRPr/>
            </a:pPr>
            <a:r>
              <a:rPr kumimoji="0" lang="ar-SA"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أولا: تقييم الوضع الراهن</a:t>
            </a:r>
          </a:p>
          <a:p>
            <a:pPr marL="0" marR="0" lvl="0" indent="0" algn="justLow" defTabSz="457200" rtl="1" eaLnBrk="1" fontAlgn="auto" latinLnBrk="0" hangingPunct="1">
              <a:lnSpc>
                <a:spcPct val="150000"/>
              </a:lnSpc>
              <a:spcBef>
                <a:spcPts val="0"/>
              </a:spcBef>
              <a:spcAft>
                <a:spcPts val="600"/>
              </a:spcAft>
              <a:buClrTx/>
              <a:buSzTx/>
              <a:buFontTx/>
              <a:buNone/>
              <a:tabLst/>
              <a:defRPr/>
            </a:pP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cs typeface="DiodrumArabic-Medium" panose="00000600000000000000" pitchFamily="2" charset="-78"/>
              </a:rPr>
              <a:t>تتضمن هذه المرحلة تقييم الوضع الراهن على مستوى الجهات المشاركة، وتحديد مدى استعدادها لتبني التقنيات الناشئة. ويستند هذا التقييم إلى البيانات والإجابات التي توفرها الجهات المشاركة من خلال الاستبيان الرقمي، حيث يتم التركيز على القدرات الرئيسية الأربعة مما يتيح جمع المعلومات بشكل أكثر كفاءة وسرعة مقارنة بالطرق التقليدية.</a:t>
            </a:r>
          </a:p>
        </p:txBody>
      </p:sp>
      <p:sp>
        <p:nvSpPr>
          <p:cNvPr id="25" name="Rectangle: Rounded Corners 24">
            <a:extLst>
              <a:ext uri="{FF2B5EF4-FFF2-40B4-BE49-F238E27FC236}">
                <a16:creationId xmlns:a16="http://schemas.microsoft.com/office/drawing/2014/main" id="{BF8D858F-1E37-8097-1305-09DEF2BAA998}"/>
              </a:ext>
            </a:extLst>
          </p:cNvPr>
          <p:cNvSpPr/>
          <p:nvPr/>
        </p:nvSpPr>
        <p:spPr>
          <a:xfrm>
            <a:off x="587294" y="8618824"/>
            <a:ext cx="5725804" cy="85207"/>
          </a:xfrm>
          <a:prstGeom prst="roundRect">
            <a:avLst/>
          </a:prstGeom>
          <a:solidFill>
            <a:srgbClr val="7C32C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DIODRUM ARABIC MEDIUM" panose="00000600000000000000" pitchFamily="2" charset="-78"/>
              <a:cs typeface="☞DIODRUM ARABIC MEDIUM" panose="00000600000000000000" pitchFamily="2" charset="-78"/>
            </a:endParaRPr>
          </a:p>
        </p:txBody>
      </p:sp>
      <p:sp>
        <p:nvSpPr>
          <p:cNvPr id="26" name="TextBox 25">
            <a:extLst>
              <a:ext uri="{FF2B5EF4-FFF2-40B4-BE49-F238E27FC236}">
                <a16:creationId xmlns:a16="http://schemas.microsoft.com/office/drawing/2014/main" id="{8500D2A1-75B1-49D5-FE03-05D4A6DB3526}"/>
              </a:ext>
            </a:extLst>
          </p:cNvPr>
          <p:cNvSpPr txBox="1"/>
          <p:nvPr/>
        </p:nvSpPr>
        <p:spPr>
          <a:xfrm>
            <a:off x="5177461" y="9069429"/>
            <a:ext cx="1007754"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إعلان إطلاق أعمال المؤشر لعام 2025م</a:t>
            </a:r>
          </a:p>
        </p:txBody>
      </p:sp>
      <p:sp>
        <p:nvSpPr>
          <p:cNvPr id="27" name="Oval 26">
            <a:extLst>
              <a:ext uri="{FF2B5EF4-FFF2-40B4-BE49-F238E27FC236}">
                <a16:creationId xmlns:a16="http://schemas.microsoft.com/office/drawing/2014/main" id="{AADF7E8E-0689-1EC8-2CFC-5CBA186431C9}"/>
              </a:ext>
            </a:extLst>
          </p:cNvPr>
          <p:cNvSpPr/>
          <p:nvPr/>
        </p:nvSpPr>
        <p:spPr>
          <a:xfrm>
            <a:off x="5347664" y="8359668"/>
            <a:ext cx="667349" cy="662398"/>
          </a:xfrm>
          <a:prstGeom prst="ellipse">
            <a:avLst/>
          </a:prstGeom>
          <a:solidFill>
            <a:schemeClr val="bg1"/>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نوفمبر 2024م</a:t>
            </a:r>
          </a:p>
        </p:txBody>
      </p:sp>
      <p:sp>
        <p:nvSpPr>
          <p:cNvPr id="28" name="TextBox 27">
            <a:extLst>
              <a:ext uri="{FF2B5EF4-FFF2-40B4-BE49-F238E27FC236}">
                <a16:creationId xmlns:a16="http://schemas.microsoft.com/office/drawing/2014/main" id="{C9A66D90-D650-8006-1B37-0014E3BD38A4}"/>
              </a:ext>
            </a:extLst>
          </p:cNvPr>
          <p:cNvSpPr txBox="1"/>
          <p:nvPr/>
        </p:nvSpPr>
        <p:spPr>
          <a:xfrm>
            <a:off x="4142306" y="9087393"/>
            <a:ext cx="1007754"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عقد الجلسات التعريفية بالمؤشر </a:t>
            </a:r>
          </a:p>
        </p:txBody>
      </p:sp>
      <p:sp>
        <p:nvSpPr>
          <p:cNvPr id="29" name="Oval 28">
            <a:extLst>
              <a:ext uri="{FF2B5EF4-FFF2-40B4-BE49-F238E27FC236}">
                <a16:creationId xmlns:a16="http://schemas.microsoft.com/office/drawing/2014/main" id="{70AD2331-523A-C188-C96A-2140F95541D8}"/>
              </a:ext>
            </a:extLst>
          </p:cNvPr>
          <p:cNvSpPr/>
          <p:nvPr/>
        </p:nvSpPr>
        <p:spPr>
          <a:xfrm>
            <a:off x="4312507" y="8367922"/>
            <a:ext cx="667349" cy="662398"/>
          </a:xfrm>
          <a:prstGeom prst="ellipse">
            <a:avLst/>
          </a:prstGeom>
          <a:solidFill>
            <a:schemeClr val="bg1"/>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نوفمبر 2024م</a:t>
            </a:r>
          </a:p>
        </p:txBody>
      </p:sp>
      <p:sp>
        <p:nvSpPr>
          <p:cNvPr id="30" name="TextBox 29">
            <a:extLst>
              <a:ext uri="{FF2B5EF4-FFF2-40B4-BE49-F238E27FC236}">
                <a16:creationId xmlns:a16="http://schemas.microsoft.com/office/drawing/2014/main" id="{3E381128-0BA3-FA3A-DBBF-78CDBDF8A084}"/>
              </a:ext>
            </a:extLst>
          </p:cNvPr>
          <p:cNvSpPr txBox="1"/>
          <p:nvPr/>
        </p:nvSpPr>
        <p:spPr>
          <a:xfrm>
            <a:off x="3022025" y="9118417"/>
            <a:ext cx="1007754" cy="4154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مشاركة بيانات المنصة وبدء عمليات التقييم</a:t>
            </a:r>
          </a:p>
        </p:txBody>
      </p:sp>
      <p:sp>
        <p:nvSpPr>
          <p:cNvPr id="31" name="Oval 30">
            <a:extLst>
              <a:ext uri="{FF2B5EF4-FFF2-40B4-BE49-F238E27FC236}">
                <a16:creationId xmlns:a16="http://schemas.microsoft.com/office/drawing/2014/main" id="{D4D0B1B9-C4A7-E9FD-879E-D25058773FE6}"/>
              </a:ext>
            </a:extLst>
          </p:cNvPr>
          <p:cNvSpPr/>
          <p:nvPr/>
        </p:nvSpPr>
        <p:spPr>
          <a:xfrm>
            <a:off x="3192227" y="8367923"/>
            <a:ext cx="667349" cy="662398"/>
          </a:xfrm>
          <a:prstGeom prst="ellipse">
            <a:avLst/>
          </a:prstGeom>
          <a:solidFill>
            <a:schemeClr val="bg1"/>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نوفمبر-ديسمبر 2024م</a:t>
            </a:r>
          </a:p>
        </p:txBody>
      </p:sp>
      <p:sp>
        <p:nvSpPr>
          <p:cNvPr id="96" name="TextBox 95">
            <a:extLst>
              <a:ext uri="{FF2B5EF4-FFF2-40B4-BE49-F238E27FC236}">
                <a16:creationId xmlns:a16="http://schemas.microsoft.com/office/drawing/2014/main" id="{4037D5A5-B0C7-61C3-AB6A-9ED7F9C50BA2}"/>
              </a:ext>
            </a:extLst>
          </p:cNvPr>
          <p:cNvSpPr txBox="1"/>
          <p:nvPr/>
        </p:nvSpPr>
        <p:spPr>
          <a:xfrm>
            <a:off x="1901746" y="9069429"/>
            <a:ext cx="1007754"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بدء تحليل وتقييم</a:t>
            </a:r>
            <a:endParaRPr kumimoji="0" lang="en-US"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 الجهات </a:t>
            </a:r>
          </a:p>
        </p:txBody>
      </p:sp>
      <p:sp>
        <p:nvSpPr>
          <p:cNvPr id="97" name="Oval 96">
            <a:extLst>
              <a:ext uri="{FF2B5EF4-FFF2-40B4-BE49-F238E27FC236}">
                <a16:creationId xmlns:a16="http://schemas.microsoft.com/office/drawing/2014/main" id="{CCCA7C91-DBB1-4742-6C6D-4473B9F7309A}"/>
              </a:ext>
            </a:extLst>
          </p:cNvPr>
          <p:cNvSpPr/>
          <p:nvPr/>
        </p:nvSpPr>
        <p:spPr>
          <a:xfrm>
            <a:off x="2071948" y="8367922"/>
            <a:ext cx="667349" cy="662398"/>
          </a:xfrm>
          <a:prstGeom prst="ellipse">
            <a:avLst/>
          </a:prstGeom>
          <a:solidFill>
            <a:schemeClr val="bg1"/>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ديسمبر</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202</a:t>
            </a:r>
            <a:r>
              <a:rPr lang="en-US" sz="900">
                <a:solidFill>
                  <a:srgbClr val="03ABAF"/>
                </a:solidFill>
                <a:latin typeface="☞DIODRUM ARABIC MEDIUM" panose="00000600000000000000" pitchFamily="2" charset="-78"/>
                <a:cs typeface="☞DIODRUM ARABIC MEDIUM" panose="00000600000000000000" pitchFamily="2" charset="-78"/>
              </a:rPr>
              <a:t>4</a:t>
            </a: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م</a:t>
            </a:r>
          </a:p>
        </p:txBody>
      </p:sp>
      <p:sp>
        <p:nvSpPr>
          <p:cNvPr id="98" name="TextBox 97">
            <a:extLst>
              <a:ext uri="{FF2B5EF4-FFF2-40B4-BE49-F238E27FC236}">
                <a16:creationId xmlns:a16="http://schemas.microsoft.com/office/drawing/2014/main" id="{21DA08D3-D301-AC23-8E11-C9292B08027B}"/>
              </a:ext>
            </a:extLst>
          </p:cNvPr>
          <p:cNvSpPr txBox="1"/>
          <p:nvPr/>
        </p:nvSpPr>
        <p:spPr>
          <a:xfrm>
            <a:off x="866591" y="9069428"/>
            <a:ext cx="1007754"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إعلان النتائج</a:t>
            </a:r>
            <a:endParaRPr kumimoji="0" lang="en-US"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a:ln>
                  <a:noFill/>
                </a:ln>
                <a:solidFill>
                  <a:srgbClr val="3F3578"/>
                </a:solidFill>
                <a:effectLst/>
                <a:uLnTx/>
                <a:uFillTx/>
                <a:latin typeface="☞DIODRUM ARABIC MEDIUM" panose="00000600000000000000" pitchFamily="2" charset="-78"/>
                <a:cs typeface="☞DIODRUM ARABIC MEDIUM" panose="00000600000000000000" pitchFamily="2" charset="-78"/>
              </a:rPr>
              <a:t> النهائية </a:t>
            </a:r>
          </a:p>
        </p:txBody>
      </p:sp>
      <p:sp>
        <p:nvSpPr>
          <p:cNvPr id="99" name="Oval 98">
            <a:extLst>
              <a:ext uri="{FF2B5EF4-FFF2-40B4-BE49-F238E27FC236}">
                <a16:creationId xmlns:a16="http://schemas.microsoft.com/office/drawing/2014/main" id="{49B51BF7-7B5C-6B0B-966A-245EC3779D35}"/>
              </a:ext>
            </a:extLst>
          </p:cNvPr>
          <p:cNvSpPr/>
          <p:nvPr/>
        </p:nvSpPr>
        <p:spPr>
          <a:xfrm>
            <a:off x="1036794" y="8367921"/>
            <a:ext cx="667349" cy="662398"/>
          </a:xfrm>
          <a:prstGeom prst="ellipse">
            <a:avLst/>
          </a:prstGeom>
          <a:solidFill>
            <a:schemeClr val="bg1"/>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SA" sz="900">
                <a:solidFill>
                  <a:srgbClr val="03ABAF"/>
                </a:solidFill>
                <a:latin typeface="☞DIODRUM ARABIC MEDIUM" panose="00000600000000000000" pitchFamily="2" charset="-78"/>
                <a:cs typeface="☞DIODRUM ARABIC MEDIUM" panose="00000600000000000000" pitchFamily="2" charset="-78"/>
              </a:rPr>
              <a:t>فبراير</a:t>
            </a: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 </a:t>
            </a:r>
            <a:r>
              <a:rPr kumimoji="0" lang="en-US"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202</a:t>
            </a:r>
            <a:r>
              <a:rPr lang="en-US" sz="900">
                <a:solidFill>
                  <a:srgbClr val="03ABAF"/>
                </a:solidFill>
                <a:latin typeface="☞DIODRUM ARABIC MEDIUM" panose="00000600000000000000" pitchFamily="2" charset="-78"/>
                <a:cs typeface="☞DIODRUM ARABIC MEDIUM" panose="00000600000000000000" pitchFamily="2" charset="-78"/>
              </a:rPr>
              <a:t>5</a:t>
            </a:r>
            <a:r>
              <a:rPr kumimoji="0" lang="ar-SA" sz="900" b="0" i="0" u="none" strike="noStrike" kern="1200" cap="none" spc="0" normalizeH="0" baseline="0" noProof="0">
                <a:ln>
                  <a:noFill/>
                </a:ln>
                <a:solidFill>
                  <a:srgbClr val="03ABAF"/>
                </a:solidFill>
                <a:effectLst/>
                <a:uLnTx/>
                <a:uFillTx/>
                <a:latin typeface="☞DIODRUM ARABIC MEDIUM" panose="00000600000000000000" pitchFamily="2" charset="-78"/>
                <a:cs typeface="☞DIODRUM ARABIC MEDIUM" panose="00000600000000000000" pitchFamily="2" charset="-78"/>
              </a:rPr>
              <a:t>م</a:t>
            </a:r>
          </a:p>
        </p:txBody>
      </p:sp>
      <p:sp>
        <p:nvSpPr>
          <p:cNvPr id="100" name="TextBox 99">
            <a:extLst>
              <a:ext uri="{FF2B5EF4-FFF2-40B4-BE49-F238E27FC236}">
                <a16:creationId xmlns:a16="http://schemas.microsoft.com/office/drawing/2014/main" id="{0B04193D-B55E-F9C6-AECF-5095C685CB1E}"/>
              </a:ext>
            </a:extLst>
          </p:cNvPr>
          <p:cNvSpPr txBox="1"/>
          <p:nvPr/>
        </p:nvSpPr>
        <p:spPr>
          <a:xfrm>
            <a:off x="587294" y="7835853"/>
            <a:ext cx="5725804" cy="338554"/>
          </a:xfrm>
          <a:prstGeom prst="rect">
            <a:avLst/>
          </a:prstGeom>
        </p:spPr>
        <p:txBody>
          <a:bodyPr wrap="square">
            <a:spAutoFit/>
          </a:bodyPr>
          <a:lstStyle>
            <a:defPPr>
              <a:defRPr lang="en-US"/>
            </a:defPPr>
            <a:lvl1pPr algn="justLow" rtl="1">
              <a:lnSpc>
                <a:spcPts val="1960"/>
              </a:lnSpc>
              <a:spcAft>
                <a:spcPts val="600"/>
              </a:spcAft>
              <a:defRPr sz="1200">
                <a:solidFill>
                  <a:schemeClr val="tx1">
                    <a:lumMod val="50000"/>
                    <a:lumOff val="50000"/>
                  </a:schemeClr>
                </a:solidFill>
                <a:latin typeface="Bahij Janna" panose="02040503050201020203" pitchFamily="18" charset="-78"/>
                <a:cs typeface="Bahij Janna" panose="02040503050201020203" pitchFamily="18" charset="-78"/>
              </a:defRPr>
            </a:lvl1pPr>
          </a:lstStyle>
          <a:p>
            <a:pPr lvl="0" algn="r" defTabSz="514614">
              <a:lnSpc>
                <a:spcPct val="100000"/>
              </a:lnSpc>
              <a:spcBef>
                <a:spcPct val="0"/>
              </a:spcBef>
              <a:spcAft>
                <a:spcPts val="0"/>
              </a:spcAft>
              <a:defRPr/>
            </a:pPr>
            <a:r>
              <a:rPr lang="ar-SA" sz="1600" b="1">
                <a:solidFill>
                  <a:srgbClr val="7C32C9"/>
                </a:solidFill>
                <a:latin typeface="DiodrumArabic-Semibold" panose="00000700000000000000" pitchFamily="2" charset="-78"/>
                <a:cs typeface="DiodrumArabic-Semibold" panose="00000700000000000000" pitchFamily="2" charset="-78"/>
              </a:rPr>
              <a:t>3.5 الخط الزمني لدورة المؤشر لعام 2025</a:t>
            </a:r>
          </a:p>
        </p:txBody>
      </p:sp>
      <p:sp>
        <p:nvSpPr>
          <p:cNvPr id="2" name="SecloreFooter">
            <a:extLst>
              <a:ext uri="{FF2B5EF4-FFF2-40B4-BE49-F238E27FC236}">
                <a16:creationId xmlns:a16="http://schemas.microsoft.com/office/drawing/2014/main" id="{1BFB399A-8E3C-4764-82C9-E7056001C23B}"/>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54682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4F5A-0A77-6ABC-6E1B-2400A58774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8B512C-0D96-2D13-4A63-FFB8736118B4}"/>
              </a:ext>
            </a:extLst>
          </p:cNvPr>
          <p:cNvSpPr txBox="1"/>
          <p:nvPr/>
        </p:nvSpPr>
        <p:spPr>
          <a:xfrm>
            <a:off x="1595980" y="6649266"/>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04</a:t>
            </a:r>
            <a:endParaRPr lang="en-SA" sz="5400" b="1" kern="0">
              <a:ln>
                <a:solidFill>
                  <a:srgbClr val="1CC182"/>
                </a:solidFill>
              </a:ln>
              <a:noFill/>
              <a:latin typeface="☞DIODRUM ARABIC" pitchFamily="2" charset="-78"/>
              <a:cs typeface="☞DIODRUM ARABIC" pitchFamily="2" charset="-78"/>
            </a:endParaRPr>
          </a:p>
        </p:txBody>
      </p:sp>
      <p:sp>
        <p:nvSpPr>
          <p:cNvPr id="2" name="Title 4">
            <a:extLst>
              <a:ext uri="{FF2B5EF4-FFF2-40B4-BE49-F238E27FC236}">
                <a16:creationId xmlns:a16="http://schemas.microsoft.com/office/drawing/2014/main" id="{8627CCF5-16BC-5ED7-A24E-0ED528ECD1A6}"/>
              </a:ext>
            </a:extLst>
          </p:cNvPr>
          <p:cNvSpPr txBox="1">
            <a:spLocks/>
          </p:cNvSpPr>
          <p:nvPr/>
        </p:nvSpPr>
        <p:spPr>
          <a:xfrm>
            <a:off x="1013843" y="3778431"/>
            <a:ext cx="4893473" cy="2037077"/>
          </a:xfrm>
          <a:prstGeom prst="rect">
            <a:avLst/>
          </a:prstGeom>
        </p:spPr>
        <p:txBody>
          <a:bodyPr vert="horz" lIns="91440" tIns="45720" rIns="91440" bIns="45720" rtlCol="0" anchor="t">
            <a:no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30000"/>
              </a:lnSpc>
              <a:spcBef>
                <a:spcPct val="0"/>
              </a:spcBef>
              <a:spcAft>
                <a:spcPts val="0"/>
              </a:spcAft>
              <a:buClrTx/>
              <a:buSzTx/>
              <a:buFontTx/>
              <a:buNone/>
              <a:tabLst/>
              <a:defRPr/>
            </a:pPr>
            <a:r>
              <a:rPr kumimoji="0" lang="ar-SA" sz="3200" b="0" i="0" u="none" strike="noStrike" kern="1200" cap="none" spc="0" normalizeH="0" baseline="0" noProof="0">
                <a:ln>
                  <a:noFill/>
                </a:ln>
                <a:effectLst/>
                <a:uLnTx/>
                <a:uFillTx/>
                <a:latin typeface="☞DIODRUM ARABIC LIGHT" pitchFamily="2" charset="-78"/>
                <a:ea typeface="Times New Roman" panose="02020603050405020304" pitchFamily="18" charset="0"/>
                <a:cs typeface="☞DIODRUM ARABIC LIGHT" pitchFamily="2" charset="-78"/>
              </a:rPr>
              <a:t>الاتجاهات العالمية</a:t>
            </a:r>
          </a:p>
          <a:p>
            <a:pPr marL="0" marR="0" lvl="1" algn="ctr" defTabSz="829544" rtl="1" eaLnBrk="1" fontAlgn="auto" latinLnBrk="0" hangingPunct="1">
              <a:lnSpc>
                <a:spcPct val="130000"/>
              </a:lnSpc>
              <a:spcBef>
                <a:spcPts val="0"/>
              </a:spcBef>
              <a:spcAft>
                <a:spcPts val="0"/>
              </a:spcAft>
              <a:buClrTx/>
              <a:buSzTx/>
              <a:buFontTx/>
              <a:buNone/>
              <a:tabLst/>
              <a:defRPr/>
            </a:pPr>
            <a:r>
              <a:rPr lang="ar-SA" sz="3500">
                <a:latin typeface="☞DIODRUM ARABIC" pitchFamily="2" charset="-78"/>
                <a:cs typeface="☞DIODRUM ARABIC" pitchFamily="2" charset="-78"/>
              </a:rPr>
              <a:t> </a:t>
            </a:r>
            <a:r>
              <a:rPr kumimoji="0" lang="ar-SA" sz="3500" b="0" i="0" u="none" strike="noStrike" kern="1200" cap="none" spc="0" normalizeH="0" baseline="0" noProof="0">
                <a:ln>
                  <a:noFill/>
                </a:ln>
                <a:solidFill>
                  <a:schemeClr val="bg1"/>
                </a:solidFill>
                <a:effectLst/>
                <a:uLnTx/>
                <a:uFillTx/>
                <a:latin typeface="DiodrumArabic-Semibold" panose="00000700000000000000" pitchFamily="2" charset="-78"/>
                <a:ea typeface="Times New Roman" panose="02020603050405020304" pitchFamily="18" charset="0"/>
                <a:cs typeface="DiodrumArabic-Semibold" panose="00000700000000000000" pitchFamily="2" charset="-78"/>
              </a:rPr>
              <a:t>للتقنيات </a:t>
            </a:r>
            <a:r>
              <a:rPr kumimoji="0" lang="ar-SA" sz="3500" b="1" i="0" u="none" strike="noStrike" kern="1200" cap="none" spc="0" normalizeH="0" baseline="0" noProof="0">
                <a:ln>
                  <a:noFill/>
                </a:ln>
                <a:solidFill>
                  <a:schemeClr val="bg1"/>
                </a:solidFill>
                <a:effectLst/>
                <a:uLnTx/>
                <a:uFillTx/>
                <a:latin typeface="DiodrumArabic-Semibold" panose="00000700000000000000" pitchFamily="2" charset="-78"/>
                <a:ea typeface="Times New Roman" panose="02020603050405020304" pitchFamily="18" charset="0"/>
                <a:cs typeface="DiodrumArabic-Semibold" panose="00000700000000000000" pitchFamily="2" charset="-78"/>
              </a:rPr>
              <a:t>الناشئة وحالات الاستخدام</a:t>
            </a:r>
            <a:endParaRPr kumimoji="0" lang="en-GB" sz="3500" b="1" i="0" u="none" strike="noStrike" kern="1200" cap="none" spc="0" normalizeH="0" baseline="0" noProof="0">
              <a:ln>
                <a:noFill/>
              </a:ln>
              <a:solidFill>
                <a:schemeClr val="bg1"/>
              </a:solidFill>
              <a:effectLst/>
              <a:uLnTx/>
              <a:uFillTx/>
              <a:latin typeface="DiodrumArabic-Semibold" panose="00000700000000000000" pitchFamily="2" charset="-78"/>
              <a:ea typeface="Times New Roman" panose="02020603050405020304" pitchFamily="18" charset="0"/>
              <a:cs typeface="DiodrumArabic-Semibold" panose="00000700000000000000" pitchFamily="2" charset="-78"/>
            </a:endParaRPr>
          </a:p>
          <a:p>
            <a:pPr marL="0" marR="0" lvl="0" indent="0" algn="ctr" defTabSz="914400" eaLnBrk="1" fontAlgn="auto" latinLnBrk="0" hangingPunct="1">
              <a:lnSpc>
                <a:spcPct val="130000"/>
              </a:lnSpc>
              <a:spcBef>
                <a:spcPct val="0"/>
              </a:spcBef>
              <a:spcAft>
                <a:spcPts val="0"/>
              </a:spcAft>
              <a:buClrTx/>
              <a:buSzTx/>
              <a:buFontTx/>
              <a:buNone/>
              <a:tabLst/>
              <a:defRPr/>
            </a:pPr>
            <a:endParaRPr kumimoji="0" lang="ar-SA" sz="3500" u="none" strike="noStrike" kern="1200" cap="none" spc="0" normalizeH="0" baseline="0" noProof="0">
              <a:ln>
                <a:noFill/>
              </a:ln>
              <a:effectLst/>
              <a:uLnTx/>
              <a:uFillTx/>
              <a:latin typeface="DiodrumArabic-Semibold" panose="00000700000000000000" pitchFamily="2" charset="-78"/>
              <a:cs typeface="DiodrumArabic-Semibold" panose="00000700000000000000" pitchFamily="2" charset="-78"/>
            </a:endParaRPr>
          </a:p>
        </p:txBody>
      </p:sp>
      <p:sp>
        <p:nvSpPr>
          <p:cNvPr id="3" name="SecloreFooter">
            <a:extLst>
              <a:ext uri="{FF2B5EF4-FFF2-40B4-BE49-F238E27FC236}">
                <a16:creationId xmlns:a16="http://schemas.microsoft.com/office/drawing/2014/main" id="{8B47354F-9FFA-4628-BDAB-B4E8B39EBA21}"/>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726068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143CD-0C69-E8D3-AACA-052D1EF1ADBA}"/>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AE4E3B79-D0EC-8E44-EDAB-9F0547892142}"/>
              </a:ext>
            </a:extLst>
          </p:cNvPr>
          <p:cNvSpPr txBox="1">
            <a:spLocks/>
          </p:cNvSpPr>
          <p:nvPr/>
        </p:nvSpPr>
        <p:spPr>
          <a:xfrm>
            <a:off x="495906" y="607272"/>
            <a:ext cx="5821397"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4. </a:t>
            </a:r>
            <a:r>
              <a:rPr kumimoji="0" lang="ar-SA" sz="20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الاتجاهات العالمية للتقنيات الناشئة وحالات الاستخدام</a:t>
            </a:r>
          </a:p>
        </p:txBody>
      </p:sp>
      <p:sp>
        <p:nvSpPr>
          <p:cNvPr id="7" name="TextBox 6">
            <a:extLst>
              <a:ext uri="{FF2B5EF4-FFF2-40B4-BE49-F238E27FC236}">
                <a16:creationId xmlns:a16="http://schemas.microsoft.com/office/drawing/2014/main" id="{7B544DCB-A363-76C3-2599-707AD55AE89C}"/>
              </a:ext>
            </a:extLst>
          </p:cNvPr>
          <p:cNvSpPr txBox="1"/>
          <p:nvPr/>
        </p:nvSpPr>
        <p:spPr>
          <a:xfrm>
            <a:off x="498474" y="1380631"/>
            <a:ext cx="5818829" cy="261610"/>
          </a:xfrm>
          <a:prstGeom prst="rect">
            <a:avLst/>
          </a:prstGeom>
          <a:noFill/>
        </p:spPr>
        <p:txBody>
          <a:bodyPr wrap="square">
            <a:spAutoFit/>
          </a:bodyPr>
          <a:lstStyle/>
          <a:p>
            <a:pPr lvl="0" algn="r" rtl="1">
              <a:defRPr/>
            </a:pPr>
            <a:r>
              <a:rPr kumimoji="0" lang="ar-SA" sz="1100" b="0" i="0" u="none" strike="noStrike" kern="1200" cap="none" spc="0" normalizeH="0" baseline="0" noProof="0" dirty="0">
                <a:ln>
                  <a:noFill/>
                </a:ln>
                <a:solidFill>
                  <a:srgbClr val="002060"/>
                </a:solidFill>
                <a:effectLst/>
                <a:uLnTx/>
                <a:uFillTx/>
                <a:latin typeface="DiodrumArabic-Semibold" panose="00000700000000000000" pitchFamily="2" charset="-78"/>
                <a:cs typeface="DiodrumArabic-Semibold" panose="00000700000000000000" pitchFamily="2" charset="-78"/>
              </a:rPr>
              <a:t>أبرز تطبيقات </a:t>
            </a:r>
            <a:r>
              <a:rPr lang="ar-SA" sz="1100" dirty="0">
                <a:solidFill>
                  <a:srgbClr val="002060"/>
                </a:solidFill>
                <a:latin typeface="DiodrumArabic-Semibold" panose="00000700000000000000" pitchFamily="2" charset="-78"/>
                <a:cs typeface="DiodrumArabic-Semibold" panose="00000700000000000000" pitchFamily="2" charset="-78"/>
              </a:rPr>
              <a:t>التقنيات الناشئة عالميًّا في قطاع ( اسم القطاع ) :</a:t>
            </a:r>
            <a:endParaRPr lang="en-US" sz="1100" dirty="0">
              <a:solidFill>
                <a:srgbClr val="002060"/>
              </a:solidFill>
              <a:latin typeface="DiodrumArabic-Semibold" panose="00000700000000000000" pitchFamily="2" charset="-78"/>
              <a:cs typeface="DiodrumArabic-Semibold" panose="00000700000000000000" pitchFamily="2" charset="-78"/>
            </a:endParaRPr>
          </a:p>
        </p:txBody>
      </p:sp>
      <p:sp>
        <p:nvSpPr>
          <p:cNvPr id="59" name="Rounded Rectangle 15">
            <a:extLst>
              <a:ext uri="{FF2B5EF4-FFF2-40B4-BE49-F238E27FC236}">
                <a16:creationId xmlns:a16="http://schemas.microsoft.com/office/drawing/2014/main" id="{F1B44460-0AFB-4C93-AB79-53ECD4D4E804}"/>
              </a:ext>
            </a:extLst>
          </p:cNvPr>
          <p:cNvSpPr/>
          <p:nvPr/>
        </p:nvSpPr>
        <p:spPr>
          <a:xfrm>
            <a:off x="442695" y="2019501"/>
            <a:ext cx="5704297" cy="2240784"/>
          </a:xfrm>
          <a:prstGeom prst="roundRect">
            <a:avLst>
              <a:gd name="adj" fmla="val 9954"/>
            </a:avLst>
          </a:prstGeom>
          <a:noFill/>
          <a:ln w="9525">
            <a:solidFill>
              <a:srgbClr val="7C32C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45720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83B6"/>
              </a:solidFill>
              <a:effectLst/>
              <a:uLnTx/>
              <a:uFillTx/>
              <a:latin typeface="Bahij Janna" panose="02040503050201020203" pitchFamily="18" charset="-78"/>
              <a:ea typeface="SST Arabic" panose="020B0504030504020204" pitchFamily="34" charset="-78"/>
              <a:cs typeface="☞DIODRUM ARABIC LIGHT"/>
            </a:endParaRPr>
          </a:p>
        </p:txBody>
      </p:sp>
      <p:sp>
        <p:nvSpPr>
          <p:cNvPr id="60" name="Rounded Rectangle 15">
            <a:extLst>
              <a:ext uri="{FF2B5EF4-FFF2-40B4-BE49-F238E27FC236}">
                <a16:creationId xmlns:a16="http://schemas.microsoft.com/office/drawing/2014/main" id="{8C1454B2-DAD3-4B7A-8864-E24941B81136}"/>
              </a:ext>
            </a:extLst>
          </p:cNvPr>
          <p:cNvSpPr/>
          <p:nvPr/>
        </p:nvSpPr>
        <p:spPr>
          <a:xfrm>
            <a:off x="442695" y="4500230"/>
            <a:ext cx="5704297" cy="2240784"/>
          </a:xfrm>
          <a:prstGeom prst="roundRect">
            <a:avLst>
              <a:gd name="adj" fmla="val 9954"/>
            </a:avLst>
          </a:prstGeom>
          <a:noFill/>
          <a:ln w="9525">
            <a:solidFill>
              <a:srgbClr val="7C32C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457200" rtlCol="0" anchor="ctr"/>
          <a:lstStyle/>
          <a:p>
            <a:pPr marL="0" marR="0" lvl="0" indent="0" algn="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83B6"/>
              </a:solidFill>
              <a:effectLst/>
              <a:uLnTx/>
              <a:uFillTx/>
              <a:latin typeface="Bahij Janna" panose="02040503050201020203" pitchFamily="18" charset="-78"/>
              <a:ea typeface="SST Arabic" panose="020B0504030504020204" pitchFamily="34" charset="-78"/>
              <a:cs typeface="☞DIODRUM ARABIC LIGHT"/>
            </a:endParaRPr>
          </a:p>
        </p:txBody>
      </p:sp>
      <p:sp>
        <p:nvSpPr>
          <p:cNvPr id="61" name="Rounded Rectangle 15">
            <a:extLst>
              <a:ext uri="{FF2B5EF4-FFF2-40B4-BE49-F238E27FC236}">
                <a16:creationId xmlns:a16="http://schemas.microsoft.com/office/drawing/2014/main" id="{C00AD07B-300E-486C-B735-B7A8D7B4F0D5}"/>
              </a:ext>
            </a:extLst>
          </p:cNvPr>
          <p:cNvSpPr/>
          <p:nvPr/>
        </p:nvSpPr>
        <p:spPr>
          <a:xfrm>
            <a:off x="442695" y="6980959"/>
            <a:ext cx="5704297" cy="2240784"/>
          </a:xfrm>
          <a:prstGeom prst="roundRect">
            <a:avLst>
              <a:gd name="adj" fmla="val 9954"/>
            </a:avLst>
          </a:prstGeom>
          <a:noFill/>
          <a:ln w="9525">
            <a:solidFill>
              <a:srgbClr val="7C32C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457200" rtlCol="0" anchor="ctr"/>
          <a:lstStyle/>
          <a:p>
            <a:pPr marL="0" marR="0" lvl="0" indent="0" algn="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83B6"/>
              </a:solidFill>
              <a:effectLst/>
              <a:uLnTx/>
              <a:uFillTx/>
              <a:latin typeface="Bahij Janna" panose="02040503050201020203" pitchFamily="18" charset="-78"/>
              <a:ea typeface="SST Arabic" panose="020B0504030504020204" pitchFamily="34" charset="-78"/>
              <a:cs typeface="☞DIODRUM ARABIC LIGHT"/>
            </a:endParaRPr>
          </a:p>
        </p:txBody>
      </p:sp>
      <p:grpSp>
        <p:nvGrpSpPr>
          <p:cNvPr id="62" name="Group 61">
            <a:extLst>
              <a:ext uri="{FF2B5EF4-FFF2-40B4-BE49-F238E27FC236}">
                <a16:creationId xmlns:a16="http://schemas.microsoft.com/office/drawing/2014/main" id="{BEBB57DE-9DA6-4207-8914-DC9FDC9E85ED}"/>
              </a:ext>
            </a:extLst>
          </p:cNvPr>
          <p:cNvGrpSpPr/>
          <p:nvPr/>
        </p:nvGrpSpPr>
        <p:grpSpPr>
          <a:xfrm>
            <a:off x="558754" y="2119996"/>
            <a:ext cx="5321727" cy="1977551"/>
            <a:chOff x="633185" y="2119996"/>
            <a:chExt cx="5321727" cy="1977551"/>
          </a:xfrm>
        </p:grpSpPr>
        <p:grpSp>
          <p:nvGrpSpPr>
            <p:cNvPr id="63" name="Group 62">
              <a:extLst>
                <a:ext uri="{FF2B5EF4-FFF2-40B4-BE49-F238E27FC236}">
                  <a16:creationId xmlns:a16="http://schemas.microsoft.com/office/drawing/2014/main" id="{F43E54F0-E708-4CDB-A236-50D190BE6ADE}"/>
                </a:ext>
              </a:extLst>
            </p:cNvPr>
            <p:cNvGrpSpPr/>
            <p:nvPr/>
          </p:nvGrpSpPr>
          <p:grpSpPr>
            <a:xfrm>
              <a:off x="633185" y="2119996"/>
              <a:ext cx="5309943" cy="1977551"/>
              <a:chOff x="4624932" y="415662"/>
              <a:chExt cx="7972440" cy="6090211"/>
            </a:xfrm>
          </p:grpSpPr>
          <p:sp>
            <p:nvSpPr>
              <p:cNvPr id="68" name="Rectangle: Rounded Corners 67">
                <a:extLst>
                  <a:ext uri="{FF2B5EF4-FFF2-40B4-BE49-F238E27FC236}">
                    <a16:creationId xmlns:a16="http://schemas.microsoft.com/office/drawing/2014/main" id="{82A7B9B2-3F70-4519-83DB-0FF0335EAF0B}"/>
                  </a:ext>
                </a:extLst>
              </p:cNvPr>
              <p:cNvSpPr/>
              <p:nvPr/>
            </p:nvSpPr>
            <p:spPr>
              <a:xfrm>
                <a:off x="8747760" y="3659839"/>
                <a:ext cx="3849612"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69" name="Rectangle: Rounded Corners 68">
                <a:extLst>
                  <a:ext uri="{FF2B5EF4-FFF2-40B4-BE49-F238E27FC236}">
                    <a16:creationId xmlns:a16="http://schemas.microsoft.com/office/drawing/2014/main" id="{9E7A741A-B474-4F55-BCE0-96B0E0DACCD7}"/>
                  </a:ext>
                </a:extLst>
              </p:cNvPr>
              <p:cNvSpPr/>
              <p:nvPr/>
            </p:nvSpPr>
            <p:spPr>
              <a:xfrm>
                <a:off x="4624932" y="415662"/>
                <a:ext cx="3849613"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70" name="Rectangle: Rounded Corners 69">
                <a:extLst>
                  <a:ext uri="{FF2B5EF4-FFF2-40B4-BE49-F238E27FC236}">
                    <a16:creationId xmlns:a16="http://schemas.microsoft.com/office/drawing/2014/main" id="{A3A987DF-389E-4092-BDBA-FF82E9339803}"/>
                  </a:ext>
                </a:extLst>
              </p:cNvPr>
              <p:cNvSpPr/>
              <p:nvPr/>
            </p:nvSpPr>
            <p:spPr>
              <a:xfrm>
                <a:off x="8747761" y="415665"/>
                <a:ext cx="2222001"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71" name="Rectangle: Rounded Corners 70">
                <a:extLst>
                  <a:ext uri="{FF2B5EF4-FFF2-40B4-BE49-F238E27FC236}">
                    <a16:creationId xmlns:a16="http://schemas.microsoft.com/office/drawing/2014/main" id="{AC3877AB-8F6D-4DC1-99F5-FDF79B085CAE}"/>
                  </a:ext>
                </a:extLst>
              </p:cNvPr>
              <p:cNvSpPr/>
              <p:nvPr/>
            </p:nvSpPr>
            <p:spPr>
              <a:xfrm>
                <a:off x="4624935" y="3659839"/>
                <a:ext cx="3849613"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MY" sz="1000" b="1" i="0" u="none" strike="noStrike" kern="0" cap="none" spc="0" normalizeH="0" baseline="0" noProof="0">
                  <a:ln>
                    <a:noFill/>
                  </a:ln>
                  <a:solidFill>
                    <a:srgbClr val="FFFFFF"/>
                  </a:solidFill>
                  <a:effectLst/>
                  <a:uLnTx/>
                  <a:uFillTx/>
                  <a:latin typeface="DiodrumArabic-Regular"/>
                  <a:ea typeface="Open Sans SemiBold" panose="020B0706030804020204" pitchFamily="34" charset="0"/>
                  <a:cs typeface="☞DIODRUM ARABIC LIGHT"/>
                  <a:sym typeface="Arial"/>
                </a:endParaRPr>
              </a:p>
            </p:txBody>
          </p:sp>
        </p:grpSp>
        <p:sp>
          <p:nvSpPr>
            <p:cNvPr id="64" name="TextBox 63">
              <a:extLst>
                <a:ext uri="{FF2B5EF4-FFF2-40B4-BE49-F238E27FC236}">
                  <a16:creationId xmlns:a16="http://schemas.microsoft.com/office/drawing/2014/main" id="{1D261321-1893-4A9D-AADA-08275EC63725}"/>
                </a:ext>
              </a:extLst>
            </p:cNvPr>
            <p:cNvSpPr txBox="1"/>
            <p:nvPr/>
          </p:nvSpPr>
          <p:spPr>
            <a:xfrm>
              <a:off x="3429000" y="2119996"/>
              <a:ext cx="1430079" cy="304227"/>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الجهة</a:t>
              </a:r>
              <a:endParaRPr lang="en-US" sz="1000" b="1" kern="0">
                <a:solidFill>
                  <a:srgbClr val="3F3578"/>
                </a:solidFill>
                <a:latin typeface="Bahij Janna" panose="02040503050201020203" pitchFamily="18" charset="-78"/>
                <a:cs typeface="☞DIODRUM ARABIC LIGHT"/>
              </a:endParaRPr>
            </a:p>
          </p:txBody>
        </p:sp>
        <p:sp>
          <p:nvSpPr>
            <p:cNvPr id="65" name="TextBox 64">
              <a:extLst>
                <a:ext uri="{FF2B5EF4-FFF2-40B4-BE49-F238E27FC236}">
                  <a16:creationId xmlns:a16="http://schemas.microsoft.com/office/drawing/2014/main" id="{F150CA43-2D0E-4F09-BA0B-C21CD7DCC679}"/>
                </a:ext>
              </a:extLst>
            </p:cNvPr>
            <p:cNvSpPr txBox="1"/>
            <p:nvPr/>
          </p:nvSpPr>
          <p:spPr>
            <a:xfrm>
              <a:off x="633185" y="2119996"/>
              <a:ext cx="2563986" cy="304227"/>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التقنية</a:t>
              </a:r>
              <a:endParaRPr lang="en-US" sz="1000" b="1" kern="0">
                <a:solidFill>
                  <a:srgbClr val="3F3578"/>
                </a:solidFill>
                <a:latin typeface="Bahij Janna" panose="02040503050201020203" pitchFamily="18" charset="-78"/>
                <a:cs typeface="☞DIODRUM ARABIC LIGHT"/>
              </a:endParaRPr>
            </a:p>
          </p:txBody>
        </p:sp>
        <p:sp>
          <p:nvSpPr>
            <p:cNvPr id="66" name="TextBox 65">
              <a:extLst>
                <a:ext uri="{FF2B5EF4-FFF2-40B4-BE49-F238E27FC236}">
                  <a16:creationId xmlns:a16="http://schemas.microsoft.com/office/drawing/2014/main" id="{F8DAA68C-B8AC-4CCE-890D-96CA2D01293E}"/>
                </a:ext>
              </a:extLst>
            </p:cNvPr>
            <p:cNvSpPr txBox="1"/>
            <p:nvPr/>
          </p:nvSpPr>
          <p:spPr>
            <a:xfrm>
              <a:off x="3390927" y="3172029"/>
              <a:ext cx="2563985" cy="276300"/>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الأثر</a:t>
              </a:r>
              <a:endParaRPr lang="en-US" sz="1000" b="1" kern="0">
                <a:solidFill>
                  <a:srgbClr val="3F3578"/>
                </a:solidFill>
                <a:latin typeface="Bahij Janna" panose="02040503050201020203" pitchFamily="18" charset="-78"/>
                <a:cs typeface="☞DIODRUM ARABIC LIGHT"/>
              </a:endParaRPr>
            </a:p>
          </p:txBody>
        </p:sp>
        <p:sp>
          <p:nvSpPr>
            <p:cNvPr id="67" name="TextBox 66">
              <a:extLst>
                <a:ext uri="{FF2B5EF4-FFF2-40B4-BE49-F238E27FC236}">
                  <a16:creationId xmlns:a16="http://schemas.microsoft.com/office/drawing/2014/main" id="{2861E091-EFD1-409C-AE03-B9783A70A704}"/>
                </a:ext>
              </a:extLst>
            </p:cNvPr>
            <p:cNvSpPr txBox="1"/>
            <p:nvPr/>
          </p:nvSpPr>
          <p:spPr>
            <a:xfrm>
              <a:off x="633185" y="3144626"/>
              <a:ext cx="2542094" cy="311310"/>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التطبيق</a:t>
              </a:r>
              <a:endParaRPr lang="en-US" sz="1000" b="1" kern="0">
                <a:solidFill>
                  <a:srgbClr val="3F3578"/>
                </a:solidFill>
                <a:latin typeface="Bahij Janna" panose="02040503050201020203" pitchFamily="18" charset="-78"/>
                <a:cs typeface="☞DIODRUM ARABIC LIGHT"/>
              </a:endParaRPr>
            </a:p>
          </p:txBody>
        </p:sp>
      </p:grpSp>
      <p:sp>
        <p:nvSpPr>
          <p:cNvPr id="72" name="TextBox 71">
            <a:extLst>
              <a:ext uri="{FF2B5EF4-FFF2-40B4-BE49-F238E27FC236}">
                <a16:creationId xmlns:a16="http://schemas.microsoft.com/office/drawing/2014/main" id="{4588B0D2-113C-40B6-8C3D-516DB32B4E1C}"/>
              </a:ext>
            </a:extLst>
          </p:cNvPr>
          <p:cNvSpPr txBox="1"/>
          <p:nvPr/>
        </p:nvSpPr>
        <p:spPr>
          <a:xfrm>
            <a:off x="558754" y="2431743"/>
            <a:ext cx="2563986"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المركبات الذاتية القيادة، وتحليل البيانات لتحسين أنظمة النقل</a:t>
            </a:r>
            <a:r>
              <a:rPr lang="en-US" sz="900" kern="0">
                <a:solidFill>
                  <a:srgbClr val="3F3578"/>
                </a:solidFill>
                <a:latin typeface="☞DIODRUM ARABIC MEDIUM" panose="00000600000000000000" pitchFamily="2" charset="-78"/>
                <a:cs typeface="☞DIODRUM ARABIC MEDIUM" panose="00000600000000000000" pitchFamily="2" charset="-78"/>
              </a:rPr>
              <a:t>.</a:t>
            </a:r>
          </a:p>
        </p:txBody>
      </p:sp>
      <p:sp>
        <p:nvSpPr>
          <p:cNvPr id="73" name="TextBox 72">
            <a:extLst>
              <a:ext uri="{FF2B5EF4-FFF2-40B4-BE49-F238E27FC236}">
                <a16:creationId xmlns:a16="http://schemas.microsoft.com/office/drawing/2014/main" id="{FAE4516A-A594-4618-BC79-4B67690CE648}"/>
              </a:ext>
            </a:extLst>
          </p:cNvPr>
          <p:cNvSpPr txBox="1"/>
          <p:nvPr/>
        </p:nvSpPr>
        <p:spPr>
          <a:xfrm>
            <a:off x="3304712" y="3480991"/>
            <a:ext cx="2563986" cy="528879"/>
          </a:xfrm>
          <a:prstGeom prst="rect">
            <a:avLst/>
          </a:prstGeom>
          <a:noFill/>
        </p:spPr>
        <p:txBody>
          <a:bodyPr wrap="square" rtlCol="0" anchor="ctr">
            <a:noAutofit/>
          </a:bodyPr>
          <a:lstStyle/>
          <a:p>
            <a:pPr algn="r"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تسهم هذه المبادرات في تحسين التنقل الحضري، تقليل الازدحام، وتعزيز الاستدامة</a:t>
            </a:r>
            <a:r>
              <a:rPr lang="en-US" sz="1000" kern="0">
                <a:solidFill>
                  <a:srgbClr val="3F3578"/>
                </a:solidFill>
                <a:latin typeface="☞DIODRUM ARABIC LIGHT"/>
                <a:cs typeface="☞DIODRUM ARABIC LIGHT"/>
              </a:rPr>
              <a:t>.</a:t>
            </a:r>
            <a:endParaRPr lang="ar-SA" sz="1000" kern="0">
              <a:solidFill>
                <a:srgbClr val="3F3578"/>
              </a:solidFill>
              <a:latin typeface="☞DIODRUM ARABIC LIGHT"/>
              <a:cs typeface="☞DIODRUM ARABIC LIGHT"/>
            </a:endParaRPr>
          </a:p>
        </p:txBody>
      </p:sp>
      <p:sp>
        <p:nvSpPr>
          <p:cNvPr id="74" name="TextBox 73">
            <a:extLst>
              <a:ext uri="{FF2B5EF4-FFF2-40B4-BE49-F238E27FC236}">
                <a16:creationId xmlns:a16="http://schemas.microsoft.com/office/drawing/2014/main" id="{0C73FC07-6E70-41D9-BB2A-25BAC3930843}"/>
              </a:ext>
            </a:extLst>
          </p:cNvPr>
          <p:cNvSpPr txBox="1"/>
          <p:nvPr/>
        </p:nvSpPr>
        <p:spPr>
          <a:xfrm>
            <a:off x="547808" y="3480991"/>
            <a:ext cx="2563986"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تستخدم سنغافورة تقنيات النقل الذكي لتحسين الكفاءة وتقليل الازدحام</a:t>
            </a:r>
            <a:r>
              <a:rPr lang="en-US" sz="900" kern="0">
                <a:solidFill>
                  <a:srgbClr val="3F3578"/>
                </a:solidFill>
                <a:latin typeface="☞DIODRUM ARABIC MEDIUM" panose="00000600000000000000" pitchFamily="2" charset="-78"/>
                <a:cs typeface="☞DIODRUM ARABIC MEDIUM" panose="00000600000000000000" pitchFamily="2" charset="-78"/>
              </a:rPr>
              <a:t>.</a:t>
            </a:r>
            <a:endParaRPr lang="ar-SA" sz="900" kern="0">
              <a:solidFill>
                <a:srgbClr val="3F3578"/>
              </a:solidFill>
              <a:latin typeface="☞DIODRUM ARABIC MEDIUM" panose="00000600000000000000" pitchFamily="2" charset="-78"/>
              <a:cs typeface="☞DIODRUM ARABIC MEDIUM" panose="00000600000000000000" pitchFamily="2" charset="-78"/>
            </a:endParaRPr>
          </a:p>
        </p:txBody>
      </p:sp>
      <p:sp>
        <p:nvSpPr>
          <p:cNvPr id="75" name="TextBox 74">
            <a:extLst>
              <a:ext uri="{FF2B5EF4-FFF2-40B4-BE49-F238E27FC236}">
                <a16:creationId xmlns:a16="http://schemas.microsoft.com/office/drawing/2014/main" id="{CEF1F8E4-6EFE-4178-AC40-7C427465042D}"/>
              </a:ext>
            </a:extLst>
          </p:cNvPr>
          <p:cNvSpPr txBox="1"/>
          <p:nvPr/>
        </p:nvSpPr>
        <p:spPr>
          <a:xfrm>
            <a:off x="4784648" y="2194427"/>
            <a:ext cx="1362344" cy="922388"/>
          </a:xfrm>
          <a:prstGeom prst="rect">
            <a:avLst/>
          </a:prstGeom>
          <a:noFill/>
        </p:spPr>
        <p:txBody>
          <a:bodyPr wrap="square" rtlCol="0" anchor="ctr">
            <a:noAutofit/>
          </a:bodyPr>
          <a:lstStyle/>
          <a:p>
            <a:pPr algn="r" defTabSz="490113" rtl="1">
              <a:spcAft>
                <a:spcPts val="323"/>
              </a:spcAft>
            </a:pPr>
            <a:r>
              <a:rPr lang="ar-SA" sz="1400" b="1" kern="0">
                <a:solidFill>
                  <a:srgbClr val="1AC082"/>
                </a:solidFill>
                <a:latin typeface="☞DIODRUM ARABIC SEMIBOLD" panose="00000700000000000000" pitchFamily="2" charset="-78"/>
                <a:cs typeface="☞DIODRUM ARABIC SEMIBOLD" panose="00000700000000000000" pitchFamily="2" charset="-78"/>
              </a:rPr>
              <a:t>مبادرات النقل </a:t>
            </a:r>
            <a:endParaRPr lang="en-US" sz="1400" b="1" kern="0">
              <a:solidFill>
                <a:srgbClr val="1AC082"/>
              </a:solidFill>
              <a:latin typeface="☞DIODRUM ARABIC SEMIBOLD" panose="00000700000000000000" pitchFamily="2" charset="-78"/>
              <a:cs typeface="☞DIODRUM ARABIC SEMIBOLD" panose="00000700000000000000" pitchFamily="2" charset="-78"/>
            </a:endParaRPr>
          </a:p>
          <a:p>
            <a:pPr algn="r" defTabSz="490113" rtl="1">
              <a:spcAft>
                <a:spcPts val="323"/>
              </a:spcAft>
            </a:pPr>
            <a:r>
              <a:rPr lang="ar-SA" sz="1400" b="1" kern="0">
                <a:solidFill>
                  <a:srgbClr val="1AC082"/>
                </a:solidFill>
                <a:latin typeface="☞DIODRUM ARABIC SEMIBOLD" panose="00000700000000000000" pitchFamily="2" charset="-78"/>
                <a:cs typeface="☞DIODRUM ARABIC SEMIBOLD" panose="00000700000000000000" pitchFamily="2" charset="-78"/>
              </a:rPr>
              <a:t>الذكي في سنغافورة</a:t>
            </a:r>
            <a:endParaRPr lang="en-US" sz="1400" b="1" kern="0">
              <a:solidFill>
                <a:srgbClr val="1AC082"/>
              </a:solidFill>
              <a:latin typeface="☞DIODRUM ARABIC SEMIBOLD" panose="00000700000000000000" pitchFamily="2" charset="-78"/>
              <a:cs typeface="☞DIODRUM ARABIC SEMIBOLD" panose="00000700000000000000" pitchFamily="2" charset="-78"/>
            </a:endParaRPr>
          </a:p>
        </p:txBody>
      </p:sp>
      <p:grpSp>
        <p:nvGrpSpPr>
          <p:cNvPr id="76" name="Group 75">
            <a:extLst>
              <a:ext uri="{FF2B5EF4-FFF2-40B4-BE49-F238E27FC236}">
                <a16:creationId xmlns:a16="http://schemas.microsoft.com/office/drawing/2014/main" id="{9F226029-0046-46BE-B171-03D9AEDA13E8}"/>
              </a:ext>
            </a:extLst>
          </p:cNvPr>
          <p:cNvGrpSpPr/>
          <p:nvPr/>
        </p:nvGrpSpPr>
        <p:grpSpPr>
          <a:xfrm>
            <a:off x="569700" y="4643924"/>
            <a:ext cx="5321727" cy="1977551"/>
            <a:chOff x="633185" y="2119996"/>
            <a:chExt cx="5321727" cy="1977551"/>
          </a:xfrm>
        </p:grpSpPr>
        <p:grpSp>
          <p:nvGrpSpPr>
            <p:cNvPr id="77" name="Group 76">
              <a:extLst>
                <a:ext uri="{FF2B5EF4-FFF2-40B4-BE49-F238E27FC236}">
                  <a16:creationId xmlns:a16="http://schemas.microsoft.com/office/drawing/2014/main" id="{162EC4A0-7FFF-4CA0-999A-482FE8E6F24D}"/>
                </a:ext>
              </a:extLst>
            </p:cNvPr>
            <p:cNvGrpSpPr/>
            <p:nvPr/>
          </p:nvGrpSpPr>
          <p:grpSpPr>
            <a:xfrm>
              <a:off x="633185" y="2119996"/>
              <a:ext cx="5309943" cy="1977551"/>
              <a:chOff x="4624932" y="415662"/>
              <a:chExt cx="7972440" cy="6090211"/>
            </a:xfrm>
          </p:grpSpPr>
          <p:sp>
            <p:nvSpPr>
              <p:cNvPr id="82" name="Rectangle: Rounded Corners 81">
                <a:extLst>
                  <a:ext uri="{FF2B5EF4-FFF2-40B4-BE49-F238E27FC236}">
                    <a16:creationId xmlns:a16="http://schemas.microsoft.com/office/drawing/2014/main" id="{42DD26C1-B839-416F-9107-7635757D3879}"/>
                  </a:ext>
                </a:extLst>
              </p:cNvPr>
              <p:cNvSpPr/>
              <p:nvPr/>
            </p:nvSpPr>
            <p:spPr>
              <a:xfrm>
                <a:off x="8747760" y="3659839"/>
                <a:ext cx="3849612"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83" name="Rectangle: Rounded Corners 82">
                <a:extLst>
                  <a:ext uri="{FF2B5EF4-FFF2-40B4-BE49-F238E27FC236}">
                    <a16:creationId xmlns:a16="http://schemas.microsoft.com/office/drawing/2014/main" id="{22944E71-0644-4538-9482-19776B34E1BC}"/>
                  </a:ext>
                </a:extLst>
              </p:cNvPr>
              <p:cNvSpPr/>
              <p:nvPr/>
            </p:nvSpPr>
            <p:spPr>
              <a:xfrm>
                <a:off x="4624932" y="415662"/>
                <a:ext cx="3849613"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84" name="Rectangle: Rounded Corners 83">
                <a:extLst>
                  <a:ext uri="{FF2B5EF4-FFF2-40B4-BE49-F238E27FC236}">
                    <a16:creationId xmlns:a16="http://schemas.microsoft.com/office/drawing/2014/main" id="{65881EEB-FFA1-4BCD-B569-C396984BE8B3}"/>
                  </a:ext>
                </a:extLst>
              </p:cNvPr>
              <p:cNvSpPr/>
              <p:nvPr/>
            </p:nvSpPr>
            <p:spPr>
              <a:xfrm>
                <a:off x="8747761" y="415665"/>
                <a:ext cx="2222001"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85" name="Rectangle: Rounded Corners 84">
                <a:extLst>
                  <a:ext uri="{FF2B5EF4-FFF2-40B4-BE49-F238E27FC236}">
                    <a16:creationId xmlns:a16="http://schemas.microsoft.com/office/drawing/2014/main" id="{E922B57B-7F20-4EA2-A9F7-3D99EA2F15F4}"/>
                  </a:ext>
                </a:extLst>
              </p:cNvPr>
              <p:cNvSpPr/>
              <p:nvPr/>
            </p:nvSpPr>
            <p:spPr>
              <a:xfrm>
                <a:off x="4624935" y="3659839"/>
                <a:ext cx="3849613" cy="2846034"/>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MY" sz="1000" b="1" i="0" u="none" strike="noStrike" kern="0" cap="none" spc="0" normalizeH="0" baseline="0" noProof="0">
                  <a:ln>
                    <a:noFill/>
                  </a:ln>
                  <a:solidFill>
                    <a:srgbClr val="FFFFFF"/>
                  </a:solidFill>
                  <a:effectLst/>
                  <a:uLnTx/>
                  <a:uFillTx/>
                  <a:latin typeface="DiodrumArabic-Regular"/>
                  <a:ea typeface="Open Sans SemiBold" panose="020B0706030804020204" pitchFamily="34" charset="0"/>
                  <a:cs typeface="☞DIODRUM ARABIC LIGHT"/>
                  <a:sym typeface="Arial"/>
                </a:endParaRPr>
              </a:p>
            </p:txBody>
          </p:sp>
        </p:grpSp>
        <p:sp>
          <p:nvSpPr>
            <p:cNvPr id="78" name="TextBox 77">
              <a:extLst>
                <a:ext uri="{FF2B5EF4-FFF2-40B4-BE49-F238E27FC236}">
                  <a16:creationId xmlns:a16="http://schemas.microsoft.com/office/drawing/2014/main" id="{AFBA500B-A71E-41B6-B338-CF2811D9416E}"/>
                </a:ext>
              </a:extLst>
            </p:cNvPr>
            <p:cNvSpPr txBox="1"/>
            <p:nvPr/>
          </p:nvSpPr>
          <p:spPr>
            <a:xfrm>
              <a:off x="3429000" y="2119996"/>
              <a:ext cx="1430079" cy="304227"/>
            </a:xfrm>
            <a:prstGeom prst="rect">
              <a:avLst/>
            </a:prstGeom>
            <a:noFill/>
          </p:spPr>
          <p:txBody>
            <a:bodyPr wrap="square" rtlCol="0" anchor="ctr">
              <a:noAutofit/>
            </a:bodyPr>
            <a:lstStyle/>
            <a:p>
              <a:pPr algn="r" defTabSz="490113">
                <a:spcAft>
                  <a:spcPts val="323"/>
                </a:spcAft>
              </a:pPr>
              <a:r>
                <a:rPr lang="ar-SA" sz="1000" b="1" kern="0">
                  <a:solidFill>
                    <a:srgbClr val="3F3578"/>
                  </a:solidFill>
                  <a:latin typeface="Bahij Janna" panose="02040503050201020203" pitchFamily="18" charset="-78"/>
                  <a:cs typeface="☞DIODRUM ARABIC LIGHT"/>
                </a:rPr>
                <a:t>الجهة</a:t>
              </a:r>
              <a:endParaRPr lang="en-US" sz="1000" b="1" kern="0">
                <a:solidFill>
                  <a:srgbClr val="3F3578"/>
                </a:solidFill>
                <a:latin typeface="Bahij Janna" panose="02040503050201020203" pitchFamily="18" charset="-78"/>
                <a:cs typeface="☞DIODRUM ARABIC LIGHT"/>
              </a:endParaRPr>
            </a:p>
          </p:txBody>
        </p:sp>
        <p:sp>
          <p:nvSpPr>
            <p:cNvPr id="79" name="TextBox 78">
              <a:extLst>
                <a:ext uri="{FF2B5EF4-FFF2-40B4-BE49-F238E27FC236}">
                  <a16:creationId xmlns:a16="http://schemas.microsoft.com/office/drawing/2014/main" id="{334DA81B-1C29-4DCE-9F07-ACB3ABD40672}"/>
                </a:ext>
              </a:extLst>
            </p:cNvPr>
            <p:cNvSpPr txBox="1"/>
            <p:nvPr/>
          </p:nvSpPr>
          <p:spPr>
            <a:xfrm>
              <a:off x="633185" y="2119996"/>
              <a:ext cx="2563986" cy="304227"/>
            </a:xfrm>
            <a:prstGeom prst="rect">
              <a:avLst/>
            </a:prstGeom>
            <a:noFill/>
          </p:spPr>
          <p:txBody>
            <a:bodyPr wrap="square" rtlCol="0" anchor="ctr">
              <a:noAutofit/>
            </a:bodyPr>
            <a:lstStyle/>
            <a:p>
              <a:pPr algn="r" defTabSz="490113">
                <a:spcAft>
                  <a:spcPts val="323"/>
                </a:spcAft>
              </a:pPr>
              <a:r>
                <a:rPr lang="ar-SA" sz="1000" b="1" kern="0">
                  <a:solidFill>
                    <a:srgbClr val="3F3578"/>
                  </a:solidFill>
                  <a:latin typeface="Bahij Janna" panose="02040503050201020203" pitchFamily="18" charset="-78"/>
                  <a:cs typeface="☞DIODRUM ARABIC LIGHT"/>
                </a:rPr>
                <a:t>التقنية</a:t>
              </a:r>
              <a:endParaRPr lang="en-US" sz="1000" b="1" kern="0">
                <a:solidFill>
                  <a:srgbClr val="3F3578"/>
                </a:solidFill>
                <a:latin typeface="Bahij Janna" panose="02040503050201020203" pitchFamily="18" charset="-78"/>
                <a:cs typeface="☞DIODRUM ARABIC LIGHT"/>
              </a:endParaRPr>
            </a:p>
          </p:txBody>
        </p:sp>
        <p:sp>
          <p:nvSpPr>
            <p:cNvPr id="80" name="TextBox 79">
              <a:extLst>
                <a:ext uri="{FF2B5EF4-FFF2-40B4-BE49-F238E27FC236}">
                  <a16:creationId xmlns:a16="http://schemas.microsoft.com/office/drawing/2014/main" id="{5CBCD884-696F-4789-B4C0-358F4CE78AE9}"/>
                </a:ext>
              </a:extLst>
            </p:cNvPr>
            <p:cNvSpPr txBox="1"/>
            <p:nvPr/>
          </p:nvSpPr>
          <p:spPr>
            <a:xfrm>
              <a:off x="3390927" y="3172029"/>
              <a:ext cx="2563985" cy="276300"/>
            </a:xfrm>
            <a:prstGeom prst="rect">
              <a:avLst/>
            </a:prstGeom>
            <a:noFill/>
          </p:spPr>
          <p:txBody>
            <a:bodyPr wrap="square" rtlCol="0" anchor="ctr">
              <a:noAutofit/>
            </a:bodyPr>
            <a:lstStyle/>
            <a:p>
              <a:pPr algn="r" defTabSz="490113">
                <a:spcAft>
                  <a:spcPts val="323"/>
                </a:spcAft>
              </a:pPr>
              <a:r>
                <a:rPr lang="ar-SA" sz="1000" b="1" kern="0">
                  <a:solidFill>
                    <a:srgbClr val="3F3578"/>
                  </a:solidFill>
                  <a:latin typeface="Bahij Janna" panose="02040503050201020203" pitchFamily="18" charset="-78"/>
                  <a:cs typeface="☞DIODRUM ARABIC LIGHT"/>
                </a:rPr>
                <a:t>الأثر</a:t>
              </a:r>
              <a:endParaRPr lang="en-US" sz="1000" b="1" kern="0">
                <a:solidFill>
                  <a:srgbClr val="3F3578"/>
                </a:solidFill>
                <a:latin typeface="Bahij Janna" panose="02040503050201020203" pitchFamily="18" charset="-78"/>
                <a:cs typeface="☞DIODRUM ARABIC LIGHT"/>
              </a:endParaRPr>
            </a:p>
          </p:txBody>
        </p:sp>
        <p:sp>
          <p:nvSpPr>
            <p:cNvPr id="81" name="TextBox 80">
              <a:extLst>
                <a:ext uri="{FF2B5EF4-FFF2-40B4-BE49-F238E27FC236}">
                  <a16:creationId xmlns:a16="http://schemas.microsoft.com/office/drawing/2014/main" id="{F7D70FB4-5EAD-47F4-986A-DFF199BD43EB}"/>
                </a:ext>
              </a:extLst>
            </p:cNvPr>
            <p:cNvSpPr txBox="1"/>
            <p:nvPr/>
          </p:nvSpPr>
          <p:spPr>
            <a:xfrm>
              <a:off x="633185" y="3144626"/>
              <a:ext cx="2542094" cy="311310"/>
            </a:xfrm>
            <a:prstGeom prst="rect">
              <a:avLst/>
            </a:prstGeom>
            <a:noFill/>
          </p:spPr>
          <p:txBody>
            <a:bodyPr wrap="square" rtlCol="0" anchor="ctr">
              <a:noAutofit/>
            </a:bodyPr>
            <a:lstStyle/>
            <a:p>
              <a:pPr algn="r" defTabSz="490113">
                <a:spcAft>
                  <a:spcPts val="323"/>
                </a:spcAft>
              </a:pPr>
              <a:r>
                <a:rPr lang="ar-SA" sz="1000" b="1" kern="0">
                  <a:solidFill>
                    <a:srgbClr val="3F3578"/>
                  </a:solidFill>
                  <a:latin typeface="Bahij Janna" panose="02040503050201020203" pitchFamily="18" charset="-78"/>
                  <a:cs typeface="☞DIODRUM ARABIC LIGHT"/>
                </a:rPr>
                <a:t>التطبيق</a:t>
              </a:r>
              <a:endParaRPr lang="en-US" sz="1000" b="1" kern="0">
                <a:solidFill>
                  <a:srgbClr val="3F3578"/>
                </a:solidFill>
                <a:latin typeface="Bahij Janna" panose="02040503050201020203" pitchFamily="18" charset="-78"/>
                <a:cs typeface="☞DIODRUM ARABIC LIGHT"/>
              </a:endParaRPr>
            </a:p>
          </p:txBody>
        </p:sp>
      </p:grpSp>
      <p:sp>
        <p:nvSpPr>
          <p:cNvPr id="86" name="TextBox 85">
            <a:extLst>
              <a:ext uri="{FF2B5EF4-FFF2-40B4-BE49-F238E27FC236}">
                <a16:creationId xmlns:a16="http://schemas.microsoft.com/office/drawing/2014/main" id="{1DF75CCB-7066-4271-80B4-B308B3C45B9F}"/>
              </a:ext>
            </a:extLst>
          </p:cNvPr>
          <p:cNvSpPr txBox="1"/>
          <p:nvPr/>
        </p:nvSpPr>
        <p:spPr>
          <a:xfrm>
            <a:off x="569700" y="4955671"/>
            <a:ext cx="2563986"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أجهزة الاستشعار (انترنت الاشياء)</a:t>
            </a:r>
            <a:r>
              <a:rPr lang="en-US" sz="900" kern="0">
                <a:solidFill>
                  <a:srgbClr val="3F3578"/>
                </a:solidFill>
                <a:latin typeface="☞DIODRUM ARABIC MEDIUM" panose="00000600000000000000" pitchFamily="2" charset="-78"/>
                <a:cs typeface="☞DIODRUM ARABIC MEDIUM" panose="00000600000000000000" pitchFamily="2" charset="-78"/>
              </a:rPr>
              <a:t>، </a:t>
            </a:r>
            <a:r>
              <a:rPr lang="ar-SA" sz="900" kern="0">
                <a:solidFill>
                  <a:srgbClr val="3F3578"/>
                </a:solidFill>
                <a:latin typeface="☞DIODRUM ARABIC MEDIUM" panose="00000600000000000000" pitchFamily="2" charset="-78"/>
                <a:cs typeface="☞DIODRUM ARABIC MEDIUM" panose="00000600000000000000" pitchFamily="2" charset="-78"/>
              </a:rPr>
              <a:t>تحليلات البيانات، الذكاء الاصطناعي، والحوسبة السحابية.</a:t>
            </a:r>
            <a:endParaRPr lang="en-US" sz="900" kern="0">
              <a:solidFill>
                <a:srgbClr val="3F3578"/>
              </a:solidFill>
              <a:latin typeface="☞DIODRUM ARABIC MEDIUM" panose="00000600000000000000" pitchFamily="2" charset="-78"/>
              <a:cs typeface="☞DIODRUM ARABIC MEDIUM" panose="00000600000000000000" pitchFamily="2" charset="-78"/>
            </a:endParaRPr>
          </a:p>
        </p:txBody>
      </p:sp>
      <p:sp>
        <p:nvSpPr>
          <p:cNvPr id="87" name="TextBox 86">
            <a:extLst>
              <a:ext uri="{FF2B5EF4-FFF2-40B4-BE49-F238E27FC236}">
                <a16:creationId xmlns:a16="http://schemas.microsoft.com/office/drawing/2014/main" id="{CE28E349-5044-4F42-8826-58D26BC4A437}"/>
              </a:ext>
            </a:extLst>
          </p:cNvPr>
          <p:cNvSpPr txBox="1"/>
          <p:nvPr/>
        </p:nvSpPr>
        <p:spPr>
          <a:xfrm>
            <a:off x="3315658" y="6004919"/>
            <a:ext cx="2563986" cy="528879"/>
          </a:xfrm>
          <a:prstGeom prst="rect">
            <a:avLst/>
          </a:prstGeom>
          <a:noFill/>
        </p:spPr>
        <p:txBody>
          <a:bodyPr wrap="square" rtlCol="0" anchor="ctr">
            <a:noAutofit/>
          </a:bodyPr>
          <a:lstStyle/>
          <a:p>
            <a:pPr algn="r" defTabSz="490113">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هذه الحلول تساعد في تعزيز كفاءة الموارد، وتحقيق حياة أكثر استدامة وراحة للمقيمين</a:t>
            </a:r>
            <a:r>
              <a:rPr lang="ar-SA" sz="1000" kern="0">
                <a:solidFill>
                  <a:srgbClr val="3F3578"/>
                </a:solidFill>
                <a:latin typeface="☞DIODRUM ARABIC LIGHT"/>
                <a:cs typeface="☞DIODRUM ARABIC LIGHT"/>
              </a:rPr>
              <a:t>.</a:t>
            </a:r>
          </a:p>
        </p:txBody>
      </p:sp>
      <p:sp>
        <p:nvSpPr>
          <p:cNvPr id="88" name="TextBox 87">
            <a:extLst>
              <a:ext uri="{FF2B5EF4-FFF2-40B4-BE49-F238E27FC236}">
                <a16:creationId xmlns:a16="http://schemas.microsoft.com/office/drawing/2014/main" id="{35E8E765-2332-4CB8-A1D7-4CF79B172B8D}"/>
              </a:ext>
            </a:extLst>
          </p:cNvPr>
          <p:cNvSpPr txBox="1"/>
          <p:nvPr/>
        </p:nvSpPr>
        <p:spPr>
          <a:xfrm>
            <a:off x="558754" y="6004919"/>
            <a:ext cx="2563986" cy="528879"/>
          </a:xfrm>
          <a:prstGeom prst="rect">
            <a:avLst/>
          </a:prstGeom>
          <a:noFill/>
        </p:spPr>
        <p:txBody>
          <a:bodyPr wrap="square" rtlCol="0" anchor="ctr">
            <a:noAutofit/>
          </a:bodyPr>
          <a:lstStyle/>
          <a:p>
            <a:pPr algn="r" defTabSz="490113">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حلول المدن الذكية التي تشمل إدارة الطاقة، النقل، وأتمتة المباني لتحسين كفاءة المدينة وجودة الحياة</a:t>
            </a:r>
            <a:r>
              <a:rPr lang="en-US" sz="1000" kern="0">
                <a:solidFill>
                  <a:srgbClr val="3F3578"/>
                </a:solidFill>
                <a:cs typeface="☞DIODRUM ARABIC LIGHT"/>
              </a:rPr>
              <a:t>.</a:t>
            </a:r>
            <a:endParaRPr lang="ar-SA" sz="1000" kern="0">
              <a:solidFill>
                <a:srgbClr val="3F3578"/>
              </a:solidFill>
              <a:latin typeface="☞DIODRUM ARABIC LIGHT"/>
              <a:cs typeface="☞DIODRUM ARABIC LIGHT"/>
            </a:endParaRPr>
          </a:p>
        </p:txBody>
      </p:sp>
      <p:sp>
        <p:nvSpPr>
          <p:cNvPr id="89" name="TextBox 88">
            <a:extLst>
              <a:ext uri="{FF2B5EF4-FFF2-40B4-BE49-F238E27FC236}">
                <a16:creationId xmlns:a16="http://schemas.microsoft.com/office/drawing/2014/main" id="{9C9729A6-B243-4E88-93EA-5B60E11C435D}"/>
              </a:ext>
            </a:extLst>
          </p:cNvPr>
          <p:cNvSpPr txBox="1"/>
          <p:nvPr/>
        </p:nvSpPr>
        <p:spPr>
          <a:xfrm>
            <a:off x="4795594" y="4643924"/>
            <a:ext cx="1362344" cy="922388"/>
          </a:xfrm>
          <a:prstGeom prst="rect">
            <a:avLst/>
          </a:prstGeom>
          <a:noFill/>
        </p:spPr>
        <p:txBody>
          <a:bodyPr wrap="square" rtlCol="0" anchor="ctr">
            <a:noAutofit/>
          </a:bodyPr>
          <a:lstStyle/>
          <a:p>
            <a:pPr algn="r" defTabSz="490113">
              <a:spcAft>
                <a:spcPts val="323"/>
              </a:spcAft>
            </a:pPr>
            <a:r>
              <a:rPr lang="ar-SA" sz="1400" b="1" kern="0">
                <a:solidFill>
                  <a:srgbClr val="1AC082"/>
                </a:solidFill>
                <a:latin typeface="☞DIODRUM ARABIC SEMIBOLD" panose="00000700000000000000" pitchFamily="2" charset="-78"/>
                <a:cs typeface="☞DIODRUM ARABIC SEMIBOLD" panose="00000700000000000000" pitchFamily="2" charset="-78"/>
              </a:rPr>
              <a:t>حلول المدن</a:t>
            </a:r>
            <a:endParaRPr lang="en-US" sz="1400" b="1" kern="0">
              <a:solidFill>
                <a:srgbClr val="1AC082"/>
              </a:solidFill>
              <a:latin typeface="☞DIODRUM ARABIC SEMIBOLD" panose="00000700000000000000" pitchFamily="2" charset="-78"/>
              <a:cs typeface="☞DIODRUM ARABIC SEMIBOLD" panose="00000700000000000000" pitchFamily="2" charset="-78"/>
            </a:endParaRPr>
          </a:p>
          <a:p>
            <a:pPr algn="r" defTabSz="490113">
              <a:spcAft>
                <a:spcPts val="323"/>
              </a:spcAft>
            </a:pPr>
            <a:r>
              <a:rPr lang="ar-SA" sz="1400" b="1" kern="0">
                <a:solidFill>
                  <a:srgbClr val="1AC082"/>
                </a:solidFill>
                <a:latin typeface="☞DIODRUM ARABIC SEMIBOLD" panose="00000700000000000000" pitchFamily="2" charset="-78"/>
                <a:cs typeface="☞DIODRUM ARABIC SEMIBOLD" panose="00000700000000000000" pitchFamily="2" charset="-78"/>
              </a:rPr>
              <a:t> الذكية </a:t>
            </a:r>
          </a:p>
        </p:txBody>
      </p:sp>
      <p:sp>
        <p:nvSpPr>
          <p:cNvPr id="90" name="Rectangle: Rounded Corners 89">
            <a:extLst>
              <a:ext uri="{FF2B5EF4-FFF2-40B4-BE49-F238E27FC236}">
                <a16:creationId xmlns:a16="http://schemas.microsoft.com/office/drawing/2014/main" id="{DA983CD2-880F-413B-B398-D3F81C8E53E7}"/>
              </a:ext>
            </a:extLst>
          </p:cNvPr>
          <p:cNvSpPr/>
          <p:nvPr/>
        </p:nvSpPr>
        <p:spPr>
          <a:xfrm>
            <a:off x="3309097" y="8194386"/>
            <a:ext cx="2563985" cy="924135"/>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91" name="Rectangle: Rounded Corners 90">
            <a:extLst>
              <a:ext uri="{FF2B5EF4-FFF2-40B4-BE49-F238E27FC236}">
                <a16:creationId xmlns:a16="http://schemas.microsoft.com/office/drawing/2014/main" id="{90D61E41-412F-4CD6-AA22-070599697F3A}"/>
              </a:ext>
            </a:extLst>
          </p:cNvPr>
          <p:cNvSpPr/>
          <p:nvPr/>
        </p:nvSpPr>
        <p:spPr>
          <a:xfrm>
            <a:off x="563139" y="7140970"/>
            <a:ext cx="2563986" cy="924135"/>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92" name="Rectangle: Rounded Corners 91">
            <a:extLst>
              <a:ext uri="{FF2B5EF4-FFF2-40B4-BE49-F238E27FC236}">
                <a16:creationId xmlns:a16="http://schemas.microsoft.com/office/drawing/2014/main" id="{C94DF756-A8C4-43D9-92F0-D08187E207D8}"/>
              </a:ext>
            </a:extLst>
          </p:cNvPr>
          <p:cNvSpPr/>
          <p:nvPr/>
        </p:nvSpPr>
        <p:spPr>
          <a:xfrm>
            <a:off x="3309097" y="7140971"/>
            <a:ext cx="1479936" cy="924135"/>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DiodrumArabic-Regular"/>
              <a:cs typeface="☞DIODRUM ARABIC LIGHT"/>
              <a:sym typeface="Arial"/>
            </a:endParaRPr>
          </a:p>
        </p:txBody>
      </p:sp>
      <p:sp>
        <p:nvSpPr>
          <p:cNvPr id="93" name="Rectangle: Rounded Corners 92">
            <a:extLst>
              <a:ext uri="{FF2B5EF4-FFF2-40B4-BE49-F238E27FC236}">
                <a16:creationId xmlns:a16="http://schemas.microsoft.com/office/drawing/2014/main" id="{BFB1E5F4-3076-4C2C-97D7-A95357F88A2E}"/>
              </a:ext>
            </a:extLst>
          </p:cNvPr>
          <p:cNvSpPr/>
          <p:nvPr/>
        </p:nvSpPr>
        <p:spPr>
          <a:xfrm>
            <a:off x="563141" y="8194386"/>
            <a:ext cx="2563986" cy="924135"/>
          </a:xfrm>
          <a:prstGeom prst="roundRect">
            <a:avLst/>
          </a:prstGeom>
          <a:solidFill>
            <a:schemeClr val="bg1"/>
          </a:solidFill>
          <a:ln w="1905" cap="flat" cmpd="sng" algn="ctr">
            <a:noFill/>
            <a:prstDash val="solid"/>
          </a:ln>
          <a:effectLst>
            <a:outerShdw blurRad="50800" dist="38100" dir="5400000" algn="t" rotWithShape="0">
              <a:prstClr val="black">
                <a:alpha val="40000"/>
              </a:prstClr>
            </a:outerShdw>
          </a:effectLst>
        </p:spPr>
        <p:txBody>
          <a:bodyPr lIns="548640" rtlCol="0" anchor="t"/>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MY" sz="1000" b="1" i="0" u="none" strike="noStrike" kern="0" cap="none" spc="0" normalizeH="0" baseline="0" noProof="0">
              <a:ln>
                <a:noFill/>
              </a:ln>
              <a:solidFill>
                <a:srgbClr val="FFFFFF"/>
              </a:solidFill>
              <a:effectLst/>
              <a:uLnTx/>
              <a:uFillTx/>
              <a:latin typeface="DiodrumArabic-Regular"/>
              <a:ea typeface="Open Sans SemiBold" panose="020B0706030804020204" pitchFamily="34" charset="0"/>
              <a:cs typeface="☞DIODRUM ARABIC LIGHT"/>
              <a:sym typeface="Arial"/>
            </a:endParaRPr>
          </a:p>
        </p:txBody>
      </p:sp>
      <p:sp>
        <p:nvSpPr>
          <p:cNvPr id="97" name="TextBox 96">
            <a:extLst>
              <a:ext uri="{FF2B5EF4-FFF2-40B4-BE49-F238E27FC236}">
                <a16:creationId xmlns:a16="http://schemas.microsoft.com/office/drawing/2014/main" id="{6AE15F89-4308-4E0A-AC95-72677E73A417}"/>
              </a:ext>
            </a:extLst>
          </p:cNvPr>
          <p:cNvSpPr txBox="1"/>
          <p:nvPr/>
        </p:nvSpPr>
        <p:spPr>
          <a:xfrm>
            <a:off x="3358954" y="7140970"/>
            <a:ext cx="1430079" cy="304227"/>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الجهة</a:t>
            </a:r>
            <a:endParaRPr lang="en-US" sz="1000" b="1" kern="0">
              <a:solidFill>
                <a:srgbClr val="3F3578"/>
              </a:solidFill>
              <a:latin typeface="Bahij Janna" panose="02040503050201020203" pitchFamily="18" charset="-78"/>
              <a:cs typeface="☞DIODRUM ARABIC LIGHT"/>
            </a:endParaRPr>
          </a:p>
        </p:txBody>
      </p:sp>
      <p:sp>
        <p:nvSpPr>
          <p:cNvPr id="98" name="TextBox 97">
            <a:extLst>
              <a:ext uri="{FF2B5EF4-FFF2-40B4-BE49-F238E27FC236}">
                <a16:creationId xmlns:a16="http://schemas.microsoft.com/office/drawing/2014/main" id="{C96690C8-3494-4ED7-90AE-CD4013A36812}"/>
              </a:ext>
            </a:extLst>
          </p:cNvPr>
          <p:cNvSpPr txBox="1"/>
          <p:nvPr/>
        </p:nvSpPr>
        <p:spPr>
          <a:xfrm>
            <a:off x="563139" y="7140970"/>
            <a:ext cx="2563986" cy="304227"/>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التقنية</a:t>
            </a:r>
            <a:endParaRPr lang="en-US" sz="1000" b="1" kern="0">
              <a:solidFill>
                <a:srgbClr val="3F3578"/>
              </a:solidFill>
              <a:latin typeface="Bahij Janna" panose="02040503050201020203" pitchFamily="18" charset="-78"/>
              <a:cs typeface="☞DIODRUM ARABIC LIGHT"/>
            </a:endParaRPr>
          </a:p>
        </p:txBody>
      </p:sp>
      <p:sp>
        <p:nvSpPr>
          <p:cNvPr id="99" name="TextBox 98">
            <a:extLst>
              <a:ext uri="{FF2B5EF4-FFF2-40B4-BE49-F238E27FC236}">
                <a16:creationId xmlns:a16="http://schemas.microsoft.com/office/drawing/2014/main" id="{3BB0E81B-574F-44FD-86DB-988811343C13}"/>
              </a:ext>
            </a:extLst>
          </p:cNvPr>
          <p:cNvSpPr txBox="1"/>
          <p:nvPr/>
        </p:nvSpPr>
        <p:spPr>
          <a:xfrm>
            <a:off x="3320881" y="8193003"/>
            <a:ext cx="2563985" cy="276300"/>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الأثر</a:t>
            </a:r>
            <a:endParaRPr lang="en-US" sz="1000" b="1" kern="0">
              <a:solidFill>
                <a:srgbClr val="3F3578"/>
              </a:solidFill>
              <a:latin typeface="Bahij Janna" panose="02040503050201020203" pitchFamily="18" charset="-78"/>
              <a:cs typeface="☞DIODRUM ARABIC LIGHT"/>
            </a:endParaRPr>
          </a:p>
        </p:txBody>
      </p:sp>
      <p:sp>
        <p:nvSpPr>
          <p:cNvPr id="100" name="TextBox 99">
            <a:extLst>
              <a:ext uri="{FF2B5EF4-FFF2-40B4-BE49-F238E27FC236}">
                <a16:creationId xmlns:a16="http://schemas.microsoft.com/office/drawing/2014/main" id="{86F4B39E-C6D5-4D6B-8012-8D54D98CBB42}"/>
              </a:ext>
            </a:extLst>
          </p:cNvPr>
          <p:cNvSpPr txBox="1"/>
          <p:nvPr/>
        </p:nvSpPr>
        <p:spPr>
          <a:xfrm>
            <a:off x="563139" y="8165600"/>
            <a:ext cx="2542094" cy="311310"/>
          </a:xfrm>
          <a:prstGeom prst="rect">
            <a:avLst/>
          </a:prstGeom>
          <a:noFill/>
        </p:spPr>
        <p:txBody>
          <a:bodyPr wrap="square" rtlCol="0" anchor="ctr">
            <a:noAutofit/>
          </a:bodyPr>
          <a:lstStyle/>
          <a:p>
            <a:pPr algn="r" defTabSz="490113" rtl="1">
              <a:spcAft>
                <a:spcPts val="323"/>
              </a:spcAft>
            </a:pPr>
            <a:r>
              <a:rPr lang="ar-SA" sz="1000" b="1" kern="0">
                <a:solidFill>
                  <a:srgbClr val="3F3578"/>
                </a:solidFill>
                <a:latin typeface="Bahij Janna" panose="02040503050201020203" pitchFamily="18" charset="-78"/>
                <a:cs typeface="☞DIODRUM ARABIC LIGHT"/>
              </a:rPr>
              <a:t>التطبيق</a:t>
            </a:r>
            <a:endParaRPr lang="en-US" sz="1000" b="1" kern="0">
              <a:solidFill>
                <a:srgbClr val="3F3578"/>
              </a:solidFill>
              <a:latin typeface="Bahij Janna" panose="02040503050201020203" pitchFamily="18" charset="-78"/>
              <a:cs typeface="☞DIODRUM ARABIC LIGHT"/>
            </a:endParaRPr>
          </a:p>
        </p:txBody>
      </p:sp>
      <p:sp>
        <p:nvSpPr>
          <p:cNvPr id="101" name="TextBox 100">
            <a:extLst>
              <a:ext uri="{FF2B5EF4-FFF2-40B4-BE49-F238E27FC236}">
                <a16:creationId xmlns:a16="http://schemas.microsoft.com/office/drawing/2014/main" id="{E7A123ED-43CB-4A3E-8D6B-6E2597FDBDCE}"/>
              </a:ext>
            </a:extLst>
          </p:cNvPr>
          <p:cNvSpPr txBox="1"/>
          <p:nvPr/>
        </p:nvSpPr>
        <p:spPr>
          <a:xfrm>
            <a:off x="563139" y="7452717"/>
            <a:ext cx="2563986"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تقنية التوأم الرقمي</a:t>
            </a:r>
            <a:r>
              <a:rPr lang="en-US" sz="900" kern="0">
                <a:solidFill>
                  <a:srgbClr val="3F3578"/>
                </a:solidFill>
                <a:latin typeface="☞DIODRUM ARABIC MEDIUM" panose="00000600000000000000" pitchFamily="2" charset="-78"/>
                <a:cs typeface="☞DIODRUM ARABIC MEDIUM" panose="00000600000000000000" pitchFamily="2" charset="-78"/>
              </a:rPr>
              <a:t>.</a:t>
            </a:r>
          </a:p>
        </p:txBody>
      </p:sp>
      <p:sp>
        <p:nvSpPr>
          <p:cNvPr id="102" name="TextBox 101">
            <a:extLst>
              <a:ext uri="{FF2B5EF4-FFF2-40B4-BE49-F238E27FC236}">
                <a16:creationId xmlns:a16="http://schemas.microsoft.com/office/drawing/2014/main" id="{C66B63CE-5D36-43B1-AB75-C7EE2DBEAB49}"/>
              </a:ext>
            </a:extLst>
          </p:cNvPr>
          <p:cNvSpPr txBox="1"/>
          <p:nvPr/>
        </p:nvSpPr>
        <p:spPr>
          <a:xfrm>
            <a:off x="3320881" y="8501965"/>
            <a:ext cx="2552202"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يساعد هذا التطبيق في تحسين تخطيط المدن، وتحليل تأثير القرارات العمرانية قبل تنفيذها، مما يعزز الكفاءة ويخفض التكاليف</a:t>
            </a:r>
            <a:r>
              <a:rPr lang="en-US" sz="900" kern="0">
                <a:solidFill>
                  <a:srgbClr val="3F3578"/>
                </a:solidFill>
                <a:latin typeface="☞DIODRUM ARABIC MEDIUM" panose="00000600000000000000" pitchFamily="2" charset="-78"/>
                <a:cs typeface="☞DIODRUM ARABIC MEDIUM" panose="00000600000000000000" pitchFamily="2" charset="-78"/>
              </a:rPr>
              <a:t>.</a:t>
            </a:r>
            <a:endParaRPr lang="ar-SA" sz="900" kern="0">
              <a:solidFill>
                <a:srgbClr val="3F3578"/>
              </a:solidFill>
              <a:latin typeface="☞DIODRUM ARABIC MEDIUM" panose="00000600000000000000" pitchFamily="2" charset="-78"/>
              <a:cs typeface="☞DIODRUM ARABIC MEDIUM" panose="00000600000000000000" pitchFamily="2" charset="-78"/>
            </a:endParaRPr>
          </a:p>
        </p:txBody>
      </p:sp>
      <p:sp>
        <p:nvSpPr>
          <p:cNvPr id="103" name="TextBox 102">
            <a:extLst>
              <a:ext uri="{FF2B5EF4-FFF2-40B4-BE49-F238E27FC236}">
                <a16:creationId xmlns:a16="http://schemas.microsoft.com/office/drawing/2014/main" id="{E21F110C-7FB6-4454-8819-01F8AB393C8E}"/>
              </a:ext>
            </a:extLst>
          </p:cNvPr>
          <p:cNvSpPr txBox="1"/>
          <p:nvPr/>
        </p:nvSpPr>
        <p:spPr>
          <a:xfrm>
            <a:off x="569701" y="8501965"/>
            <a:ext cx="2546477" cy="528879"/>
          </a:xfrm>
          <a:prstGeom prst="rect">
            <a:avLst/>
          </a:prstGeom>
          <a:noFill/>
        </p:spPr>
        <p:txBody>
          <a:bodyPr wrap="square" rtlCol="0" anchor="ctr">
            <a:noAutofit/>
          </a:bodyPr>
          <a:lstStyle/>
          <a:p>
            <a:pPr algn="justLow" defTabSz="490113" rtl="1">
              <a:spcAft>
                <a:spcPts val="323"/>
              </a:spcAft>
            </a:pPr>
            <a:r>
              <a:rPr lang="ar-SA" sz="900" kern="0">
                <a:solidFill>
                  <a:srgbClr val="3F3578"/>
                </a:solidFill>
                <a:latin typeface="☞DIODRUM ARABIC MEDIUM" panose="00000600000000000000" pitchFamily="2" charset="-78"/>
                <a:cs typeface="☞DIODRUM ARABIC MEDIUM" panose="00000600000000000000" pitchFamily="2" charset="-78"/>
              </a:rPr>
              <a:t>تقنية التوأم الرقمي لإنشاء نسخ افتراضية للمدن، مما يتيح للمخططين تحليل ومحاكاة سيناريوهات تطوير المدن</a:t>
            </a:r>
            <a:r>
              <a:rPr lang="en-US" sz="900" kern="0">
                <a:solidFill>
                  <a:srgbClr val="3F3578"/>
                </a:solidFill>
                <a:latin typeface="☞DIODRUM ARABIC MEDIUM" panose="00000600000000000000" pitchFamily="2" charset="-78"/>
                <a:cs typeface="☞DIODRUM ARABIC MEDIUM" panose="00000600000000000000" pitchFamily="2" charset="-78"/>
              </a:rPr>
              <a:t>.</a:t>
            </a:r>
            <a:endParaRPr lang="ar-SA" sz="900" kern="0">
              <a:solidFill>
                <a:srgbClr val="3F3578"/>
              </a:solidFill>
              <a:latin typeface="☞DIODRUM ARABIC MEDIUM" panose="00000600000000000000" pitchFamily="2" charset="-78"/>
              <a:cs typeface="☞DIODRUM ARABIC MEDIUM" panose="00000600000000000000" pitchFamily="2" charset="-78"/>
            </a:endParaRPr>
          </a:p>
        </p:txBody>
      </p:sp>
      <p:sp>
        <p:nvSpPr>
          <p:cNvPr id="104" name="TextBox 103">
            <a:extLst>
              <a:ext uri="{FF2B5EF4-FFF2-40B4-BE49-F238E27FC236}">
                <a16:creationId xmlns:a16="http://schemas.microsoft.com/office/drawing/2014/main" id="{600147BE-B013-4C74-8B3A-52DDAB49A7F9}"/>
              </a:ext>
            </a:extLst>
          </p:cNvPr>
          <p:cNvSpPr txBox="1"/>
          <p:nvPr/>
        </p:nvSpPr>
        <p:spPr>
          <a:xfrm>
            <a:off x="4789033" y="7368918"/>
            <a:ext cx="1362344" cy="694439"/>
          </a:xfrm>
          <a:prstGeom prst="rect">
            <a:avLst/>
          </a:prstGeom>
          <a:noFill/>
        </p:spPr>
        <p:txBody>
          <a:bodyPr wrap="square" rtlCol="0" anchor="ctr">
            <a:noAutofit/>
          </a:bodyPr>
          <a:lstStyle/>
          <a:p>
            <a:pPr algn="r" defTabSz="490113">
              <a:spcAft>
                <a:spcPts val="323"/>
              </a:spcAft>
            </a:pPr>
            <a:r>
              <a:rPr lang="ar-SA" sz="1400" b="1" kern="0">
                <a:solidFill>
                  <a:srgbClr val="1AC082"/>
                </a:solidFill>
                <a:latin typeface="☞DIODRUM ARABIC SEMIBOLD" panose="00000700000000000000" pitchFamily="2" charset="-78"/>
                <a:cs typeface="☞DIODRUM ARABIC SEMIBOLD" panose="00000700000000000000" pitchFamily="2" charset="-78"/>
              </a:rPr>
              <a:t>نسخ افتراضية للمدن</a:t>
            </a:r>
          </a:p>
        </p:txBody>
      </p:sp>
      <p:pic>
        <p:nvPicPr>
          <p:cNvPr id="105" name="Picture 104">
            <a:extLst>
              <a:ext uri="{FF2B5EF4-FFF2-40B4-BE49-F238E27FC236}">
                <a16:creationId xmlns:a16="http://schemas.microsoft.com/office/drawing/2014/main" id="{7F869A64-76F6-43CC-A7F3-25FC9ED1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31" b="3031"/>
          <a:stretch/>
        </p:blipFill>
        <p:spPr bwMode="auto">
          <a:xfrm>
            <a:off x="5586972" y="1836491"/>
            <a:ext cx="744651" cy="387960"/>
          </a:xfrm>
          <a:prstGeom prst="roundRect">
            <a:avLst/>
          </a:prstGeom>
          <a:noFill/>
          <a:ln>
            <a:solidFill>
              <a:schemeClr val="bg1">
                <a:lumMod val="95000"/>
              </a:schemeClr>
            </a:solidFill>
          </a:ln>
          <a:effectLst>
            <a:outerShdw blurRad="63500" sx="102000" sy="102000" algn="ctr" rotWithShape="0">
              <a:srgbClr val="FFFFFF">
                <a:alpha val="40000"/>
              </a:srgbClr>
            </a:outerShdw>
          </a:effectLst>
          <a:extLst>
            <a:ext uri="{909E8E84-426E-40DD-AFC4-6F175D3DCCD1}">
              <a14:hiddenFill xmlns:a14="http://schemas.microsoft.com/office/drawing/2010/main">
                <a:solidFill>
                  <a:srgbClr val="FFFFFF"/>
                </a:solidFill>
              </a14:hiddenFill>
            </a:ext>
          </a:extLst>
        </p:spPr>
      </p:pic>
      <p:pic>
        <p:nvPicPr>
          <p:cNvPr id="106" name="Picture 2" descr="PMO | About Us">
            <a:extLst>
              <a:ext uri="{FF2B5EF4-FFF2-40B4-BE49-F238E27FC236}">
                <a16:creationId xmlns:a16="http://schemas.microsoft.com/office/drawing/2014/main" id="{E634DACE-E934-4EDF-9142-37F1B87EF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683" y="2542819"/>
            <a:ext cx="1175407" cy="28895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4EDD4A60-0815-4E71-8575-D2656891F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576589"/>
            <a:ext cx="1054545" cy="105454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9" descr="Download IBM Logo PNG Image for Free">
            <a:extLst>
              <a:ext uri="{FF2B5EF4-FFF2-40B4-BE49-F238E27FC236}">
                <a16:creationId xmlns:a16="http://schemas.microsoft.com/office/drawing/2014/main" id="{0FD232A5-D4ED-47A7-AB46-C3C4CD4B6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607" y="7477859"/>
            <a:ext cx="817557" cy="3559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E6E4D8AD-64FA-4E87-96DD-A4054B19B92C}"/>
              </a:ext>
            </a:extLst>
          </p:cNvPr>
          <p:cNvPicPr>
            <a:picLocks noChangeAspect="1" noChangeArrowheads="1"/>
          </p:cNvPicPr>
          <p:nvPr/>
        </p:nvPicPr>
        <p:blipFill>
          <a:blip r:embed="rId7"/>
          <a:stretch>
            <a:fillRect/>
          </a:stretch>
        </p:blipFill>
        <p:spPr bwMode="auto">
          <a:xfrm>
            <a:off x="5545583" y="6891761"/>
            <a:ext cx="781655" cy="410752"/>
          </a:xfrm>
          <a:prstGeom prst="roundRect">
            <a:avLst/>
          </a:prstGeom>
          <a:noFill/>
          <a:ln>
            <a:solidFill>
              <a:schemeClr val="bg1"/>
            </a:solidFill>
          </a:ln>
          <a:effectLst>
            <a:outerShdw blurRad="63500" sx="102000" sy="102000" algn="ctr" rotWithShape="0">
              <a:srgbClr val="FFFFFF">
                <a:alpha val="40000"/>
              </a:srgbClr>
            </a:outerShdw>
          </a:effectLst>
        </p:spPr>
      </p:pic>
      <p:pic>
        <p:nvPicPr>
          <p:cNvPr id="53" name="Picture 52">
            <a:extLst>
              <a:ext uri="{FF2B5EF4-FFF2-40B4-BE49-F238E27FC236}">
                <a16:creationId xmlns:a16="http://schemas.microsoft.com/office/drawing/2014/main" id="{09660EBF-CBD1-4C5E-B24A-413E9EF4304C}"/>
              </a:ext>
            </a:extLst>
          </p:cNvPr>
          <p:cNvPicPr>
            <a:picLocks noChangeAspect="1" noChangeArrowheads="1"/>
          </p:cNvPicPr>
          <p:nvPr/>
        </p:nvPicPr>
        <p:blipFill>
          <a:blip r:embed="rId8"/>
          <a:stretch>
            <a:fillRect/>
          </a:stretch>
        </p:blipFill>
        <p:spPr bwMode="auto">
          <a:xfrm>
            <a:off x="5591131" y="4323161"/>
            <a:ext cx="726171" cy="410752"/>
          </a:xfrm>
          <a:prstGeom prst="roundRect">
            <a:avLst/>
          </a:prstGeom>
          <a:noFill/>
          <a:ln>
            <a:solidFill>
              <a:schemeClr val="bg1"/>
            </a:solidFill>
          </a:ln>
          <a:effectLst>
            <a:outerShdw blurRad="63500" sx="102000" sy="102000" algn="ctr" rotWithShape="0">
              <a:srgbClr val="FFFFFF">
                <a:alpha val="40000"/>
              </a:srgbClr>
            </a:outerShdw>
          </a:effectLst>
        </p:spPr>
      </p:pic>
      <p:sp>
        <p:nvSpPr>
          <p:cNvPr id="3" name="SecloreFooter">
            <a:extLst>
              <a:ext uri="{FF2B5EF4-FFF2-40B4-BE49-F238E27FC236}">
                <a16:creationId xmlns:a16="http://schemas.microsoft.com/office/drawing/2014/main" id="{1A452EF9-50F5-4755-A443-19054FDCA47E}"/>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780355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E9776-77AC-9670-DE10-85781AAACB3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07E711-A46F-BF28-C7F3-7A7A8132ECAA}"/>
              </a:ext>
            </a:extLst>
          </p:cNvPr>
          <p:cNvSpPr txBox="1"/>
          <p:nvPr/>
        </p:nvSpPr>
        <p:spPr>
          <a:xfrm>
            <a:off x="1514337" y="6567624"/>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05</a:t>
            </a:r>
            <a:endParaRPr lang="en-SA" sz="5400" b="1" kern="0">
              <a:ln>
                <a:solidFill>
                  <a:srgbClr val="1CC182"/>
                </a:solidFill>
              </a:ln>
              <a:noFill/>
              <a:latin typeface="☞DIODRUM ARABIC" pitchFamily="2" charset="-78"/>
              <a:cs typeface="☞DIODRUM ARABIC" pitchFamily="2" charset="-78"/>
            </a:endParaRPr>
          </a:p>
        </p:txBody>
      </p:sp>
      <p:sp>
        <p:nvSpPr>
          <p:cNvPr id="2" name="Title 4">
            <a:extLst>
              <a:ext uri="{FF2B5EF4-FFF2-40B4-BE49-F238E27FC236}">
                <a16:creationId xmlns:a16="http://schemas.microsoft.com/office/drawing/2014/main" id="{D2340B14-6635-6AF3-CBE4-B0D8CA7843EA}"/>
              </a:ext>
            </a:extLst>
          </p:cNvPr>
          <p:cNvSpPr txBox="1">
            <a:spLocks/>
          </p:cNvSpPr>
          <p:nvPr/>
        </p:nvSpPr>
        <p:spPr>
          <a:xfrm>
            <a:off x="1013843" y="3778431"/>
            <a:ext cx="4893473" cy="2037077"/>
          </a:xfrm>
          <a:prstGeom prst="rect">
            <a:avLst/>
          </a:prstGeom>
        </p:spPr>
        <p:txBody>
          <a:bodyPr vert="horz" lIns="91440" tIns="45720" rIns="91440" bIns="45720" rtlCol="0" anchor="t">
            <a:no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30000"/>
              </a:lnSpc>
              <a:spcBef>
                <a:spcPct val="0"/>
              </a:spcBef>
              <a:spcAft>
                <a:spcPts val="0"/>
              </a:spcAft>
              <a:buClrTx/>
              <a:buSzTx/>
              <a:buFontTx/>
              <a:buNone/>
              <a:tabLst/>
              <a:defRPr/>
            </a:pPr>
            <a:r>
              <a:rPr kumimoji="0" lang="ar-SA" sz="3200" b="0" i="0" u="none" strike="noStrike" kern="1200" cap="none" spc="0" normalizeH="0" baseline="0" noProof="0" dirty="0">
                <a:ln>
                  <a:noFill/>
                </a:ln>
                <a:effectLst/>
                <a:uLnTx/>
                <a:uFillTx/>
                <a:latin typeface="☞DIODRUM ARABIC LIGHT" pitchFamily="2" charset="-78"/>
                <a:ea typeface="Times New Roman" panose="02020603050405020304" pitchFamily="18" charset="0"/>
                <a:cs typeface="☞DIODRUM ARABIC LIGHT" pitchFamily="2" charset="-78"/>
              </a:rPr>
              <a:t>نتائج تقييم</a:t>
            </a:r>
          </a:p>
          <a:p>
            <a:pPr marL="0" lvl="1" algn="ctr" defTabSz="829544" rtl="1">
              <a:lnSpc>
                <a:spcPct val="130000"/>
              </a:lnSpc>
              <a:defRPr/>
            </a:pPr>
            <a:r>
              <a:rPr lang="ar-SA" sz="3200" dirty="0">
                <a:solidFill>
                  <a:schemeClr val="bg1"/>
                </a:solidFill>
                <a:latin typeface="☞DIODRUM ARABIC LIGHT" pitchFamily="2" charset="-78"/>
                <a:cs typeface="☞DIODRUM ARABIC LIGHT" pitchFamily="2" charset="-78"/>
              </a:rPr>
              <a:t>( اسم الجهة )</a:t>
            </a:r>
          </a:p>
        </p:txBody>
      </p:sp>
      <p:sp>
        <p:nvSpPr>
          <p:cNvPr id="3" name="SecloreFooter">
            <a:extLst>
              <a:ext uri="{FF2B5EF4-FFF2-40B4-BE49-F238E27FC236}">
                <a16:creationId xmlns:a16="http://schemas.microsoft.com/office/drawing/2014/main" id="{F766203B-503E-475E-B9C8-E57AB7DCAF64}"/>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96392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Table 4">
            <a:extLst>
              <a:ext uri="{FF2B5EF4-FFF2-40B4-BE49-F238E27FC236}">
                <a16:creationId xmlns:a16="http://schemas.microsoft.com/office/drawing/2014/main" id="{DFC2FF09-1893-C878-0861-FDFC8EFE57D5}"/>
              </a:ext>
            </a:extLst>
          </p:cNvPr>
          <p:cNvGraphicFramePr>
            <a:graphicFrameLocks noGrp="1"/>
          </p:cNvGraphicFramePr>
          <p:nvPr>
            <p:extLst>
              <p:ext uri="{D42A27DB-BD31-4B8C-83A1-F6EECF244321}">
                <p14:modId xmlns:p14="http://schemas.microsoft.com/office/powerpoint/2010/main" val="2146881138"/>
              </p:ext>
            </p:extLst>
          </p:nvPr>
        </p:nvGraphicFramePr>
        <p:xfrm>
          <a:off x="773206" y="2657415"/>
          <a:ext cx="5253363" cy="6410391"/>
        </p:xfrm>
        <a:graphic>
          <a:graphicData uri="http://schemas.openxmlformats.org/drawingml/2006/table">
            <a:tbl>
              <a:tblPr bandRow="1">
                <a:tableStyleId>{5C22544A-7EE6-4342-B048-85BDC9FD1C3A}</a:tableStyleId>
              </a:tblPr>
              <a:tblGrid>
                <a:gridCol w="363070">
                  <a:extLst>
                    <a:ext uri="{9D8B030D-6E8A-4147-A177-3AD203B41FA5}">
                      <a16:colId xmlns:a16="http://schemas.microsoft.com/office/drawing/2014/main" val="2359273301"/>
                    </a:ext>
                  </a:extLst>
                </a:gridCol>
                <a:gridCol w="4622184">
                  <a:extLst>
                    <a:ext uri="{9D8B030D-6E8A-4147-A177-3AD203B41FA5}">
                      <a16:colId xmlns:a16="http://schemas.microsoft.com/office/drawing/2014/main" val="3616477946"/>
                    </a:ext>
                  </a:extLst>
                </a:gridCol>
                <a:gridCol w="268109">
                  <a:extLst>
                    <a:ext uri="{9D8B030D-6E8A-4147-A177-3AD203B41FA5}">
                      <a16:colId xmlns:a16="http://schemas.microsoft.com/office/drawing/2014/main" val="1630770008"/>
                    </a:ext>
                  </a:extLst>
                </a:gridCol>
              </a:tblGrid>
              <a:tr h="337389">
                <a:tc>
                  <a:txBody>
                    <a:bodyPr/>
                    <a:lstStyle/>
                    <a:p>
                      <a:pPr marL="0" marR="0" algn="ctr" rtl="1">
                        <a:lnSpc>
                          <a:spcPct val="107000"/>
                        </a:lnSpc>
                        <a:spcBef>
                          <a:spcPts val="600"/>
                        </a:spcBef>
                        <a:spcAft>
                          <a:spcPts val="0"/>
                        </a:spcAft>
                      </a:pPr>
                      <a:r>
                        <a:rPr lang="en-US" sz="1050" b="1">
                          <a:solidFill>
                            <a:srgbClr val="2A206A"/>
                          </a:solidFill>
                          <a:effectLst/>
                          <a:latin typeface="☞DIODRUM ARABIC LIGHT" panose="00000400000000000000" pitchFamily="2" charset="-78"/>
                          <a:ea typeface="Calibri"/>
                          <a:cs typeface="☞DIODRUM ARABIC LIGHT" panose="00000400000000000000" pitchFamily="2" charset="-78"/>
                        </a:rPr>
                        <a:t>3</a:t>
                      </a:r>
                    </a:p>
                  </a:txBody>
                  <a:tcPr marL="0" marR="0" marT="35164" marB="35164" anchor="ctr">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685800" rtl="1" eaLnBrk="1" latinLnBrk="0" hangingPunct="1">
                        <a:lnSpc>
                          <a:spcPct val="150000"/>
                        </a:lnSpc>
                      </a:pPr>
                      <a:r>
                        <a:rPr kumimoji="0" lang="ar-SA" sz="1100" b="0" i="0" u="none" strike="noStrike" kern="1200" cap="none" spc="0" normalizeH="0" baseline="0" noProof="0">
                          <a:ln>
                            <a:noFill/>
                          </a:ln>
                          <a:solidFill>
                            <a:srgbClr val="1B1451"/>
                          </a:solidFill>
                          <a:effectLst/>
                          <a:uLnTx/>
                          <a:uFillTx/>
                          <a:latin typeface="☞DIODRUM ARABIC LIGHT" pitchFamily="2" charset="-78"/>
                          <a:ea typeface="+mn-ea"/>
                          <a:cs typeface="☞DIODRUM ARABIC LIGHT" pitchFamily="2" charset="-78"/>
                        </a:rPr>
                        <a:t>التمهيد</a:t>
                      </a:r>
                    </a:p>
                  </a:txBody>
                  <a:tcPr marL="0" marR="0" marT="41476" marB="41476">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lnSpc>
                          <a:spcPct val="150000"/>
                        </a:lnSpc>
                      </a:pPr>
                      <a:endParaRPr lang="en-US" sz="1100" b="0" i="0">
                        <a:solidFill>
                          <a:schemeClr val="bg1"/>
                        </a:solidFill>
                        <a:latin typeface="☞DIODRUM ARABIC MEDIUM" pitchFamily="2" charset="-78"/>
                        <a:cs typeface="☞DIODRUM ARABIC MEDIUM" pitchFamily="2" charset="-78"/>
                      </a:endParaRPr>
                    </a:p>
                  </a:txBody>
                  <a:tcPr marL="0" marR="0" marT="41476" marB="41476">
                    <a:lnL w="285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07845"/>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4</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1" eaLnBrk="1" fontAlgn="auto" latinLnBrk="0" hangingPunct="1">
                        <a:lnSpc>
                          <a:spcPct val="150000"/>
                        </a:lnSpc>
                        <a:spcBef>
                          <a:spcPts val="0"/>
                        </a:spcBef>
                        <a:spcAft>
                          <a:spcPts val="0"/>
                        </a:spcAft>
                        <a:buClrTx/>
                        <a:buSzTx/>
                        <a:buFontTx/>
                        <a:buNone/>
                        <a:tabLst/>
                        <a:defRPr/>
                      </a:pPr>
                      <a:r>
                        <a:rPr kumimoji="0" lang="ar-SA" sz="1100" b="0" i="0" u="none" strike="noStrike" kern="1200" cap="none" spc="0" normalizeH="0" baseline="0" noProof="0">
                          <a:ln>
                            <a:noFill/>
                          </a:ln>
                          <a:solidFill>
                            <a:srgbClr val="1B1451"/>
                          </a:solidFill>
                          <a:effectLst/>
                          <a:uLnTx/>
                          <a:uFillTx/>
                          <a:latin typeface="☞DIODRUM ARABIC LIGHT" pitchFamily="2" charset="-78"/>
                          <a:ea typeface="+mn-ea"/>
                          <a:cs typeface="☞DIODRUM ARABIC LIGHT" pitchFamily="2" charset="-78"/>
                        </a:rPr>
                        <a:t>أهداف التقرير</a:t>
                      </a:r>
                    </a:p>
                  </a:txBody>
                  <a:tcPr marL="0" marR="0" marT="41476" marB="41476">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1.1</a:t>
                      </a: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601358"/>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5</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r" defTabSz="685800" rtl="1" eaLnBrk="1" latinLnBrk="0" hangingPunct="1">
                        <a:lnSpc>
                          <a:spcPct val="150000"/>
                        </a:lnSpc>
                      </a:pPr>
                      <a:r>
                        <a:rPr lang="ar-SA" sz="1100" b="0" i="0">
                          <a:solidFill>
                            <a:srgbClr val="1B1451"/>
                          </a:solidFill>
                          <a:latin typeface="☞DIODRUM ARABIC LIGHT" pitchFamily="2" charset="-78"/>
                          <a:cs typeface="☞DIODRUM ARABIC LIGHT" pitchFamily="2" charset="-78"/>
                        </a:rPr>
                        <a:t>نبذة عن مؤشر جاهزية تبنّي التقنيات الناشئـة</a:t>
                      </a:r>
                    </a:p>
                  </a:txBody>
                  <a:tcPr marL="0" marR="0" marT="41476" marB="41476">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762507"/>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6</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rtl="1">
                        <a:lnSpc>
                          <a:spcPct val="107000"/>
                        </a:lnSpc>
                        <a:spcBef>
                          <a:spcPts val="600"/>
                        </a:spcBef>
                        <a:spcAft>
                          <a:spcPts val="0"/>
                        </a:spcAft>
                      </a:pPr>
                      <a:r>
                        <a:rPr lang="ar-SA" sz="1100" b="0" i="0" kern="1200">
                          <a:solidFill>
                            <a:srgbClr val="1B1451"/>
                          </a:solidFill>
                          <a:latin typeface="☞DIODRUM ARABIC LIGHT" pitchFamily="2" charset="-78"/>
                          <a:ea typeface="+mn-ea"/>
                          <a:cs typeface="☞DIODRUM ARABIC LIGHT" pitchFamily="2" charset="-78"/>
                        </a:rPr>
                        <a:t> أهداف المؤشر</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2.1</a:t>
                      </a: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325761"/>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7</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rtl="1">
                        <a:lnSpc>
                          <a:spcPct val="107000"/>
                        </a:lnSpc>
                        <a:spcBef>
                          <a:spcPts val="600"/>
                        </a:spcBef>
                        <a:spcAft>
                          <a:spcPts val="0"/>
                        </a:spcAft>
                      </a:pPr>
                      <a:r>
                        <a:rPr lang="ar-SA" sz="1100" b="0" i="0" kern="1200">
                          <a:solidFill>
                            <a:srgbClr val="1B1451"/>
                          </a:solidFill>
                          <a:latin typeface="☞DIODRUM ARABIC LIGHT" pitchFamily="2" charset="-78"/>
                          <a:ea typeface="+mn-ea"/>
                          <a:cs typeface="☞DIODRUM ARABIC LIGHT" pitchFamily="2" charset="-78"/>
                        </a:rPr>
                        <a:t>المواءمة الإستراتيجية للمؤشر</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2.2</a:t>
                      </a: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98030"/>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7</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rtl="1">
                        <a:lnSpc>
                          <a:spcPct val="107000"/>
                        </a:lnSpc>
                        <a:spcBef>
                          <a:spcPts val="600"/>
                        </a:spcBef>
                        <a:spcAft>
                          <a:spcPts val="0"/>
                        </a:spcAft>
                      </a:pPr>
                      <a:r>
                        <a:rPr lang="ar-SA" sz="1100" b="0" i="0" kern="1200">
                          <a:solidFill>
                            <a:srgbClr val="1B1451"/>
                          </a:solidFill>
                          <a:latin typeface="☞DIODRUM ARABIC LIGHT" pitchFamily="2" charset="-78"/>
                          <a:ea typeface="+mn-ea"/>
                          <a:cs typeface="☞DIODRUM ARABIC LIGHT" pitchFamily="2" charset="-78"/>
                        </a:rPr>
                        <a:t>المستهدفات في مجال التحول الرقمي</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2.3</a:t>
                      </a: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3141712"/>
                  </a:ext>
                </a:extLst>
              </a:tr>
              <a:tr h="337389">
                <a:tc>
                  <a:txBody>
                    <a:bodyPr/>
                    <a:lstStyle/>
                    <a:p>
                      <a:pPr marL="0" marR="0" algn="ctr" rtl="1">
                        <a:lnSpc>
                          <a:spcPct val="107000"/>
                        </a:lnSpc>
                        <a:spcBef>
                          <a:spcPts val="600"/>
                        </a:spcBef>
                        <a:spcAft>
                          <a:spcPts val="0"/>
                        </a:spcAft>
                      </a:pPr>
                      <a:r>
                        <a:rPr lang="en-US"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8</a:t>
                      </a:r>
                      <a:endPar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rtl="1">
                        <a:lnSpc>
                          <a:spcPct val="107000"/>
                        </a:lnSpc>
                        <a:spcBef>
                          <a:spcPts val="600"/>
                        </a:spcBef>
                        <a:spcAft>
                          <a:spcPts val="0"/>
                        </a:spcAft>
                      </a:pPr>
                      <a:r>
                        <a:rPr lang="ar-SA" sz="1100" b="0" i="0" kern="1200">
                          <a:solidFill>
                            <a:srgbClr val="1B1451"/>
                          </a:solidFill>
                          <a:latin typeface="☞DIODRUM ARABIC LIGHT" pitchFamily="2" charset="-78"/>
                          <a:ea typeface="+mn-ea"/>
                          <a:cs typeface="☞DIODRUM ARABIC LIGHT" pitchFamily="2" charset="-78"/>
                        </a:rPr>
                        <a:t>منهجية مؤشر جاهزية تبنّي التقنيات الناشئة 2025</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2534500"/>
                  </a:ext>
                </a:extLst>
              </a:tr>
              <a:tr h="337389">
                <a:tc>
                  <a:txBody>
                    <a:bodyPr/>
                    <a:lstStyle/>
                    <a:p>
                      <a:pPr marL="0" marR="0" algn="ctr" rtl="1">
                        <a:lnSpc>
                          <a:spcPct val="107000"/>
                        </a:lnSpc>
                        <a:spcBef>
                          <a:spcPts val="600"/>
                        </a:spcBef>
                        <a:spcAft>
                          <a:spcPts val="0"/>
                        </a:spcAft>
                      </a:pPr>
                      <a:r>
                        <a:rPr lang="ar-SA" sz="1050" b="1" kern="120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9</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latinLnBrk="0" hangingPunct="1">
                        <a:lnSpc>
                          <a:spcPct val="107000"/>
                        </a:lnSpc>
                        <a:spcBef>
                          <a:spcPts val="600"/>
                        </a:spcBef>
                        <a:spcAft>
                          <a:spcPts val="0"/>
                        </a:spcAft>
                      </a:pPr>
                      <a:r>
                        <a:rPr lang="ar-SA" sz="1100" b="0" i="0" kern="1200">
                          <a:solidFill>
                            <a:srgbClr val="1B1451"/>
                          </a:solidFill>
                          <a:latin typeface="☞DIODRUM ARABIC LIGHT" pitchFamily="2" charset="-78"/>
                          <a:ea typeface="+mn-ea"/>
                          <a:cs typeface="☞DIODRUM ARABIC LIGHT" pitchFamily="2" charset="-78"/>
                        </a:rPr>
                        <a:t>الإطار العام للمؤشر</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3.1</a:t>
                      </a: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696774"/>
                  </a:ext>
                </a:extLst>
              </a:tr>
              <a:tr h="337389">
                <a:tc>
                  <a:txBody>
                    <a:bodyPr/>
                    <a:lstStyle/>
                    <a:p>
                      <a:pPr marL="0" marR="0" lvl="0" algn="ctr" rtl="1">
                        <a:lnSpc>
                          <a:spcPct val="107000"/>
                        </a:lnSpc>
                        <a:spcBef>
                          <a:spcPts val="600"/>
                        </a:spcBef>
                        <a:spcAft>
                          <a:spcPts val="0"/>
                        </a:spcAft>
                        <a:buNone/>
                      </a:pPr>
                      <a:r>
                        <a:rPr lang="ar-SA" sz="1050" b="1" kern="1200">
                          <a:solidFill>
                            <a:srgbClr val="2A206A"/>
                          </a:solidFill>
                          <a:effectLst/>
                          <a:latin typeface="☞DIODRUM ARABIC LIGHT" panose="00000400000000000000" pitchFamily="2" charset="-78"/>
                          <a:cs typeface="☞DIODRUM ARABIC LIGHT" panose="00000400000000000000" pitchFamily="2" charset="-78"/>
                        </a:rPr>
                        <a:t>15</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r" defTabSz="685800" rtl="1" eaLnBrk="1" latinLnBrk="0" hangingPunct="1">
                        <a:lnSpc>
                          <a:spcPct val="107000"/>
                        </a:lnSpc>
                        <a:spcBef>
                          <a:spcPts val="600"/>
                        </a:spcBef>
                        <a:spcAft>
                          <a:spcPts val="0"/>
                        </a:spcAft>
                        <a:buNone/>
                      </a:pPr>
                      <a:r>
                        <a:rPr lang="ar-SA" sz="1100" b="0" i="0" kern="1200" noProof="0">
                          <a:solidFill>
                            <a:srgbClr val="1B1451"/>
                          </a:solidFill>
                          <a:latin typeface="☞DIODRUM ARABIC LIGHT" pitchFamily="2" charset="-78"/>
                          <a:ea typeface="+mn-ea"/>
                          <a:cs typeface="☞DIODRUM ARABIC LIGHT" pitchFamily="2" charset="-78"/>
                        </a:rPr>
                        <a:t>تصنيف مستويات جاهزية تبنّي التقنيات الناشئة</a:t>
                      </a:r>
                      <a:endParaRPr lang="ar-SA" sz="1100" b="0" i="0" kern="1200">
                        <a:solidFill>
                          <a:srgbClr val="1B1451"/>
                        </a:solidFill>
                        <a:latin typeface="☞DIODRUM ARABIC LIGHT" pitchFamily="2" charset="-78"/>
                        <a:ea typeface="+mn-ea"/>
                        <a:cs typeface="☞DIODRUM ARABIC LIGHT"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3.2</a:t>
                      </a:r>
                      <a:endParaRPr lang="en-US" sz="800" b="1" i="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268314"/>
                  </a:ext>
                </a:extLst>
              </a:tr>
              <a:tr h="337389">
                <a:tc>
                  <a:txBody>
                    <a:bodyPr/>
                    <a:lstStyle/>
                    <a:p>
                      <a:pPr marL="0" marR="0" algn="ctr" rtl="1">
                        <a:lnSpc>
                          <a:spcPct val="107000"/>
                        </a:lnSpc>
                        <a:spcBef>
                          <a:spcPts val="600"/>
                        </a:spcBef>
                        <a:spcAft>
                          <a:spcPts val="0"/>
                        </a:spcAft>
                      </a:pPr>
                      <a:r>
                        <a:rPr lang="ar-SA" sz="1050" b="1">
                          <a:solidFill>
                            <a:srgbClr val="2A206A"/>
                          </a:solidFill>
                          <a:effectLst/>
                          <a:latin typeface="☞DIODRUM ARABIC LIGHT" panose="00000400000000000000" pitchFamily="2" charset="-78"/>
                          <a:ea typeface="Calibri"/>
                          <a:cs typeface="☞DIODRUM ARABIC LIGHT" panose="00000400000000000000" pitchFamily="2" charset="-78"/>
                        </a:rPr>
                        <a:t>15</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1" eaLnBrk="1" fontAlgn="auto" latinLnBrk="0" hangingPunct="1">
                        <a:lnSpc>
                          <a:spcPct val="107000"/>
                        </a:lnSpc>
                        <a:spcBef>
                          <a:spcPts val="600"/>
                        </a:spcBef>
                        <a:spcAft>
                          <a:spcPts val="0"/>
                        </a:spcAft>
                        <a:buClrTx/>
                        <a:buSzTx/>
                        <a:buFontTx/>
                        <a:buNone/>
                        <a:tabLst/>
                        <a:defRPr/>
                      </a:pPr>
                      <a:r>
                        <a:rPr lang="ar-SA" sz="1100" b="0" i="0" kern="1200">
                          <a:solidFill>
                            <a:srgbClr val="1B1451"/>
                          </a:solidFill>
                          <a:latin typeface="☞DIODRUM ARABIC LIGHT" pitchFamily="2" charset="-78"/>
                          <a:ea typeface="+mn-ea"/>
                          <a:cs typeface="☞DIODRUM ARABIC LIGHT" pitchFamily="2" charset="-78"/>
                        </a:rPr>
                        <a:t>معادلة تحديد جاهزية تبني التقنيات الناشئة </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3.3</a:t>
                      </a:r>
                      <a:endParaRPr lang="en-US" sz="800" b="1" i="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1666454"/>
                  </a:ext>
                </a:extLst>
              </a:tr>
              <a:tr h="337389">
                <a:tc>
                  <a:txBody>
                    <a:bodyPr/>
                    <a:lstStyle/>
                    <a:p>
                      <a:pPr marL="0" marR="0" algn="ctr" rtl="1">
                        <a:lnSpc>
                          <a:spcPct val="107000"/>
                        </a:lnSpc>
                        <a:spcBef>
                          <a:spcPts val="600"/>
                        </a:spcBef>
                        <a:spcAft>
                          <a:spcPts val="0"/>
                        </a:spcAft>
                      </a:pPr>
                      <a:r>
                        <a:rPr lang="ar-SA" sz="1050" b="1">
                          <a:solidFill>
                            <a:srgbClr val="2A206A"/>
                          </a:solidFill>
                          <a:effectLst/>
                          <a:latin typeface="☞DIODRUM ARABIC LIGHT" panose="00000400000000000000" pitchFamily="2" charset="-78"/>
                          <a:ea typeface="Calibri"/>
                          <a:cs typeface="☞DIODRUM ARABIC LIGHT" panose="00000400000000000000" pitchFamily="2" charset="-78"/>
                        </a:rPr>
                        <a:t>16</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r" rtl="1">
                        <a:lnSpc>
                          <a:spcPct val="107000"/>
                        </a:lnSpc>
                        <a:spcBef>
                          <a:spcPts val="600"/>
                        </a:spcBef>
                        <a:spcAft>
                          <a:spcPts val="0"/>
                        </a:spcAft>
                        <a:buNone/>
                      </a:pPr>
                      <a:r>
                        <a:rPr lang="ar-SA" sz="1100" b="0" i="0" kern="1200">
                          <a:solidFill>
                            <a:srgbClr val="1B1451"/>
                          </a:solidFill>
                          <a:latin typeface="☞DIODRUM ARABIC LIGHT" pitchFamily="2" charset="-78"/>
                          <a:ea typeface="+mn-ea"/>
                          <a:cs typeface="☞DIODRUM ARABIC LIGHT" pitchFamily="2" charset="-78"/>
                        </a:rPr>
                        <a:t>مراحل المؤشر</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3.4</a:t>
                      </a:r>
                      <a:endParaRPr lang="en-US" sz="800" b="1" i="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775045"/>
                  </a:ext>
                </a:extLst>
              </a:tr>
              <a:tr h="337389">
                <a:tc>
                  <a:txBody>
                    <a:bodyPr/>
                    <a:lstStyle/>
                    <a:p>
                      <a:pPr marL="0" marR="0" algn="ctr" rtl="1">
                        <a:lnSpc>
                          <a:spcPct val="107000"/>
                        </a:lnSpc>
                        <a:spcBef>
                          <a:spcPts val="600"/>
                        </a:spcBef>
                        <a:spcAft>
                          <a:spcPts val="0"/>
                        </a:spcAft>
                      </a:pPr>
                      <a:r>
                        <a:rPr lang="ar-SA" sz="1050" b="1">
                          <a:solidFill>
                            <a:srgbClr val="2A206A"/>
                          </a:solidFill>
                          <a:effectLst/>
                          <a:latin typeface="☞DIODRUM ARABIC LIGHT" panose="00000400000000000000" pitchFamily="2" charset="-78"/>
                          <a:ea typeface="Calibri"/>
                          <a:cs typeface="☞DIODRUM ARABIC LIGHT" panose="00000400000000000000" pitchFamily="2" charset="-78"/>
                        </a:rPr>
                        <a:t>16</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r" rtl="1">
                        <a:lnSpc>
                          <a:spcPct val="107000"/>
                        </a:lnSpc>
                        <a:spcBef>
                          <a:spcPts val="600"/>
                        </a:spcBef>
                        <a:spcAft>
                          <a:spcPts val="0"/>
                        </a:spcAft>
                        <a:buNone/>
                      </a:pPr>
                      <a:r>
                        <a:rPr lang="ar-SA" sz="1100" b="0" i="0" kern="1200">
                          <a:solidFill>
                            <a:srgbClr val="1B1451"/>
                          </a:solidFill>
                          <a:latin typeface="☞DIODRUM ARABIC LIGHT" pitchFamily="2" charset="-78"/>
                          <a:ea typeface="+mn-ea"/>
                          <a:cs typeface="☞DIODRUM ARABIC LIGHT" pitchFamily="2" charset="-78"/>
                        </a:rPr>
                        <a:t>الخط الزمني لدورة المؤشر لعام 2025</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800" b="1" i="0">
                          <a:solidFill>
                            <a:srgbClr val="7C32C9"/>
                          </a:solidFill>
                          <a:latin typeface="☞DIODRUM ARABIC" pitchFamily="2" charset="-78"/>
                          <a:cs typeface="☞DIODRUM ARABIC" pitchFamily="2" charset="-78"/>
                        </a:rPr>
                        <a:t>3.5</a:t>
                      </a:r>
                      <a:endParaRPr lang="en-US" sz="800" b="1" i="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072836"/>
                  </a:ext>
                </a:extLst>
              </a:tr>
              <a:tr h="337389">
                <a:tc>
                  <a:txBody>
                    <a:bodyPr/>
                    <a:lstStyle/>
                    <a:p>
                      <a:pPr marL="0" marR="0" lvl="0" indent="0" algn="ctr" defTabSz="567019" rtl="1" eaLnBrk="1" fontAlgn="auto" latinLnBrk="0" hangingPunct="1">
                        <a:lnSpc>
                          <a:spcPct val="107000"/>
                        </a:lnSpc>
                        <a:spcBef>
                          <a:spcPts val="600"/>
                        </a:spcBef>
                        <a:spcAft>
                          <a:spcPts val="0"/>
                        </a:spcAft>
                        <a:buClrTx/>
                        <a:buSzTx/>
                        <a:buFontTx/>
                        <a:buNone/>
                        <a:tabLst/>
                        <a:defRPr/>
                      </a:pPr>
                      <a:r>
                        <a:rPr lang="ar-SA" sz="1050" b="1">
                          <a:solidFill>
                            <a:srgbClr val="2A206A"/>
                          </a:solidFill>
                          <a:effectLst/>
                          <a:latin typeface="☞DIODRUM ARABIC LIGHT" panose="00000400000000000000" pitchFamily="2" charset="-78"/>
                          <a:ea typeface="Calibri"/>
                          <a:cs typeface="☞DIODRUM ARABIC LIGHT" panose="00000400000000000000" pitchFamily="2" charset="-78"/>
                        </a:rPr>
                        <a:t>17</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567019" rtl="1" eaLnBrk="1" fontAlgn="auto" latinLnBrk="0" hangingPunct="1">
                        <a:lnSpc>
                          <a:spcPct val="107000"/>
                        </a:lnSpc>
                        <a:spcBef>
                          <a:spcPts val="600"/>
                        </a:spcBef>
                        <a:spcAft>
                          <a:spcPts val="0"/>
                        </a:spcAft>
                        <a:buClrTx/>
                        <a:buSzTx/>
                        <a:buFontTx/>
                        <a:buNone/>
                        <a:tabLst/>
                        <a:defRPr/>
                      </a:pPr>
                      <a:r>
                        <a:rPr lang="ar-SA" sz="1100" b="0" i="0" kern="1200">
                          <a:solidFill>
                            <a:srgbClr val="1B1451"/>
                          </a:solidFill>
                          <a:latin typeface="☞DIODRUM ARABIC LIGHT" pitchFamily="2" charset="-78"/>
                          <a:ea typeface="+mn-ea"/>
                          <a:cs typeface="☞DIODRUM ARABIC LIGHT" pitchFamily="2" charset="-78"/>
                        </a:rPr>
                        <a:t> الاتجاهات العالمية للتقنيات الناشئة وحالات الاستخدام</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6802352"/>
                  </a:ext>
                </a:extLst>
              </a:tr>
              <a:tr h="337389">
                <a:tc>
                  <a:txBody>
                    <a:bodyPr/>
                    <a:lstStyle/>
                    <a:p>
                      <a:pPr marL="0" marR="0" algn="ctr" rtl="1">
                        <a:lnSpc>
                          <a:spcPct val="107000"/>
                        </a:lnSpc>
                        <a:spcBef>
                          <a:spcPts val="600"/>
                        </a:spcBef>
                        <a:spcAft>
                          <a:spcPts val="0"/>
                        </a:spcAft>
                      </a:pPr>
                      <a:r>
                        <a:rPr lang="en-US" sz="1050" b="1">
                          <a:solidFill>
                            <a:srgbClr val="2A206A"/>
                          </a:solidFill>
                          <a:effectLst/>
                          <a:latin typeface="☞DIODRUM ARABIC LIGHT" panose="00000400000000000000" pitchFamily="2" charset="-78"/>
                          <a:ea typeface="Calibri"/>
                          <a:cs typeface="☞DIODRUM ARABIC LIGHT" panose="00000400000000000000" pitchFamily="2" charset="-78"/>
                        </a:rPr>
                        <a:t>19</a:t>
                      </a:r>
                      <a:endParaRPr lang="ar-SA" sz="1050" b="1">
                        <a:solidFill>
                          <a:srgbClr val="2A206A"/>
                        </a:solidFill>
                        <a:effectLst/>
                        <a:latin typeface="☞DIODRUM ARABIC LIGHT" panose="00000400000000000000" pitchFamily="2" charset="-78"/>
                        <a:ea typeface="Calibri"/>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latinLnBrk="0" hangingPunct="1">
                        <a:lnSpc>
                          <a:spcPct val="107000"/>
                        </a:lnSpc>
                        <a:spcBef>
                          <a:spcPts val="600"/>
                        </a:spcBef>
                        <a:spcAft>
                          <a:spcPts val="0"/>
                        </a:spcAft>
                      </a:pPr>
                      <a:r>
                        <a:rPr lang="ar-SA" sz="1100" b="0" i="0" kern="1200" dirty="0">
                          <a:solidFill>
                            <a:srgbClr val="1B1451"/>
                          </a:solidFill>
                          <a:latin typeface="☞DIODRUM ARABIC LIGHT" pitchFamily="2" charset="-78"/>
                          <a:ea typeface="+mn-ea"/>
                          <a:cs typeface="☞DIODRUM ARABIC LIGHT" pitchFamily="2" charset="-78"/>
                        </a:rPr>
                        <a:t>نتائج تقييم ( اسم الجهة ) </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433954"/>
                  </a:ext>
                </a:extLst>
              </a:tr>
              <a:tr h="337389">
                <a:tc>
                  <a:txBody>
                    <a:bodyPr/>
                    <a:lstStyle/>
                    <a:p>
                      <a:pPr marL="0" marR="0" algn="ctr" rtl="1">
                        <a:lnSpc>
                          <a:spcPct val="107000"/>
                        </a:lnSpc>
                        <a:spcBef>
                          <a:spcPts val="600"/>
                        </a:spcBef>
                        <a:spcAft>
                          <a:spcPts val="0"/>
                        </a:spcAft>
                      </a:pPr>
                      <a:r>
                        <a:rPr lang="ar-SA" sz="1050" b="1" dirty="0">
                          <a:solidFill>
                            <a:srgbClr val="2A206A"/>
                          </a:solidFill>
                          <a:effectLst/>
                          <a:latin typeface="☞DIODRUM ARABIC LIGHT" panose="00000400000000000000" pitchFamily="2" charset="-78"/>
                          <a:ea typeface="Calibri"/>
                          <a:cs typeface="☞DIODRUM ARABIC LIGHT" panose="00000400000000000000" pitchFamily="2" charset="-78"/>
                        </a:rPr>
                        <a:t>20</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latinLnBrk="0" hangingPunct="1">
                        <a:lnSpc>
                          <a:spcPct val="107000"/>
                        </a:lnSpc>
                        <a:spcBef>
                          <a:spcPts val="600"/>
                        </a:spcBef>
                        <a:spcAft>
                          <a:spcPts val="0"/>
                        </a:spcAft>
                      </a:pPr>
                      <a:r>
                        <a:rPr lang="ar-SA" sz="1100" b="0" i="0" kern="1200" noProof="0" dirty="0">
                          <a:solidFill>
                            <a:srgbClr val="1B1451"/>
                          </a:solidFill>
                          <a:latin typeface="☞DIODRUM ARABIC LIGHT" pitchFamily="2" charset="-78"/>
                          <a:ea typeface="+mn-ea"/>
                          <a:cs typeface="☞DIODRUM ARABIC LIGHT" pitchFamily="2" charset="-78"/>
                        </a:rPr>
                        <a:t>النتائج العامة لـ</a:t>
                      </a:r>
                      <a:r>
                        <a:rPr lang="ar-SA" sz="1100" b="0" i="0" kern="1200" dirty="0">
                          <a:solidFill>
                            <a:srgbClr val="1B1451"/>
                          </a:solidFill>
                          <a:latin typeface="☞DIODRUM ARABIC LIGHT" pitchFamily="2" charset="-78"/>
                          <a:ea typeface="+mn-ea"/>
                          <a:cs typeface="☞DIODRUM ARABIC LIGHT" pitchFamily="2" charset="-78"/>
                        </a:rPr>
                        <a:t>( اسم الجهة ) </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r>
                        <a:rPr lang="ar-SA" sz="800" b="1" i="0" dirty="0">
                          <a:solidFill>
                            <a:srgbClr val="7C32C9"/>
                          </a:solidFill>
                          <a:latin typeface="☞DIODRUM ARABIC" pitchFamily="2" charset="-78"/>
                          <a:cs typeface="☞DIODRUM ARABIC" pitchFamily="2" charset="-78"/>
                        </a:rPr>
                        <a:t>5.1</a:t>
                      </a:r>
                      <a:endParaRPr lang="en-US" sz="800" b="1" i="0" dirty="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537915"/>
                  </a:ext>
                </a:extLst>
              </a:tr>
              <a:tr h="337389">
                <a:tc>
                  <a:txBody>
                    <a:bodyPr/>
                    <a:lstStyle/>
                    <a:p>
                      <a:pPr marL="0" marR="0" algn="ctr" rtl="1">
                        <a:lnSpc>
                          <a:spcPct val="107000"/>
                        </a:lnSpc>
                        <a:spcBef>
                          <a:spcPts val="600"/>
                        </a:spcBef>
                        <a:spcAft>
                          <a:spcPts val="0"/>
                        </a:spcAft>
                      </a:pPr>
                      <a:r>
                        <a:rPr lang="ar-SA" sz="1050" b="1" dirty="0">
                          <a:solidFill>
                            <a:srgbClr val="2A206A"/>
                          </a:solidFill>
                          <a:effectLst/>
                          <a:latin typeface="☞DIODRUM ARABIC LIGHT" panose="00000400000000000000" pitchFamily="2" charset="-78"/>
                          <a:ea typeface="Calibri"/>
                          <a:cs typeface="☞DIODRUM ARABIC LIGHT" panose="00000400000000000000" pitchFamily="2" charset="-78"/>
                        </a:rPr>
                        <a:t>21</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latinLnBrk="0" hangingPunct="1">
                        <a:lnSpc>
                          <a:spcPct val="107000"/>
                        </a:lnSpc>
                        <a:spcBef>
                          <a:spcPts val="600"/>
                        </a:spcBef>
                        <a:spcAft>
                          <a:spcPts val="0"/>
                        </a:spcAft>
                      </a:pPr>
                      <a:r>
                        <a:rPr lang="ar-SA" sz="1100" b="0" i="0" kern="1200" noProof="0" dirty="0">
                          <a:solidFill>
                            <a:srgbClr val="1B1451"/>
                          </a:solidFill>
                          <a:latin typeface="☞DIODRUM ARABIC LIGHT" pitchFamily="2" charset="-78"/>
                          <a:ea typeface="+mn-ea"/>
                          <a:cs typeface="☞DIODRUM ARABIC LIGHT" pitchFamily="2" charset="-78"/>
                        </a:rPr>
                        <a:t>النتائج التفصيلية لـ</a:t>
                      </a:r>
                      <a:r>
                        <a:rPr lang="ar-SA" sz="1100" b="0" i="0" kern="1200" dirty="0">
                          <a:solidFill>
                            <a:srgbClr val="1B1451"/>
                          </a:solidFill>
                          <a:latin typeface="☞DIODRUM ARABIC LIGHT" pitchFamily="2" charset="-78"/>
                          <a:ea typeface="+mn-ea"/>
                          <a:cs typeface="☞DIODRUM ARABIC LIGHT" pitchFamily="2" charset="-78"/>
                        </a:rPr>
                        <a:t>( اسم الجهة ) </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r>
                        <a:rPr lang="ar-SA" sz="800" b="1" i="0" dirty="0">
                          <a:solidFill>
                            <a:srgbClr val="7C32C9"/>
                          </a:solidFill>
                          <a:latin typeface="☞DIODRUM ARABIC" pitchFamily="2" charset="-78"/>
                          <a:cs typeface="☞DIODRUM ARABIC" pitchFamily="2" charset="-78"/>
                        </a:rPr>
                        <a:t>5.2</a:t>
                      </a:r>
                      <a:endParaRPr lang="en-US" sz="800" b="1" i="0" dirty="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780393"/>
                  </a:ext>
                </a:extLst>
              </a:tr>
              <a:tr h="337389">
                <a:tc>
                  <a:txBody>
                    <a:bodyPr/>
                    <a:lstStyle/>
                    <a:p>
                      <a:pPr marL="0" marR="0" algn="ctr" rtl="1">
                        <a:lnSpc>
                          <a:spcPct val="107000"/>
                        </a:lnSpc>
                        <a:spcBef>
                          <a:spcPts val="600"/>
                        </a:spcBef>
                        <a:spcAft>
                          <a:spcPts val="0"/>
                        </a:spcAft>
                      </a:pPr>
                      <a:r>
                        <a:rPr lang="ar-SA" sz="1050" b="1" dirty="0">
                          <a:solidFill>
                            <a:srgbClr val="2A206A"/>
                          </a:solidFill>
                          <a:effectLst/>
                          <a:latin typeface="☞DIODRUM ARABIC LIGHT" panose="00000400000000000000" pitchFamily="2" charset="-78"/>
                          <a:ea typeface="Calibri"/>
                          <a:cs typeface="☞DIODRUM ARABIC LIGHT" panose="00000400000000000000" pitchFamily="2" charset="-78"/>
                        </a:rPr>
                        <a:t>33</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latinLnBrk="0" hangingPunct="1">
                        <a:lnSpc>
                          <a:spcPct val="107000"/>
                        </a:lnSpc>
                        <a:spcBef>
                          <a:spcPts val="600"/>
                        </a:spcBef>
                        <a:spcAft>
                          <a:spcPts val="0"/>
                        </a:spcAft>
                      </a:pPr>
                      <a:r>
                        <a:rPr lang="ar-SA" sz="1100" b="0" i="0" kern="1200" dirty="0">
                          <a:solidFill>
                            <a:srgbClr val="1B1451"/>
                          </a:solidFill>
                          <a:latin typeface="☞DIODRUM ARABIC LIGHT" pitchFamily="2" charset="-78"/>
                          <a:ea typeface="+mn-ea"/>
                          <a:cs typeface="☞DIODRUM ARABIC LIGHT" pitchFamily="2" charset="-78"/>
                        </a:rPr>
                        <a:t>الخطط المقترحة لتطوير القدرات لدى ( اسم الجهة ) </a:t>
                      </a:r>
                      <a:endParaRPr lang="en-US" sz="1100" b="0" i="0" kern="1200" dirty="0">
                        <a:solidFill>
                          <a:srgbClr val="1B1451"/>
                        </a:solidFill>
                        <a:latin typeface="☞DIODRUM ARABIC LIGHT" pitchFamily="2" charset="-78"/>
                        <a:ea typeface="+mn-ea"/>
                        <a:cs typeface="☞DIODRUM ARABIC LIGHT"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1"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T="9144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115092"/>
                  </a:ext>
                </a:extLst>
              </a:tr>
              <a:tr h="337389">
                <a:tc>
                  <a:txBody>
                    <a:bodyPr/>
                    <a:lstStyle/>
                    <a:p>
                      <a:pPr marL="0" marR="0" algn="ctr" rtl="1" fontAlgn="b">
                        <a:lnSpc>
                          <a:spcPct val="107000"/>
                        </a:lnSpc>
                        <a:spcBef>
                          <a:spcPts val="600"/>
                        </a:spcBef>
                        <a:spcAft>
                          <a:spcPts val="0"/>
                        </a:spcAft>
                        <a:tabLst>
                          <a:tab pos="117475" algn="l"/>
                        </a:tabLst>
                      </a:pPr>
                      <a:r>
                        <a:rPr lang="ar-SA" sz="1050" b="1" kern="1200" dirty="0">
                          <a:solidFill>
                            <a:srgbClr val="2A206A"/>
                          </a:solidFill>
                          <a:effectLst/>
                          <a:latin typeface="☞DIODRUM ARABIC LIGHT" panose="00000400000000000000" pitchFamily="2" charset="-78"/>
                          <a:ea typeface="Times New Roman" panose="02020603050405020304" pitchFamily="18" charset="0"/>
                          <a:cs typeface="☞DIODRUM ARABIC LIGHT" panose="00000400000000000000" pitchFamily="2" charset="-78"/>
                        </a:rPr>
                        <a:t>35</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defTabSz="685800" rtl="1" eaLnBrk="1" fontAlgn="b" latinLnBrk="0" hangingPunct="1">
                        <a:lnSpc>
                          <a:spcPct val="107000"/>
                        </a:lnSpc>
                        <a:spcBef>
                          <a:spcPts val="600"/>
                        </a:spcBef>
                        <a:spcAft>
                          <a:spcPts val="0"/>
                        </a:spcAft>
                        <a:tabLst>
                          <a:tab pos="117475" algn="l"/>
                        </a:tabLst>
                      </a:pPr>
                      <a:r>
                        <a:rPr lang="ar-SA" sz="1100" b="0" i="0" kern="1200">
                          <a:solidFill>
                            <a:srgbClr val="1B1451"/>
                          </a:solidFill>
                          <a:latin typeface="☞DIODRUM ARABIC LIGHT" pitchFamily="2" charset="-78"/>
                          <a:ea typeface="+mn-ea"/>
                          <a:cs typeface="☞DIODRUM ARABIC LIGHT" pitchFamily="2" charset="-78"/>
                        </a:rPr>
                        <a:t> خدمات داعمة مقدمة من هيئة الحكومة الرقمية</a:t>
                      </a: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endParaRPr lang="en-US" sz="800" b="1" i="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6142108"/>
                  </a:ext>
                </a:extLst>
              </a:tr>
              <a:tr h="337389">
                <a:tc>
                  <a:txBody>
                    <a:bodyPr/>
                    <a:lstStyle/>
                    <a:p>
                      <a:pPr marL="0" marR="0" algn="ctr" rtl="1">
                        <a:lnSpc>
                          <a:spcPct val="107000"/>
                        </a:lnSpc>
                        <a:spcBef>
                          <a:spcPts val="600"/>
                        </a:spcBef>
                        <a:spcAft>
                          <a:spcPts val="0"/>
                        </a:spcAft>
                      </a:pPr>
                      <a:endParaRPr lang="en-US" sz="1050" b="1">
                        <a:solidFill>
                          <a:srgbClr val="2A206A"/>
                        </a:solidFill>
                        <a:effectLst/>
                        <a:latin typeface="☞DIODRUM ARABIC LIGHT" panose="00000400000000000000" pitchFamily="2" charset="-78"/>
                        <a:ea typeface="Calibri"/>
                        <a:cs typeface="☞DIODRUM ARABIC LIGHT" panose="00000400000000000000" pitchFamily="2" charset="-78"/>
                      </a:endParaRPr>
                    </a:p>
                  </a:txBody>
                  <a:tcPr marL="0" marR="0" marT="35164" marB="35164" anchor="ctr">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800" rtl="0" eaLnBrk="1" fontAlgn="auto" latinLnBrk="0" hangingPunct="1">
                        <a:lnSpc>
                          <a:spcPct val="150000"/>
                        </a:lnSpc>
                        <a:spcBef>
                          <a:spcPts val="0"/>
                        </a:spcBef>
                        <a:spcAft>
                          <a:spcPts val="0"/>
                        </a:spcAft>
                        <a:buClrTx/>
                        <a:buSzTx/>
                        <a:buFontTx/>
                        <a:buNone/>
                        <a:tabLst/>
                        <a:defRPr/>
                      </a:pPr>
                      <a:endParaRPr kumimoji="0" lang="ar-SA" sz="1100" b="0" i="0" u="none" strike="noStrike" kern="1200" cap="none" spc="0" normalizeH="0" baseline="0" noProof="0">
                        <a:ln>
                          <a:noFill/>
                        </a:ln>
                        <a:solidFill>
                          <a:srgbClr val="1B1451"/>
                        </a:solidFill>
                        <a:effectLst/>
                        <a:uLnTx/>
                        <a:uFillTx/>
                        <a:latin typeface="☞DIODRUM ARABIC LIGHT" pitchFamily="2" charset="-78"/>
                        <a:ea typeface="+mn-ea"/>
                        <a:cs typeface="☞DIODRUM ARABIC LIGHT" pitchFamily="2" charset="-78"/>
                      </a:endParaRPr>
                    </a:p>
                  </a:txBody>
                  <a:tcPr marL="0" marR="0" marT="41476" marB="41476">
                    <a:lnL w="12700" cmpd="sng">
                      <a:noFill/>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endParaRPr lang="en-US" sz="800" b="1" i="0" dirty="0">
                        <a:solidFill>
                          <a:srgbClr val="7C32C9"/>
                        </a:solidFill>
                        <a:latin typeface="☞DIODRUM ARABIC" pitchFamily="2" charset="-78"/>
                        <a:cs typeface="☞DIODRUM ARABIC" pitchFamily="2" charset="-78"/>
                      </a:endParaRPr>
                    </a:p>
                  </a:txBody>
                  <a:tcPr marL="0" marR="0" marB="0">
                    <a:lnL w="28575"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4215942"/>
                  </a:ext>
                </a:extLst>
              </a:tr>
            </a:tbl>
          </a:graphicData>
        </a:graphic>
      </p:graphicFrame>
      <p:sp>
        <p:nvSpPr>
          <p:cNvPr id="9" name="Oval 8">
            <a:extLst>
              <a:ext uri="{FF2B5EF4-FFF2-40B4-BE49-F238E27FC236}">
                <a16:creationId xmlns:a16="http://schemas.microsoft.com/office/drawing/2014/main" id="{F703B1B9-EB2E-7459-A130-2A5C8C085E13}"/>
              </a:ext>
            </a:extLst>
          </p:cNvPr>
          <p:cNvSpPr/>
          <p:nvPr/>
        </p:nvSpPr>
        <p:spPr>
          <a:xfrm>
            <a:off x="5816307" y="2749571"/>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4772" rtl="1"/>
            <a:endParaRPr lang="en-SA" sz="1633"/>
          </a:p>
        </p:txBody>
      </p:sp>
      <p:grpSp>
        <p:nvGrpSpPr>
          <p:cNvPr id="16" name="Group 15">
            <a:extLst>
              <a:ext uri="{FF2B5EF4-FFF2-40B4-BE49-F238E27FC236}">
                <a16:creationId xmlns:a16="http://schemas.microsoft.com/office/drawing/2014/main" id="{ACFC7BCD-11FD-2F03-2623-FF8260E6A1E2}"/>
              </a:ext>
            </a:extLst>
          </p:cNvPr>
          <p:cNvGrpSpPr/>
          <p:nvPr/>
        </p:nvGrpSpPr>
        <p:grpSpPr>
          <a:xfrm>
            <a:off x="965700" y="3010898"/>
            <a:ext cx="4947826" cy="2030407"/>
            <a:chOff x="983834" y="3117062"/>
            <a:chExt cx="5534733" cy="2238149"/>
          </a:xfrm>
        </p:grpSpPr>
        <p:cxnSp>
          <p:nvCxnSpPr>
            <p:cNvPr id="17" name="Straight Connector 16">
              <a:extLst>
                <a:ext uri="{FF2B5EF4-FFF2-40B4-BE49-F238E27FC236}">
                  <a16:creationId xmlns:a16="http://schemas.microsoft.com/office/drawing/2014/main" id="{1ECE4DAC-F26C-9452-3F7B-846564678EA4}"/>
                </a:ext>
              </a:extLst>
            </p:cNvPr>
            <p:cNvCxnSpPr>
              <a:cxnSpLocks/>
            </p:cNvCxnSpPr>
            <p:nvPr/>
          </p:nvCxnSpPr>
          <p:spPr>
            <a:xfrm flipH="1">
              <a:off x="983834" y="3117062"/>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2AAE84-C719-904F-4C0A-31042E5228FC}"/>
                </a:ext>
              </a:extLst>
            </p:cNvPr>
            <p:cNvCxnSpPr>
              <a:cxnSpLocks/>
            </p:cNvCxnSpPr>
            <p:nvPr/>
          </p:nvCxnSpPr>
          <p:spPr>
            <a:xfrm flipH="1">
              <a:off x="983834" y="3502997"/>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392A4-E41D-BD5D-1B74-CA3B7F5B9B1F}"/>
                </a:ext>
              </a:extLst>
            </p:cNvPr>
            <p:cNvCxnSpPr>
              <a:cxnSpLocks/>
            </p:cNvCxnSpPr>
            <p:nvPr/>
          </p:nvCxnSpPr>
          <p:spPr>
            <a:xfrm flipH="1">
              <a:off x="983834" y="3873665"/>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F82AB2-C043-2081-248D-A9F52553C879}"/>
                </a:ext>
              </a:extLst>
            </p:cNvPr>
            <p:cNvCxnSpPr>
              <a:cxnSpLocks/>
            </p:cNvCxnSpPr>
            <p:nvPr/>
          </p:nvCxnSpPr>
          <p:spPr>
            <a:xfrm flipH="1">
              <a:off x="983834" y="4250000"/>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3AAC64-3291-915B-C366-A27467446DE0}"/>
                </a:ext>
              </a:extLst>
            </p:cNvPr>
            <p:cNvCxnSpPr>
              <a:cxnSpLocks/>
            </p:cNvCxnSpPr>
            <p:nvPr/>
          </p:nvCxnSpPr>
          <p:spPr>
            <a:xfrm flipH="1">
              <a:off x="983834" y="4617755"/>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3E18A5-4E1D-536A-A7C7-6630AC35269C}"/>
                </a:ext>
              </a:extLst>
            </p:cNvPr>
            <p:cNvCxnSpPr>
              <a:cxnSpLocks/>
            </p:cNvCxnSpPr>
            <p:nvPr/>
          </p:nvCxnSpPr>
          <p:spPr>
            <a:xfrm flipH="1">
              <a:off x="983834" y="4995351"/>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09A52-5846-7282-7128-B96CC48D5527}"/>
                </a:ext>
              </a:extLst>
            </p:cNvPr>
            <p:cNvCxnSpPr>
              <a:cxnSpLocks/>
            </p:cNvCxnSpPr>
            <p:nvPr/>
          </p:nvCxnSpPr>
          <p:spPr>
            <a:xfrm flipH="1">
              <a:off x="983834" y="5355211"/>
              <a:ext cx="5534733"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B50FA8FA-D2CB-E10C-C082-77ECC66E41F6}"/>
              </a:ext>
            </a:extLst>
          </p:cNvPr>
          <p:cNvCxnSpPr>
            <a:cxnSpLocks/>
          </p:cNvCxnSpPr>
          <p:nvPr/>
        </p:nvCxnSpPr>
        <p:spPr>
          <a:xfrm flipH="1">
            <a:off x="888906" y="3010228"/>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C2ABBE-2EC5-6469-30F2-EFCF07A22E88}"/>
              </a:ext>
            </a:extLst>
          </p:cNvPr>
          <p:cNvCxnSpPr>
            <a:cxnSpLocks/>
          </p:cNvCxnSpPr>
          <p:nvPr/>
        </p:nvCxnSpPr>
        <p:spPr>
          <a:xfrm flipH="1">
            <a:off x="888906" y="3361289"/>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C97604-01D6-1F26-F973-B0F9E3F32DD1}"/>
              </a:ext>
            </a:extLst>
          </p:cNvPr>
          <p:cNvCxnSpPr>
            <a:cxnSpLocks/>
          </p:cNvCxnSpPr>
          <p:nvPr/>
        </p:nvCxnSpPr>
        <p:spPr>
          <a:xfrm flipH="1">
            <a:off x="888906" y="3693326"/>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6881A-A5AE-FF55-FBB5-7BA1E062872C}"/>
              </a:ext>
            </a:extLst>
          </p:cNvPr>
          <p:cNvCxnSpPr>
            <a:cxnSpLocks/>
          </p:cNvCxnSpPr>
          <p:nvPr/>
        </p:nvCxnSpPr>
        <p:spPr>
          <a:xfrm flipH="1">
            <a:off x="888906" y="4036820"/>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7ED132-624F-82F4-5FA9-DD36FF7E7F9A}"/>
              </a:ext>
            </a:extLst>
          </p:cNvPr>
          <p:cNvCxnSpPr>
            <a:cxnSpLocks/>
          </p:cNvCxnSpPr>
          <p:nvPr/>
        </p:nvCxnSpPr>
        <p:spPr>
          <a:xfrm flipH="1">
            <a:off x="888906" y="4371447"/>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A9A923-E6E7-6C87-E402-16A5D163AC33}"/>
              </a:ext>
            </a:extLst>
          </p:cNvPr>
          <p:cNvCxnSpPr>
            <a:cxnSpLocks/>
          </p:cNvCxnSpPr>
          <p:nvPr/>
        </p:nvCxnSpPr>
        <p:spPr>
          <a:xfrm flipH="1">
            <a:off x="888906" y="4714281"/>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4A01A97-7969-7EB6-0EE3-947D16201E55}"/>
              </a:ext>
            </a:extLst>
          </p:cNvPr>
          <p:cNvSpPr txBox="1"/>
          <p:nvPr/>
        </p:nvSpPr>
        <p:spPr>
          <a:xfrm>
            <a:off x="5795705" y="2672573"/>
            <a:ext cx="218797" cy="275525"/>
          </a:xfrm>
          <a:prstGeom prst="rect">
            <a:avLst/>
          </a:prstGeom>
          <a:noFill/>
        </p:spPr>
        <p:txBody>
          <a:bodyPr wrap="square">
            <a:spAutoFit/>
          </a:bodyPr>
          <a:lstStyle/>
          <a:p>
            <a:pPr algn="ctr" defTabSz="622158">
              <a:lnSpc>
                <a:spcPct val="150000"/>
              </a:lnSpc>
            </a:pPr>
            <a:r>
              <a:rPr lang="en-US" sz="907">
                <a:solidFill>
                  <a:schemeClr val="bg1"/>
                </a:solidFill>
                <a:latin typeface="☞DIODRUM ARABIC MEDIUM" pitchFamily="2" charset="-78"/>
                <a:cs typeface="☞DIODRUM ARABIC MEDIUM" pitchFamily="2" charset="-78"/>
              </a:rPr>
              <a:t>1</a:t>
            </a:r>
          </a:p>
        </p:txBody>
      </p:sp>
      <p:sp>
        <p:nvSpPr>
          <p:cNvPr id="8" name="Oval 7">
            <a:extLst>
              <a:ext uri="{FF2B5EF4-FFF2-40B4-BE49-F238E27FC236}">
                <a16:creationId xmlns:a16="http://schemas.microsoft.com/office/drawing/2014/main" id="{B993738C-1B82-B4A5-FD18-54DFCCFFD3D8}"/>
              </a:ext>
            </a:extLst>
          </p:cNvPr>
          <p:cNvSpPr/>
          <p:nvPr/>
        </p:nvSpPr>
        <p:spPr>
          <a:xfrm>
            <a:off x="5816320" y="3448012"/>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14772" rtl="0" eaLnBrk="1" latinLnBrk="0" hangingPunct="1"/>
            <a:endParaRPr lang="en-SA" sz="1633"/>
          </a:p>
        </p:txBody>
      </p:sp>
      <p:sp>
        <p:nvSpPr>
          <p:cNvPr id="10" name="TextBox 9">
            <a:extLst>
              <a:ext uri="{FF2B5EF4-FFF2-40B4-BE49-F238E27FC236}">
                <a16:creationId xmlns:a16="http://schemas.microsoft.com/office/drawing/2014/main" id="{5AB67610-09A6-2AE4-DD16-9108FA76813B}"/>
              </a:ext>
            </a:extLst>
          </p:cNvPr>
          <p:cNvSpPr txBox="1"/>
          <p:nvPr/>
        </p:nvSpPr>
        <p:spPr>
          <a:xfrm>
            <a:off x="5795719" y="3373481"/>
            <a:ext cx="218797" cy="275525"/>
          </a:xfrm>
          <a:prstGeom prst="rect">
            <a:avLst/>
          </a:prstGeom>
          <a:noFill/>
        </p:spPr>
        <p:txBody>
          <a:bodyPr wrap="square">
            <a:spAutoFit/>
          </a:bodyPr>
          <a:lstStyle/>
          <a:p>
            <a:pPr algn="ctr" defTabSz="622158">
              <a:lnSpc>
                <a:spcPct val="150000"/>
              </a:lnSpc>
            </a:pPr>
            <a:r>
              <a:rPr lang="ar-SA" sz="907">
                <a:solidFill>
                  <a:schemeClr val="bg1"/>
                </a:solidFill>
                <a:latin typeface="☞DIODRUM ARABIC MEDIUM" pitchFamily="2" charset="-78"/>
                <a:cs typeface="☞DIODRUM ARABIC MEDIUM" pitchFamily="2" charset="-78"/>
              </a:rPr>
              <a:t>2</a:t>
            </a:r>
            <a:endParaRPr lang="en-US" sz="907">
              <a:solidFill>
                <a:schemeClr val="bg1"/>
              </a:solidFill>
              <a:latin typeface="☞DIODRUM ARABIC MEDIUM" pitchFamily="2" charset="-78"/>
              <a:cs typeface="☞DIODRUM ARABIC MEDIUM" pitchFamily="2" charset="-78"/>
            </a:endParaRPr>
          </a:p>
        </p:txBody>
      </p:sp>
      <p:cxnSp>
        <p:nvCxnSpPr>
          <p:cNvPr id="47" name="Straight Connector 46">
            <a:extLst>
              <a:ext uri="{FF2B5EF4-FFF2-40B4-BE49-F238E27FC236}">
                <a16:creationId xmlns:a16="http://schemas.microsoft.com/office/drawing/2014/main" id="{AD22C511-701D-8D71-8956-E1F1A002E148}"/>
              </a:ext>
            </a:extLst>
          </p:cNvPr>
          <p:cNvCxnSpPr>
            <a:cxnSpLocks/>
          </p:cNvCxnSpPr>
          <p:nvPr/>
        </p:nvCxnSpPr>
        <p:spPr>
          <a:xfrm flipH="1">
            <a:off x="966633" y="5364991"/>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9E5DDF-A848-D427-4D29-C9D67C756D66}"/>
              </a:ext>
            </a:extLst>
          </p:cNvPr>
          <p:cNvCxnSpPr>
            <a:cxnSpLocks/>
          </p:cNvCxnSpPr>
          <p:nvPr/>
        </p:nvCxnSpPr>
        <p:spPr>
          <a:xfrm flipH="1">
            <a:off x="966633" y="6032895"/>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C9F2A7-E11D-0B4B-B8EA-573EB57F262E}"/>
              </a:ext>
            </a:extLst>
          </p:cNvPr>
          <p:cNvCxnSpPr>
            <a:cxnSpLocks/>
          </p:cNvCxnSpPr>
          <p:nvPr/>
        </p:nvCxnSpPr>
        <p:spPr>
          <a:xfrm flipH="1">
            <a:off x="966633" y="6365063"/>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F1E3BE1-5BFC-0847-9606-D14E8C1E5B86}"/>
              </a:ext>
            </a:extLst>
          </p:cNvPr>
          <p:cNvCxnSpPr>
            <a:cxnSpLocks/>
          </p:cNvCxnSpPr>
          <p:nvPr/>
        </p:nvCxnSpPr>
        <p:spPr>
          <a:xfrm flipH="1">
            <a:off x="966633" y="6731010"/>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F8FDDE-B390-F6AD-6F05-EDD0A1D2AD82}"/>
              </a:ext>
            </a:extLst>
          </p:cNvPr>
          <p:cNvCxnSpPr>
            <a:cxnSpLocks/>
          </p:cNvCxnSpPr>
          <p:nvPr/>
        </p:nvCxnSpPr>
        <p:spPr>
          <a:xfrm flipH="1">
            <a:off x="966633" y="7045850"/>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616CD1-A6B7-DD9B-A877-82D335D3A127}"/>
              </a:ext>
            </a:extLst>
          </p:cNvPr>
          <p:cNvCxnSpPr>
            <a:cxnSpLocks/>
          </p:cNvCxnSpPr>
          <p:nvPr/>
        </p:nvCxnSpPr>
        <p:spPr>
          <a:xfrm flipH="1">
            <a:off x="966633" y="7367690"/>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F4F4AB-1481-9B7F-9693-A501C514E5A9}"/>
              </a:ext>
            </a:extLst>
          </p:cNvPr>
          <p:cNvCxnSpPr>
            <a:cxnSpLocks/>
          </p:cNvCxnSpPr>
          <p:nvPr/>
        </p:nvCxnSpPr>
        <p:spPr>
          <a:xfrm flipH="1">
            <a:off x="965700" y="5724123"/>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0E9D8E-90F7-2D3D-B03A-13699C7FD331}"/>
              </a:ext>
            </a:extLst>
          </p:cNvPr>
          <p:cNvCxnSpPr>
            <a:cxnSpLocks/>
          </p:cNvCxnSpPr>
          <p:nvPr/>
        </p:nvCxnSpPr>
        <p:spPr>
          <a:xfrm flipH="1">
            <a:off x="965700" y="7755136"/>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1C866E-5A3F-5E99-5747-58DEC2F348A7}"/>
              </a:ext>
            </a:extLst>
          </p:cNvPr>
          <p:cNvCxnSpPr>
            <a:cxnSpLocks/>
          </p:cNvCxnSpPr>
          <p:nvPr/>
        </p:nvCxnSpPr>
        <p:spPr>
          <a:xfrm flipH="1">
            <a:off x="965700" y="8065667"/>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82EEFE-47EA-1546-5471-777F058E0725}"/>
              </a:ext>
            </a:extLst>
          </p:cNvPr>
          <p:cNvCxnSpPr>
            <a:cxnSpLocks/>
          </p:cNvCxnSpPr>
          <p:nvPr/>
        </p:nvCxnSpPr>
        <p:spPr>
          <a:xfrm flipH="1">
            <a:off x="965700" y="8403597"/>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83B845-0A1A-0785-410A-23F2E4105AF7}"/>
              </a:ext>
            </a:extLst>
          </p:cNvPr>
          <p:cNvCxnSpPr>
            <a:cxnSpLocks/>
          </p:cNvCxnSpPr>
          <p:nvPr/>
        </p:nvCxnSpPr>
        <p:spPr>
          <a:xfrm flipH="1">
            <a:off x="888906" y="5041305"/>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8CA82F-3261-5E38-2786-14EA21025AD4}"/>
              </a:ext>
            </a:extLst>
          </p:cNvPr>
          <p:cNvCxnSpPr>
            <a:cxnSpLocks/>
          </p:cNvCxnSpPr>
          <p:nvPr/>
        </p:nvCxnSpPr>
        <p:spPr>
          <a:xfrm flipH="1">
            <a:off x="888906" y="5369276"/>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842BC27-712E-D103-5410-ACD84BE10229}"/>
              </a:ext>
            </a:extLst>
          </p:cNvPr>
          <p:cNvCxnSpPr>
            <a:cxnSpLocks/>
          </p:cNvCxnSpPr>
          <p:nvPr/>
        </p:nvCxnSpPr>
        <p:spPr>
          <a:xfrm flipH="1">
            <a:off x="888906" y="5724403"/>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C59511-8145-C756-01F3-D6C89F9B6FA7}"/>
              </a:ext>
            </a:extLst>
          </p:cNvPr>
          <p:cNvCxnSpPr>
            <a:cxnSpLocks/>
          </p:cNvCxnSpPr>
          <p:nvPr/>
        </p:nvCxnSpPr>
        <p:spPr>
          <a:xfrm flipH="1">
            <a:off x="888906" y="6035571"/>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CD3BE9E-7F20-CA6F-1A04-3E68C28C7921}"/>
              </a:ext>
            </a:extLst>
          </p:cNvPr>
          <p:cNvCxnSpPr>
            <a:cxnSpLocks/>
          </p:cNvCxnSpPr>
          <p:nvPr/>
        </p:nvCxnSpPr>
        <p:spPr>
          <a:xfrm flipH="1">
            <a:off x="888906" y="6370198"/>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B08D9DC-F93F-70BD-0BFF-7799EBB026F4}"/>
              </a:ext>
            </a:extLst>
          </p:cNvPr>
          <p:cNvCxnSpPr>
            <a:cxnSpLocks/>
          </p:cNvCxnSpPr>
          <p:nvPr/>
        </p:nvCxnSpPr>
        <p:spPr>
          <a:xfrm flipH="1">
            <a:off x="888906" y="6736122"/>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3FEDD0-657B-947B-E396-1AC33EC9CE29}"/>
              </a:ext>
            </a:extLst>
          </p:cNvPr>
          <p:cNvCxnSpPr>
            <a:cxnSpLocks/>
          </p:cNvCxnSpPr>
          <p:nvPr/>
        </p:nvCxnSpPr>
        <p:spPr>
          <a:xfrm flipH="1">
            <a:off x="888906" y="7045850"/>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C28102-AC6A-1B07-99AA-7827E3815A22}"/>
              </a:ext>
            </a:extLst>
          </p:cNvPr>
          <p:cNvCxnSpPr>
            <a:cxnSpLocks/>
          </p:cNvCxnSpPr>
          <p:nvPr/>
        </p:nvCxnSpPr>
        <p:spPr>
          <a:xfrm flipH="1">
            <a:off x="888906" y="7372874"/>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4CE090-3EE4-8A56-4D45-A02845182EB0}"/>
              </a:ext>
            </a:extLst>
          </p:cNvPr>
          <p:cNvCxnSpPr>
            <a:cxnSpLocks/>
          </p:cNvCxnSpPr>
          <p:nvPr/>
        </p:nvCxnSpPr>
        <p:spPr>
          <a:xfrm flipH="1">
            <a:off x="888906" y="7756261"/>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4339B63-D0F7-BAD7-C2A4-67AE13D79254}"/>
              </a:ext>
            </a:extLst>
          </p:cNvPr>
          <p:cNvCxnSpPr>
            <a:cxnSpLocks/>
          </p:cNvCxnSpPr>
          <p:nvPr/>
        </p:nvCxnSpPr>
        <p:spPr>
          <a:xfrm flipH="1">
            <a:off x="888906" y="8065208"/>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75AA74-BB22-A2D8-5616-FCD2EA2CE833}"/>
              </a:ext>
            </a:extLst>
          </p:cNvPr>
          <p:cNvCxnSpPr>
            <a:cxnSpLocks/>
          </p:cNvCxnSpPr>
          <p:nvPr/>
        </p:nvCxnSpPr>
        <p:spPr>
          <a:xfrm flipH="1">
            <a:off x="888906" y="8399466"/>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3877EE9-444B-68F8-CAE5-9E57283266F2}"/>
              </a:ext>
            </a:extLst>
          </p:cNvPr>
          <p:cNvPicPr>
            <a:picLocks noChangeAspect="1"/>
          </p:cNvPicPr>
          <p:nvPr/>
        </p:nvPicPr>
        <p:blipFill rotWithShape="1">
          <a:blip r:embed="rId3"/>
          <a:srcRect t="42227"/>
          <a:stretch/>
        </p:blipFill>
        <p:spPr>
          <a:xfrm>
            <a:off x="2759778" y="-415349"/>
            <a:ext cx="3627440" cy="2666277"/>
          </a:xfrm>
          <a:prstGeom prst="rect">
            <a:avLst/>
          </a:prstGeom>
        </p:spPr>
      </p:pic>
      <p:sp>
        <p:nvSpPr>
          <p:cNvPr id="14" name="Title 2">
            <a:extLst>
              <a:ext uri="{FF2B5EF4-FFF2-40B4-BE49-F238E27FC236}">
                <a16:creationId xmlns:a16="http://schemas.microsoft.com/office/drawing/2014/main" id="{B43DFBC9-D417-CA4D-EEF9-B312C50F7FA4}"/>
              </a:ext>
            </a:extLst>
          </p:cNvPr>
          <p:cNvSpPr txBox="1">
            <a:spLocks/>
          </p:cNvSpPr>
          <p:nvPr/>
        </p:nvSpPr>
        <p:spPr>
          <a:xfrm>
            <a:off x="3930049" y="966025"/>
            <a:ext cx="2170807" cy="469344"/>
          </a:xfrm>
          <a:prstGeom prst="rect">
            <a:avLst/>
          </a:prstGeom>
          <a:noFill/>
        </p:spPr>
        <p:txBody>
          <a:bodyPr vert="horz" lIns="82929" tIns="0" rIns="82929" bIns="0" rtlCol="0" anchor="ctr">
            <a:noAutofit/>
          </a:bodyPr>
          <a:lstStyle>
            <a:lvl1pPr algn="r" defTabSz="914400" rtl="1" eaLnBrk="1" latinLnBrk="0" hangingPunct="1">
              <a:lnSpc>
                <a:spcPct val="90000"/>
              </a:lnSpc>
              <a:spcBef>
                <a:spcPct val="0"/>
              </a:spcBef>
              <a:buNone/>
              <a:defRPr sz="5400" b="1" i="0" kern="1200" spc="-150">
                <a:solidFill>
                  <a:schemeClr val="bg1"/>
                </a:solidFill>
                <a:latin typeface="SST Arabic" panose="020B0504030504020204" pitchFamily="34" charset="-78"/>
                <a:ea typeface="SST Arabic" panose="020B0504030504020204" pitchFamily="34" charset="-78"/>
                <a:cs typeface="SST Arabic" panose="020B0504030504020204" pitchFamily="34" charset="-78"/>
              </a:defRPr>
            </a:lvl1pPr>
          </a:lstStyle>
          <a:p>
            <a:pPr defTabSz="414699">
              <a:lnSpc>
                <a:spcPct val="100000"/>
              </a:lnSpc>
              <a:defRPr/>
            </a:pPr>
            <a:r>
              <a:rPr lang="ar-SA" sz="2634" spc="0">
                <a:solidFill>
                  <a:srgbClr val="7C32C9"/>
                </a:solidFill>
                <a:latin typeface="12"/>
                <a:cs typeface="☞DIODRUM ARABIC" pitchFamily="2" charset="-78"/>
              </a:rPr>
              <a:t>المحتويات</a:t>
            </a:r>
          </a:p>
        </p:txBody>
      </p:sp>
      <p:sp>
        <p:nvSpPr>
          <p:cNvPr id="4" name="Oval 3">
            <a:extLst>
              <a:ext uri="{FF2B5EF4-FFF2-40B4-BE49-F238E27FC236}">
                <a16:creationId xmlns:a16="http://schemas.microsoft.com/office/drawing/2014/main" id="{130AE91A-AADA-94DF-ED1E-F4B64E87B17E}"/>
              </a:ext>
            </a:extLst>
          </p:cNvPr>
          <p:cNvSpPr/>
          <p:nvPr/>
        </p:nvSpPr>
        <p:spPr>
          <a:xfrm>
            <a:off x="5820088" y="8142776"/>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4772"/>
            <a:r>
              <a:rPr lang="ar-SA" sz="910">
                <a:solidFill>
                  <a:schemeClr val="bg1"/>
                </a:solidFill>
                <a:latin typeface="☞DIODRUM ARABIC MEDIUM" pitchFamily="2" charset="-78"/>
                <a:cs typeface="☞DIODRUM ARABIC MEDIUM" pitchFamily="2" charset="-78"/>
              </a:rPr>
              <a:t>6</a:t>
            </a:r>
            <a:endParaRPr lang="en-US" sz="910">
              <a:solidFill>
                <a:schemeClr val="bg1"/>
              </a:solidFill>
              <a:latin typeface="☞DIODRUM ARABIC MEDIUM" pitchFamily="2" charset="-78"/>
              <a:cs typeface="☞DIODRUM ARABIC MEDIUM" pitchFamily="2" charset="-78"/>
            </a:endParaRPr>
          </a:p>
        </p:txBody>
      </p:sp>
      <p:sp>
        <p:nvSpPr>
          <p:cNvPr id="6" name="Oval 5">
            <a:extLst>
              <a:ext uri="{FF2B5EF4-FFF2-40B4-BE49-F238E27FC236}">
                <a16:creationId xmlns:a16="http://schemas.microsoft.com/office/drawing/2014/main" id="{B49EDA40-1427-A1C8-F58A-9F9087B7A83A}"/>
              </a:ext>
            </a:extLst>
          </p:cNvPr>
          <p:cNvSpPr/>
          <p:nvPr/>
        </p:nvSpPr>
        <p:spPr>
          <a:xfrm>
            <a:off x="5832114" y="8468444"/>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4772"/>
            <a:r>
              <a:rPr lang="ar-SA" sz="910">
                <a:solidFill>
                  <a:schemeClr val="bg1"/>
                </a:solidFill>
                <a:latin typeface="☞DIODRUM ARABIC MEDIUM" pitchFamily="2" charset="-78"/>
                <a:cs typeface="☞DIODRUM ARABIC MEDIUM" pitchFamily="2" charset="-78"/>
              </a:rPr>
              <a:t>7</a:t>
            </a:r>
            <a:endParaRPr lang="en-US" sz="910">
              <a:solidFill>
                <a:schemeClr val="bg1"/>
              </a:solidFill>
              <a:latin typeface="☞DIODRUM ARABIC MEDIUM" pitchFamily="2" charset="-78"/>
              <a:cs typeface="☞DIODRUM ARABIC MEDIUM" pitchFamily="2" charset="-78"/>
            </a:endParaRPr>
          </a:p>
        </p:txBody>
      </p:sp>
      <p:sp>
        <p:nvSpPr>
          <p:cNvPr id="23" name="Oval 22">
            <a:extLst>
              <a:ext uri="{FF2B5EF4-FFF2-40B4-BE49-F238E27FC236}">
                <a16:creationId xmlns:a16="http://schemas.microsoft.com/office/drawing/2014/main" id="{99653358-6DA3-95D1-ED20-B6DA59090818}"/>
              </a:ext>
            </a:extLst>
          </p:cNvPr>
          <p:cNvSpPr/>
          <p:nvPr/>
        </p:nvSpPr>
        <p:spPr>
          <a:xfrm>
            <a:off x="5819777" y="4784283"/>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14772" rtl="0" eaLnBrk="1" latinLnBrk="0" hangingPunct="1"/>
            <a:endParaRPr lang="en-SA" sz="1633"/>
          </a:p>
        </p:txBody>
      </p:sp>
      <p:sp>
        <p:nvSpPr>
          <p:cNvPr id="25" name="TextBox 24">
            <a:extLst>
              <a:ext uri="{FF2B5EF4-FFF2-40B4-BE49-F238E27FC236}">
                <a16:creationId xmlns:a16="http://schemas.microsoft.com/office/drawing/2014/main" id="{FBA1E677-AF41-5C38-16B5-9B73C9103996}"/>
              </a:ext>
            </a:extLst>
          </p:cNvPr>
          <p:cNvSpPr txBox="1"/>
          <p:nvPr/>
        </p:nvSpPr>
        <p:spPr>
          <a:xfrm>
            <a:off x="5799176" y="4709752"/>
            <a:ext cx="218797" cy="275525"/>
          </a:xfrm>
          <a:prstGeom prst="rect">
            <a:avLst/>
          </a:prstGeom>
          <a:noFill/>
        </p:spPr>
        <p:txBody>
          <a:bodyPr wrap="square">
            <a:spAutoFit/>
          </a:bodyPr>
          <a:lstStyle/>
          <a:p>
            <a:pPr algn="ctr" defTabSz="622158">
              <a:lnSpc>
                <a:spcPct val="150000"/>
              </a:lnSpc>
            </a:pPr>
            <a:r>
              <a:rPr lang="ar-SA" sz="907">
                <a:solidFill>
                  <a:schemeClr val="bg1"/>
                </a:solidFill>
                <a:latin typeface="☞DIODRUM ARABIC MEDIUM" pitchFamily="2" charset="-78"/>
                <a:cs typeface="☞DIODRUM ARABIC MEDIUM" pitchFamily="2" charset="-78"/>
              </a:rPr>
              <a:t>3</a:t>
            </a:r>
            <a:endParaRPr lang="en-US" sz="907">
              <a:solidFill>
                <a:schemeClr val="bg1"/>
              </a:solidFill>
              <a:latin typeface="☞DIODRUM ARABIC MEDIUM" pitchFamily="2" charset="-78"/>
              <a:cs typeface="☞DIODRUM ARABIC MEDIUM" pitchFamily="2" charset="-78"/>
            </a:endParaRPr>
          </a:p>
        </p:txBody>
      </p:sp>
      <p:sp>
        <p:nvSpPr>
          <p:cNvPr id="28" name="Oval 27">
            <a:extLst>
              <a:ext uri="{FF2B5EF4-FFF2-40B4-BE49-F238E27FC236}">
                <a16:creationId xmlns:a16="http://schemas.microsoft.com/office/drawing/2014/main" id="{4361F929-10DA-D434-B47A-6F62B19DCC00}"/>
              </a:ext>
            </a:extLst>
          </p:cNvPr>
          <p:cNvSpPr/>
          <p:nvPr/>
        </p:nvSpPr>
        <p:spPr>
          <a:xfrm>
            <a:off x="5824075" y="6800343"/>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14772" rtl="0" eaLnBrk="1" latinLnBrk="0" hangingPunct="1"/>
            <a:endParaRPr lang="en-SA" sz="1633"/>
          </a:p>
        </p:txBody>
      </p:sp>
      <p:sp>
        <p:nvSpPr>
          <p:cNvPr id="29" name="TextBox 28">
            <a:extLst>
              <a:ext uri="{FF2B5EF4-FFF2-40B4-BE49-F238E27FC236}">
                <a16:creationId xmlns:a16="http://schemas.microsoft.com/office/drawing/2014/main" id="{AFE83BA0-7FF7-94DF-DE3E-2CF91F04F6D5}"/>
              </a:ext>
            </a:extLst>
          </p:cNvPr>
          <p:cNvSpPr txBox="1"/>
          <p:nvPr/>
        </p:nvSpPr>
        <p:spPr>
          <a:xfrm>
            <a:off x="5803474" y="6725812"/>
            <a:ext cx="218797" cy="275525"/>
          </a:xfrm>
          <a:prstGeom prst="rect">
            <a:avLst/>
          </a:prstGeom>
          <a:noFill/>
        </p:spPr>
        <p:txBody>
          <a:bodyPr wrap="square">
            <a:spAutoFit/>
          </a:bodyPr>
          <a:lstStyle/>
          <a:p>
            <a:pPr algn="ctr" defTabSz="622158">
              <a:lnSpc>
                <a:spcPct val="150000"/>
              </a:lnSpc>
            </a:pPr>
            <a:r>
              <a:rPr lang="ar-SA" sz="907">
                <a:solidFill>
                  <a:schemeClr val="bg1"/>
                </a:solidFill>
                <a:latin typeface="☞DIODRUM ARABIC MEDIUM" pitchFamily="2" charset="-78"/>
                <a:cs typeface="☞DIODRUM ARABIC MEDIUM" pitchFamily="2" charset="-78"/>
              </a:rPr>
              <a:t>4</a:t>
            </a:r>
            <a:endParaRPr lang="en-US" sz="907">
              <a:solidFill>
                <a:schemeClr val="bg1"/>
              </a:solidFill>
              <a:latin typeface="☞DIODRUM ARABIC MEDIUM" pitchFamily="2" charset="-78"/>
              <a:cs typeface="☞DIODRUM ARABIC MEDIUM" pitchFamily="2" charset="-78"/>
            </a:endParaRPr>
          </a:p>
        </p:txBody>
      </p:sp>
      <p:sp>
        <p:nvSpPr>
          <p:cNvPr id="30" name="Oval 29">
            <a:extLst>
              <a:ext uri="{FF2B5EF4-FFF2-40B4-BE49-F238E27FC236}">
                <a16:creationId xmlns:a16="http://schemas.microsoft.com/office/drawing/2014/main" id="{44861EBF-3A99-9322-C064-EC9AE02EE2B3}"/>
              </a:ext>
            </a:extLst>
          </p:cNvPr>
          <p:cNvSpPr/>
          <p:nvPr/>
        </p:nvSpPr>
        <p:spPr>
          <a:xfrm>
            <a:off x="5832114" y="7141951"/>
            <a:ext cx="176656" cy="176656"/>
          </a:xfrm>
          <a:prstGeom prst="ellipse">
            <a:avLst/>
          </a:prstGeom>
          <a:solidFill>
            <a:srgbClr val="30B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14772" rtl="0" eaLnBrk="1" latinLnBrk="0" hangingPunct="1"/>
            <a:endParaRPr lang="en-SA" sz="1633"/>
          </a:p>
        </p:txBody>
      </p:sp>
      <p:sp>
        <p:nvSpPr>
          <p:cNvPr id="31" name="TextBox 30">
            <a:extLst>
              <a:ext uri="{FF2B5EF4-FFF2-40B4-BE49-F238E27FC236}">
                <a16:creationId xmlns:a16="http://schemas.microsoft.com/office/drawing/2014/main" id="{6A523BD5-243C-F8D5-EE1F-2073B7AA8CE6}"/>
              </a:ext>
            </a:extLst>
          </p:cNvPr>
          <p:cNvSpPr txBox="1"/>
          <p:nvPr/>
        </p:nvSpPr>
        <p:spPr>
          <a:xfrm>
            <a:off x="5811513" y="7067420"/>
            <a:ext cx="218797" cy="275525"/>
          </a:xfrm>
          <a:prstGeom prst="rect">
            <a:avLst/>
          </a:prstGeom>
          <a:noFill/>
        </p:spPr>
        <p:txBody>
          <a:bodyPr wrap="square">
            <a:spAutoFit/>
          </a:bodyPr>
          <a:lstStyle/>
          <a:p>
            <a:pPr algn="ctr" defTabSz="622158">
              <a:lnSpc>
                <a:spcPct val="150000"/>
              </a:lnSpc>
            </a:pPr>
            <a:r>
              <a:rPr lang="ar-SA" sz="907">
                <a:solidFill>
                  <a:schemeClr val="bg1"/>
                </a:solidFill>
                <a:latin typeface="☞DIODRUM ARABIC MEDIUM" pitchFamily="2" charset="-78"/>
                <a:cs typeface="☞DIODRUM ARABIC MEDIUM" pitchFamily="2" charset="-78"/>
              </a:rPr>
              <a:t>5</a:t>
            </a:r>
            <a:endParaRPr lang="en-US" sz="907">
              <a:solidFill>
                <a:schemeClr val="bg1"/>
              </a:solidFill>
              <a:latin typeface="☞DIODRUM ARABIC MEDIUM" pitchFamily="2" charset="-78"/>
              <a:cs typeface="☞DIODRUM ARABIC MEDIUM" pitchFamily="2" charset="-78"/>
            </a:endParaRPr>
          </a:p>
        </p:txBody>
      </p:sp>
      <p:cxnSp>
        <p:nvCxnSpPr>
          <p:cNvPr id="36" name="Straight Connector 35">
            <a:extLst>
              <a:ext uri="{FF2B5EF4-FFF2-40B4-BE49-F238E27FC236}">
                <a16:creationId xmlns:a16="http://schemas.microsoft.com/office/drawing/2014/main" id="{A2B14A2A-6BF6-3452-1C95-DD67A7DAD235}"/>
              </a:ext>
            </a:extLst>
          </p:cNvPr>
          <p:cNvCxnSpPr>
            <a:cxnSpLocks/>
          </p:cNvCxnSpPr>
          <p:nvPr/>
        </p:nvCxnSpPr>
        <p:spPr>
          <a:xfrm flipH="1">
            <a:off x="964577" y="8727081"/>
            <a:ext cx="4947826" cy="0"/>
          </a:xfrm>
          <a:prstGeom prst="line">
            <a:avLst/>
          </a:prstGeom>
          <a:ln w="31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56F59D-096D-213A-D175-AF5D1DE27FC3}"/>
              </a:ext>
            </a:extLst>
          </p:cNvPr>
          <p:cNvCxnSpPr>
            <a:cxnSpLocks/>
          </p:cNvCxnSpPr>
          <p:nvPr/>
        </p:nvCxnSpPr>
        <p:spPr>
          <a:xfrm flipH="1">
            <a:off x="888906" y="8727081"/>
            <a:ext cx="174900" cy="0"/>
          </a:xfrm>
          <a:prstGeom prst="line">
            <a:avLst/>
          </a:prstGeom>
          <a:ln w="9525">
            <a:solidFill>
              <a:srgbClr val="7C32C9"/>
            </a:solidFill>
            <a:prstDash val="solid"/>
          </a:ln>
        </p:spPr>
        <p:style>
          <a:lnRef idx="1">
            <a:schemeClr val="accent1"/>
          </a:lnRef>
          <a:fillRef idx="0">
            <a:schemeClr val="accent1"/>
          </a:fillRef>
          <a:effectRef idx="0">
            <a:schemeClr val="accent1"/>
          </a:effectRef>
          <a:fontRef idx="minor">
            <a:schemeClr val="tx1"/>
          </a:fontRef>
        </p:style>
      </p:cxnSp>
      <p:sp>
        <p:nvSpPr>
          <p:cNvPr id="2" name="SecloreFooter">
            <a:extLst>
              <a:ext uri="{FF2B5EF4-FFF2-40B4-BE49-F238E27FC236}">
                <a16:creationId xmlns:a16="http://schemas.microsoft.com/office/drawing/2014/main" id="{B481E3CF-5A2B-4A9D-B9F4-AA20CEC91D9B}"/>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192339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42BF-A004-FDED-FCDA-47FE9F6F056C}"/>
            </a:ext>
          </a:extLst>
        </p:cNvPr>
        <p:cNvGrpSpPr/>
        <p:nvPr/>
      </p:nvGrpSpPr>
      <p:grpSpPr>
        <a:xfrm>
          <a:off x="0" y="0"/>
          <a:ext cx="0" cy="0"/>
          <a:chOff x="0" y="0"/>
          <a:chExt cx="0" cy="0"/>
        </a:xfrm>
      </p:grpSpPr>
      <p:sp>
        <p:nvSpPr>
          <p:cNvPr id="290" name="Rectangle: Rounded Corners 51">
            <a:extLst>
              <a:ext uri="{FF2B5EF4-FFF2-40B4-BE49-F238E27FC236}">
                <a16:creationId xmlns:a16="http://schemas.microsoft.com/office/drawing/2014/main" id="{1AC23D64-7A0E-08B2-3935-F2067F5E58D1}"/>
              </a:ext>
            </a:extLst>
          </p:cNvPr>
          <p:cNvSpPr/>
          <p:nvPr/>
        </p:nvSpPr>
        <p:spPr>
          <a:xfrm>
            <a:off x="495906" y="1428942"/>
            <a:ext cx="5978226" cy="1559621"/>
          </a:xfrm>
          <a:prstGeom prst="roundRect">
            <a:avLst>
              <a:gd name="adj" fmla="val 5946"/>
            </a:avLst>
          </a:prstGeom>
          <a:solidFill>
            <a:schemeClr val="bg1">
              <a:lumMod val="20000"/>
              <a:lumOff val="80000"/>
              <a:alpha val="20000"/>
            </a:schemeClr>
          </a:solidFill>
          <a:ln>
            <a:solidFill>
              <a:schemeClr val="bg1">
                <a:lumMod val="20000"/>
                <a:lumOff val="8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solidFill>
                <a:srgbClr val="FFFFFF"/>
              </a:solidFill>
              <a:latin typeface="Bahij Janna" panose="02040503050201020203" pitchFamily="18" charset="-78"/>
              <a:cs typeface="Bahij Janna" panose="02040503050201020203" pitchFamily="18" charset="-78"/>
            </a:endParaRPr>
          </a:p>
        </p:txBody>
      </p:sp>
      <p:sp>
        <p:nvSpPr>
          <p:cNvPr id="199" name="Title 2">
            <a:extLst>
              <a:ext uri="{FF2B5EF4-FFF2-40B4-BE49-F238E27FC236}">
                <a16:creationId xmlns:a16="http://schemas.microsoft.com/office/drawing/2014/main" id="{09AF24F3-9768-5537-DAD1-270DA20A0889}"/>
              </a:ext>
            </a:extLst>
          </p:cNvPr>
          <p:cNvSpPr txBox="1">
            <a:spLocks/>
          </p:cNvSpPr>
          <p:nvPr/>
        </p:nvSpPr>
        <p:spPr>
          <a:xfrm>
            <a:off x="1233995" y="78657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lvl="0">
              <a:defRPr/>
            </a:pPr>
            <a:r>
              <a:rPr kumimoji="0" lang="ar-S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5.1</a:t>
            </a:r>
            <a:r>
              <a:rPr kumimoji="0" lang="ar-Q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 </a:t>
            </a:r>
            <a:r>
              <a:rPr kumimoji="0" lang="ar-S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النتائج </a:t>
            </a:r>
            <a:r>
              <a:rPr lang="ar-SA" dirty="0">
                <a:solidFill>
                  <a:srgbClr val="7C32C9"/>
                </a:solidFill>
                <a:latin typeface="DiodrumArabic-Semibold" panose="00000700000000000000" pitchFamily="2" charset="-78"/>
                <a:cs typeface="DiodrumArabic-Semibold" panose="00000700000000000000" pitchFamily="2" charset="-78"/>
              </a:rPr>
              <a:t>العامة لـ</a:t>
            </a:r>
            <a:r>
              <a:rPr lang="ar-SA" dirty="0">
                <a:solidFill>
                  <a:srgbClr val="3F3578"/>
                </a:solidFill>
                <a:latin typeface="☞DIODRUM ARABIC MEDIUM" pitchFamily="2" charset="-78"/>
                <a:cs typeface="☞DIODRUM ARABIC MEDIUM"/>
              </a:rPr>
              <a:t> ( اسم الجهة ) </a:t>
            </a:r>
            <a:endParaRPr lang="ar-QA" dirty="0">
              <a:solidFill>
                <a:srgbClr val="7C32C9"/>
              </a:solidFill>
              <a:latin typeface="DiodrumArabic-Semibold" panose="00000700000000000000" pitchFamily="2" charset="-78"/>
              <a:cs typeface="DiodrumArabic-Semibold" panose="00000700000000000000" pitchFamily="2" charset="-78"/>
            </a:endParaRPr>
          </a:p>
        </p:txBody>
      </p:sp>
      <p:sp>
        <p:nvSpPr>
          <p:cNvPr id="228" name="Rectangle: Rounded Corners 51">
            <a:extLst>
              <a:ext uri="{FF2B5EF4-FFF2-40B4-BE49-F238E27FC236}">
                <a16:creationId xmlns:a16="http://schemas.microsoft.com/office/drawing/2014/main" id="{E40BFB46-B8F4-D3F1-16F7-037DBA469A7C}"/>
              </a:ext>
            </a:extLst>
          </p:cNvPr>
          <p:cNvSpPr/>
          <p:nvPr/>
        </p:nvSpPr>
        <p:spPr>
          <a:xfrm>
            <a:off x="495906" y="1428942"/>
            <a:ext cx="5821396" cy="1559621"/>
          </a:xfrm>
          <a:prstGeom prst="roundRect">
            <a:avLst>
              <a:gd name="adj" fmla="val 5946"/>
            </a:avLst>
          </a:prstGeom>
          <a:solidFill>
            <a:srgbClr val="DDDDDD">
              <a:alpha val="27843"/>
            </a:srgbClr>
          </a:solidFill>
          <a:ln>
            <a:solidFill>
              <a:schemeClr val="bg1">
                <a:lumMod val="20000"/>
                <a:lumOff val="8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solidFill>
                <a:srgbClr val="FFFFFF"/>
              </a:solidFill>
              <a:latin typeface="Bahij Janna" panose="02040503050201020203" pitchFamily="18" charset="-78"/>
              <a:cs typeface="Bahij Janna" panose="02040503050201020203" pitchFamily="18" charset="-78"/>
            </a:endParaRPr>
          </a:p>
        </p:txBody>
      </p:sp>
      <p:sp>
        <p:nvSpPr>
          <p:cNvPr id="229" name="TextBox 228">
            <a:extLst>
              <a:ext uri="{FF2B5EF4-FFF2-40B4-BE49-F238E27FC236}">
                <a16:creationId xmlns:a16="http://schemas.microsoft.com/office/drawing/2014/main" id="{FFC3B126-C5B5-8274-6CCE-893FFAE36AE1}"/>
              </a:ext>
            </a:extLst>
          </p:cNvPr>
          <p:cNvSpPr txBox="1"/>
          <p:nvPr/>
        </p:nvSpPr>
        <p:spPr>
          <a:xfrm>
            <a:off x="642257" y="1582371"/>
            <a:ext cx="4118774" cy="1288518"/>
          </a:xfrm>
          <a:prstGeom prst="rect">
            <a:avLst/>
          </a:prstGeom>
          <a:noFill/>
        </p:spPr>
        <p:txBody>
          <a:bodyPr wrap="square" rtlCol="0" anchor="ctr">
            <a:noAutofit/>
          </a:bodyPr>
          <a:lstStyle/>
          <a:p>
            <a:pPr lvl="0" algn="justLow" rtl="1">
              <a:lnSpc>
                <a:spcPct val="120000"/>
              </a:lnSpc>
              <a:defRPr/>
            </a:pPr>
            <a:r>
              <a:rPr lang="ar-SA" sz="1200" dirty="0">
                <a:solidFill>
                  <a:srgbClr val="2A1F6A"/>
                </a:solidFill>
                <a:latin typeface="DiodrumArabic-Medium" panose="00000600000000000000" pitchFamily="2" charset="-78"/>
                <a:cs typeface="DiodrumArabic-Medium" panose="00000600000000000000" pitchFamily="2" charset="-78"/>
              </a:rPr>
              <a:t>تمكنت</a:t>
            </a:r>
            <a:r>
              <a:rPr lang="ar-SA" sz="1200" dirty="0">
                <a:solidFill>
                  <a:srgbClr val="3F3578"/>
                </a:solidFill>
                <a:latin typeface="☞DIODRUM ARABIC MEDIUM" pitchFamily="2" charset="-78"/>
                <a:cs typeface="☞DIODRUM ARABIC MEDIUM"/>
              </a:rPr>
              <a:t> ( اسم الجهة )</a:t>
            </a:r>
            <a:r>
              <a:rPr lang="ar-SA" sz="1200" dirty="0">
                <a:solidFill>
                  <a:srgbClr val="2A1F6A"/>
                </a:solidFill>
                <a:latin typeface="DiodrumArabic-Medium" panose="00000600000000000000" pitchFamily="2" charset="-78"/>
                <a:cs typeface="DiodrumArabic-Medium" panose="00000600000000000000" pitchFamily="2" charset="-78"/>
              </a:rPr>
              <a:t> من تحقيق مستوى (</a:t>
            </a:r>
            <a:r>
              <a:rPr lang="en-US" sz="1200" b="1" dirty="0">
                <a:solidFill>
                  <a:srgbClr val="382F71"/>
                </a:solidFill>
                <a:latin typeface="DiodrumArabic-Medium" panose="00000600000000000000" pitchFamily="2" charset="-78"/>
                <a:cs typeface="DiodrumArabic-Medium" panose="00000600000000000000" pitchFamily="2" charset="-78"/>
              </a:rPr>
              <a:t>XXXX</a:t>
            </a:r>
            <a:r>
              <a:rPr lang="ar-SA" sz="1200" dirty="0">
                <a:solidFill>
                  <a:srgbClr val="2A1F6A"/>
                </a:solidFill>
                <a:latin typeface="DiodrumArabic-Medium" panose="00000600000000000000" pitchFamily="2" charset="-78"/>
                <a:cs typeface="DiodrumArabic-Medium" panose="00000600000000000000" pitchFamily="2" charset="-78"/>
              </a:rPr>
              <a:t>) في مؤشر جاهزية تبني التقنيات الناشئة. </a:t>
            </a:r>
            <a:endParaRPr kumimoji="0" lang="ar-SA" sz="1200" b="0" i="0" u="none" strike="noStrike" kern="1200" cap="none" spc="0" normalizeH="0" baseline="0" noProof="0" dirty="0">
              <a:ln>
                <a:noFill/>
              </a:ln>
              <a:solidFill>
                <a:srgbClr val="2A1F6A"/>
              </a:solidFill>
              <a:effectLst/>
              <a:uLnTx/>
              <a:uFillTx/>
              <a:latin typeface="DiodrumArabic-Medium" panose="00000600000000000000" pitchFamily="2" charset="-78"/>
              <a:ea typeface="+mn-ea"/>
              <a:cs typeface="DiodrumArabic-Medium" panose="00000600000000000000" pitchFamily="2" charset="-78"/>
            </a:endParaRPr>
          </a:p>
        </p:txBody>
      </p:sp>
      <p:sp>
        <p:nvSpPr>
          <p:cNvPr id="234" name="Rectangle: Rounded Corners 51">
            <a:extLst>
              <a:ext uri="{FF2B5EF4-FFF2-40B4-BE49-F238E27FC236}">
                <a16:creationId xmlns:a16="http://schemas.microsoft.com/office/drawing/2014/main" id="{5EE517DE-E712-A3AC-F5B3-F648DF3A3CD8}"/>
              </a:ext>
            </a:extLst>
          </p:cNvPr>
          <p:cNvSpPr/>
          <p:nvPr/>
        </p:nvSpPr>
        <p:spPr>
          <a:xfrm>
            <a:off x="4864449" y="1582371"/>
            <a:ext cx="1296867" cy="1288518"/>
          </a:xfrm>
          <a:prstGeom prst="roundRect">
            <a:avLst>
              <a:gd name="adj" fmla="val 4773"/>
            </a:avLst>
          </a:prstGeom>
          <a:solidFill>
            <a:schemeClr val="bg1"/>
          </a:solidFill>
          <a:ln>
            <a:noFill/>
            <a:prstDash val="sysDot"/>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solidFill>
                <a:srgbClr val="FFFFFF"/>
              </a:solidFill>
              <a:latin typeface="Bahij Janna" panose="02040503050201020203" pitchFamily="18" charset="-78"/>
              <a:cs typeface="Bahij Janna" panose="02040503050201020203" pitchFamily="18" charset="-78"/>
            </a:endParaRPr>
          </a:p>
        </p:txBody>
      </p:sp>
      <p:sp>
        <p:nvSpPr>
          <p:cNvPr id="235" name="TextBox 234">
            <a:extLst>
              <a:ext uri="{FF2B5EF4-FFF2-40B4-BE49-F238E27FC236}">
                <a16:creationId xmlns:a16="http://schemas.microsoft.com/office/drawing/2014/main" id="{4BE711CB-FE39-E8E0-6BE1-DC5C4D677B0E}"/>
              </a:ext>
            </a:extLst>
          </p:cNvPr>
          <p:cNvSpPr txBox="1"/>
          <p:nvPr/>
        </p:nvSpPr>
        <p:spPr>
          <a:xfrm>
            <a:off x="241038" y="3342135"/>
            <a:ext cx="6156641" cy="327324"/>
          </a:xfrm>
          <a:prstGeom prst="roundRect">
            <a:avLst/>
          </a:prstGeom>
          <a:noFill/>
        </p:spPr>
        <p:txBody>
          <a:bodyPr wrap="square">
            <a:spAutoFit/>
          </a:bodyPr>
          <a:lstStyle/>
          <a:p>
            <a:pPr marL="0" lvl="2" algn="ctr" rtl="1">
              <a:lnSpc>
                <a:spcPts val="1600"/>
              </a:lnSpc>
              <a:defRPr/>
            </a:pPr>
            <a:r>
              <a:rPr lang="ar-SA" sz="1400" b="1" dirty="0">
                <a:solidFill>
                  <a:srgbClr val="382F71"/>
                </a:solidFill>
                <a:latin typeface="☞DIODRUM ARABIC SEMIBOLD" panose="00000700000000000000" pitchFamily="2" charset="-78"/>
                <a:cs typeface="☞DIODRUM ARABIC SEMIBOLD" panose="00000700000000000000" pitchFamily="2" charset="-78"/>
              </a:rPr>
              <a:t>نتائج ( اسم الجهة </a:t>
            </a:r>
            <a:r>
              <a:rPr lang="ar-SA" sz="1400" dirty="0">
                <a:solidFill>
                  <a:srgbClr val="3F3578"/>
                </a:solidFill>
                <a:latin typeface="☞DIODRUM ARABIC MEDIUM" pitchFamily="2" charset="-78"/>
                <a:cs typeface="☞DIODRUM ARABIC MEDIUM"/>
              </a:rPr>
              <a:t>)</a:t>
            </a:r>
            <a:r>
              <a:rPr lang="ar-SA" sz="1400" b="1" dirty="0">
                <a:solidFill>
                  <a:srgbClr val="382F71"/>
                </a:solidFill>
                <a:latin typeface="☞DIODRUM ARABIC SEMIBOLD" panose="00000700000000000000" pitchFamily="2" charset="-78"/>
                <a:cs typeface="☞DIODRUM ARABIC SEMIBOLD" panose="00000700000000000000" pitchFamily="2" charset="-78"/>
              </a:rPr>
              <a:t> حسب القدرات الرئيسة الأربعة</a:t>
            </a:r>
            <a:endParaRPr lang="ar-SA" sz="1400" b="1" dirty="0">
              <a:solidFill>
                <a:srgbClr val="FF0000"/>
              </a:solidFill>
              <a:latin typeface="☞DIODRUM ARABIC SEMIBOLD" panose="00000700000000000000" pitchFamily="2" charset="-78"/>
              <a:cs typeface="☞DIODRUM ARABIC SEMIBOLD" panose="00000700000000000000" pitchFamily="2" charset="-78"/>
            </a:endParaRPr>
          </a:p>
        </p:txBody>
      </p:sp>
      <p:sp>
        <p:nvSpPr>
          <p:cNvPr id="236" name="Round Single Corner Rectangle 196">
            <a:extLst>
              <a:ext uri="{FF2B5EF4-FFF2-40B4-BE49-F238E27FC236}">
                <a16:creationId xmlns:a16="http://schemas.microsoft.com/office/drawing/2014/main" id="{F1F0C65E-38BC-748E-819F-252975A4E25A}"/>
              </a:ext>
            </a:extLst>
          </p:cNvPr>
          <p:cNvSpPr/>
          <p:nvPr/>
        </p:nvSpPr>
        <p:spPr>
          <a:xfrm>
            <a:off x="4855157" y="3917069"/>
            <a:ext cx="1408176" cy="1866253"/>
          </a:xfrm>
          <a:prstGeom prst="round1Rect">
            <a:avLst>
              <a:gd name="adj" fmla="val 8010"/>
            </a:avLst>
          </a:prstGeom>
          <a:solidFill>
            <a:srgbClr val="DEE1E6"/>
          </a:solidFill>
          <a:ln w="6350">
            <a:solidFill>
              <a:schemeClr val="bg1">
                <a:lumMod val="20000"/>
                <a:lumOff val="80000"/>
                <a:alpha val="99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sp>
        <p:nvSpPr>
          <p:cNvPr id="237" name="object 1323">
            <a:extLst>
              <a:ext uri="{FF2B5EF4-FFF2-40B4-BE49-F238E27FC236}">
                <a16:creationId xmlns:a16="http://schemas.microsoft.com/office/drawing/2014/main" id="{63E710E8-FFCF-5106-0F44-F6BC4E2AB3F8}"/>
              </a:ext>
            </a:extLst>
          </p:cNvPr>
          <p:cNvSpPr txBox="1"/>
          <p:nvPr/>
        </p:nvSpPr>
        <p:spPr>
          <a:xfrm>
            <a:off x="4786742" y="4852007"/>
            <a:ext cx="1545007" cy="1012114"/>
          </a:xfrm>
          <a:prstGeom prst="roundRect">
            <a:avLst>
              <a:gd name="adj" fmla="val 0"/>
            </a:avLst>
          </a:prstGeom>
          <a:noFill/>
          <a:ln w="6350">
            <a:noFill/>
            <a:prstDash val="dash"/>
          </a:ln>
        </p:spPr>
        <p:txBody>
          <a:bodyPr vert="horz" wrap="none" lIns="180000" tIns="396000" rIns="180000" bIns="180000" rtlCol="0" anchor="ctr" anchorCtr="0">
            <a:no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marL="8145" marR="3258" lvl="0" indent="39094" algn="ctr" defTabSz="457200" rtl="0" eaLnBrk="1" fontAlgn="auto" latinLnBrk="0" hangingPunct="1">
              <a:lnSpc>
                <a:spcPct val="100000"/>
              </a:lnSpc>
              <a:spcBef>
                <a:spcPts val="64"/>
              </a:spcBef>
              <a:spcAft>
                <a:spcPts val="0"/>
              </a:spcAft>
              <a:buClrTx/>
              <a:buSzTx/>
              <a:buFontTx/>
              <a:buNone/>
              <a:tabLst/>
              <a:defRPr/>
            </a:pPr>
            <a:r>
              <a:rPr kumimoji="0" lang="ar-SA" sz="2400" b="1" i="0" u="none" strike="noStrike" kern="1200" cap="none" spc="0" normalizeH="0" baseline="0" noProof="0" dirty="0">
                <a:ln>
                  <a:noFill/>
                </a:ln>
                <a:solidFill>
                  <a:srgbClr val="382F71"/>
                </a:solidFill>
                <a:effectLst/>
                <a:uLnTx/>
                <a:uFillTx/>
                <a:latin typeface="DiodrumArabic-Semibold" panose="00000700000000000000" pitchFamily="2" charset="-78"/>
                <a:cs typeface="DiodrumArabic-Semibold" panose="00000700000000000000" pitchFamily="2" charset="-78"/>
              </a:rPr>
              <a:t>%</a:t>
            </a:r>
            <a:r>
              <a:rPr kumimoji="0" lang="en-US" sz="2400" b="1" i="0" u="none" strike="noStrike" kern="1200" cap="none" spc="0" normalizeH="0" baseline="0" noProof="0" dirty="0">
                <a:ln>
                  <a:noFill/>
                </a:ln>
                <a:solidFill>
                  <a:srgbClr val="382F71"/>
                </a:solidFill>
                <a:effectLst/>
                <a:uLnTx/>
                <a:uFillTx/>
                <a:latin typeface="DiodrumArabic-Semibold" panose="00000700000000000000" pitchFamily="2" charset="-78"/>
                <a:cs typeface="DiodrumArabic-Semibold" panose="00000700000000000000" pitchFamily="2" charset="-78"/>
              </a:rPr>
              <a:t>00</a:t>
            </a:r>
            <a:r>
              <a:rPr lang="en-US" sz="2000" dirty="0">
                <a:solidFill>
                  <a:srgbClr val="382F71"/>
                </a:solidFill>
                <a:latin typeface="DiodrumArabic-Semibold" panose="00000700000000000000" pitchFamily="2" charset="-78"/>
                <a:cs typeface="DiodrumArabic-Semibold" panose="00000700000000000000" pitchFamily="2" charset="-78"/>
              </a:rPr>
              <a:t>.00</a:t>
            </a:r>
            <a:endParaRPr kumimoji="0" lang="en-US" sz="2400" b="1" i="0" u="none" strike="noStrike" kern="1200" cap="none" spc="0" normalizeH="0" baseline="0" noProof="0" dirty="0">
              <a:ln>
                <a:noFill/>
              </a:ln>
              <a:solidFill>
                <a:srgbClr val="382F71"/>
              </a:solidFill>
              <a:effectLst/>
              <a:uLnTx/>
              <a:uFillTx/>
              <a:latin typeface="DiodrumArabic-Semibold" panose="00000700000000000000" pitchFamily="2" charset="-78"/>
              <a:cs typeface="DiodrumArabic-Semibold" panose="00000700000000000000" pitchFamily="2" charset="-78"/>
            </a:endParaRPr>
          </a:p>
        </p:txBody>
      </p:sp>
      <p:sp>
        <p:nvSpPr>
          <p:cNvPr id="238" name="Rectangle: Rounded Corners 51">
            <a:extLst>
              <a:ext uri="{FF2B5EF4-FFF2-40B4-BE49-F238E27FC236}">
                <a16:creationId xmlns:a16="http://schemas.microsoft.com/office/drawing/2014/main" id="{47CEC88C-A50F-7E27-048E-9C9FC5141955}"/>
              </a:ext>
            </a:extLst>
          </p:cNvPr>
          <p:cNvSpPr/>
          <p:nvPr/>
        </p:nvSpPr>
        <p:spPr>
          <a:xfrm>
            <a:off x="4787929" y="4510017"/>
            <a:ext cx="1542633" cy="6039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200000"/>
              </a:lnSpc>
              <a:spcBef>
                <a:spcPts val="0"/>
              </a:spcBef>
              <a:spcAft>
                <a:spcPts val="600"/>
              </a:spcAft>
              <a:buClrTx/>
              <a:buSzTx/>
              <a:buFontTx/>
              <a:buNone/>
              <a:tabLst/>
              <a:defRPr/>
            </a:pPr>
            <a:r>
              <a:rPr kumimoji="0" lang="ar-SA" sz="1000" b="1" i="0" u="none" strike="noStrike" kern="1200" cap="none" spc="0" normalizeH="0" baseline="0" noProof="0">
                <a:ln>
                  <a:noFill/>
                </a:ln>
                <a:solidFill>
                  <a:schemeClr val="bg2">
                    <a:lumMod val="75000"/>
                  </a:schemeClr>
                </a:solidFill>
                <a:effectLst/>
                <a:uLnTx/>
                <a:uFillTx/>
                <a:latin typeface="☞DIODRUM ARABIC SEMIBOLD" panose="00000700000000000000" pitchFamily="2" charset="-78"/>
                <a:cs typeface="☞DIODRUM ARABIC SEMIBOLD" panose="00000700000000000000" pitchFamily="2" charset="-78"/>
              </a:rPr>
              <a:t>القدرة الأولى</a:t>
            </a:r>
          </a:p>
          <a:p>
            <a:pPr marL="0" marR="0" lvl="0" indent="0" algn="ctr" defTabSz="457200" rtl="0" eaLnBrk="1" fontAlgn="auto" latinLnBrk="0" hangingPunct="1">
              <a:lnSpc>
                <a:spcPct val="150000"/>
              </a:lnSpc>
              <a:spcBef>
                <a:spcPts val="0"/>
              </a:spcBef>
              <a:spcAft>
                <a:spcPts val="600"/>
              </a:spcAft>
              <a:buClrTx/>
              <a:buSzTx/>
              <a:buFontTx/>
              <a:buNone/>
              <a:tabLst/>
              <a:defRPr/>
            </a:pPr>
            <a:r>
              <a:rPr kumimoji="0" lang="ar-SA" sz="1400" b="1" i="0" u="none" strike="noStrike" kern="1200" cap="none" spc="0" normalizeH="0" baseline="0" noProof="0">
                <a:ln>
                  <a:noFill/>
                </a:ln>
                <a:solidFill>
                  <a:srgbClr val="382F71"/>
                </a:solidFill>
                <a:effectLst/>
                <a:uLnTx/>
                <a:uFillTx/>
                <a:latin typeface="☞DIODRUM ARABIC SEMIBOLD" panose="00000700000000000000" pitchFamily="2" charset="-78"/>
                <a:cs typeface="☞DIODRUM ARABIC SEMIBOLD" panose="00000700000000000000" pitchFamily="2" charset="-78"/>
              </a:rPr>
              <a:t>البحث</a:t>
            </a:r>
          </a:p>
        </p:txBody>
      </p:sp>
      <p:sp>
        <p:nvSpPr>
          <p:cNvPr id="240" name="Rounded Rectangle 198">
            <a:extLst>
              <a:ext uri="{FF2B5EF4-FFF2-40B4-BE49-F238E27FC236}">
                <a16:creationId xmlns:a16="http://schemas.microsoft.com/office/drawing/2014/main" id="{FB2D6A53-0A1A-9491-63A1-FCC987BEFB88}"/>
              </a:ext>
            </a:extLst>
          </p:cNvPr>
          <p:cNvSpPr/>
          <p:nvPr/>
        </p:nvSpPr>
        <p:spPr>
          <a:xfrm flipH="1">
            <a:off x="3426856" y="3917069"/>
            <a:ext cx="1408176" cy="1863641"/>
          </a:xfrm>
          <a:prstGeom prst="roundRect">
            <a:avLst>
              <a:gd name="adj" fmla="val 0"/>
            </a:avLst>
          </a:prstGeom>
          <a:solidFill>
            <a:srgbClr val="DEE1E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sp>
        <p:nvSpPr>
          <p:cNvPr id="242" name="object 1323">
            <a:extLst>
              <a:ext uri="{FF2B5EF4-FFF2-40B4-BE49-F238E27FC236}">
                <a16:creationId xmlns:a16="http://schemas.microsoft.com/office/drawing/2014/main" id="{75E5A7C6-8740-B2B8-AE9E-37F9E7ABB2C6}"/>
              </a:ext>
            </a:extLst>
          </p:cNvPr>
          <p:cNvSpPr txBox="1"/>
          <p:nvPr/>
        </p:nvSpPr>
        <p:spPr>
          <a:xfrm>
            <a:off x="3364112" y="4841861"/>
            <a:ext cx="1533664" cy="1012113"/>
          </a:xfrm>
          <a:prstGeom prst="roundRect">
            <a:avLst/>
          </a:prstGeom>
          <a:noFill/>
          <a:ln w="6350">
            <a:noFill/>
            <a:prstDash val="dash"/>
          </a:ln>
        </p:spPr>
        <p:txBody>
          <a:bodyPr vert="horz" wrap="none" lIns="180000" tIns="396000" rIns="180000" bIns="180000" rtlCol="0" anchor="ctr" anchorCtr="0">
            <a:no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ar-SA" dirty="0">
                <a:solidFill>
                  <a:srgbClr val="382F71"/>
                </a:solidFill>
                <a:latin typeface="DiodrumArabic-Semibold" panose="00000700000000000000" pitchFamily="2" charset="-78"/>
                <a:cs typeface="DiodrumArabic-Semibold" panose="00000700000000000000" pitchFamily="2" charset="-78"/>
              </a:rPr>
              <a:t>%</a:t>
            </a:r>
            <a:r>
              <a:rPr lang="en-US" dirty="0">
                <a:solidFill>
                  <a:srgbClr val="382F71"/>
                </a:solidFill>
                <a:latin typeface="DiodrumArabic-Semibold" panose="00000700000000000000" pitchFamily="2" charset="-78"/>
                <a:cs typeface="DiodrumArabic-Semibold" panose="00000700000000000000" pitchFamily="2" charset="-78"/>
              </a:rPr>
              <a:t>00</a:t>
            </a:r>
            <a:r>
              <a:rPr lang="en-US" sz="2000" b="0" dirty="0">
                <a:solidFill>
                  <a:srgbClr val="382F71"/>
                </a:solidFill>
                <a:latin typeface="DiodrumArabic-Semibold" panose="00000700000000000000" pitchFamily="2" charset="-78"/>
                <a:cs typeface="DiodrumArabic-Semibold" panose="00000700000000000000" pitchFamily="2" charset="-78"/>
              </a:rPr>
              <a:t>.00</a:t>
            </a:r>
            <a:endParaRPr lang="en-US" dirty="0">
              <a:solidFill>
                <a:srgbClr val="382F71"/>
              </a:solidFill>
              <a:latin typeface="DiodrumArabic-Semibold" panose="00000700000000000000" pitchFamily="2" charset="-78"/>
              <a:cs typeface="DiodrumArabic-Semibold" panose="00000700000000000000" pitchFamily="2" charset="-78"/>
            </a:endParaRPr>
          </a:p>
        </p:txBody>
      </p:sp>
      <p:sp>
        <p:nvSpPr>
          <p:cNvPr id="243" name="Rectangle: Rounded Corners 51">
            <a:extLst>
              <a:ext uri="{FF2B5EF4-FFF2-40B4-BE49-F238E27FC236}">
                <a16:creationId xmlns:a16="http://schemas.microsoft.com/office/drawing/2014/main" id="{7A6EB835-62A7-A909-6A7B-4627E6570789}"/>
              </a:ext>
            </a:extLst>
          </p:cNvPr>
          <p:cNvSpPr/>
          <p:nvPr/>
        </p:nvSpPr>
        <p:spPr>
          <a:xfrm>
            <a:off x="3362874" y="4510448"/>
            <a:ext cx="1536140" cy="6039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200000"/>
              </a:lnSpc>
              <a:spcBef>
                <a:spcPts val="0"/>
              </a:spcBef>
              <a:spcAft>
                <a:spcPts val="600"/>
              </a:spcAft>
              <a:buClrTx/>
              <a:buSzTx/>
              <a:buFontTx/>
              <a:buNone/>
              <a:tabLst/>
              <a:defRPr/>
            </a:pPr>
            <a:r>
              <a:rPr kumimoji="0" lang="ar-SA" sz="1000" b="1" i="0" u="none" strike="noStrike" kern="1200" cap="none" spc="0" normalizeH="0" baseline="0" noProof="0">
                <a:ln>
                  <a:noFill/>
                </a:ln>
                <a:solidFill>
                  <a:schemeClr val="bg2">
                    <a:lumMod val="75000"/>
                  </a:schemeClr>
                </a:solidFill>
                <a:effectLst/>
                <a:uLnTx/>
                <a:uFillTx/>
                <a:latin typeface="☞DIODRUM ARABIC SEMIBOLD" panose="00000700000000000000" pitchFamily="2" charset="-78"/>
                <a:cs typeface="☞DIODRUM ARABIC SEMIBOLD" panose="00000700000000000000" pitchFamily="2" charset="-78"/>
              </a:rPr>
              <a:t>القدرة الثانية</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82F71"/>
                </a:solidFill>
                <a:effectLst/>
                <a:uLnTx/>
                <a:uFillTx/>
                <a:latin typeface="☞DIODRUM ARABIC SEMIBOLD" panose="00000700000000000000" pitchFamily="2" charset="-78"/>
                <a:cs typeface="☞DIODRUM ARABIC SEMIBOLD" panose="00000700000000000000" pitchFamily="2" charset="-78"/>
              </a:rPr>
              <a:t>التواصل</a:t>
            </a:r>
            <a:endParaRPr kumimoji="0" lang="en-US" sz="1200" b="1" i="0" u="none" strike="noStrike" kern="1200" cap="none" spc="0" normalizeH="0" baseline="0" noProof="0">
              <a:ln>
                <a:noFill/>
              </a:ln>
              <a:solidFill>
                <a:srgbClr val="382F71"/>
              </a:solidFill>
              <a:effectLst/>
              <a:uLnTx/>
              <a:uFillTx/>
              <a:latin typeface="☞DIODRUM ARABIC SEMIBOLD" panose="00000700000000000000" pitchFamily="2" charset="-78"/>
              <a:cs typeface="☞DIODRUM ARABIC SEMIBOLD" panose="00000700000000000000" pitchFamily="2" charset="-78"/>
            </a:endParaRPr>
          </a:p>
        </p:txBody>
      </p:sp>
      <p:sp>
        <p:nvSpPr>
          <p:cNvPr id="244" name="Rounded Rectangle 200">
            <a:extLst>
              <a:ext uri="{FF2B5EF4-FFF2-40B4-BE49-F238E27FC236}">
                <a16:creationId xmlns:a16="http://schemas.microsoft.com/office/drawing/2014/main" id="{EE922128-E97C-7286-F63F-8D7373F2D464}"/>
              </a:ext>
            </a:extLst>
          </p:cNvPr>
          <p:cNvSpPr/>
          <p:nvPr/>
        </p:nvSpPr>
        <p:spPr>
          <a:xfrm flipH="1">
            <a:off x="1964759" y="3917069"/>
            <a:ext cx="1408176" cy="1863641"/>
          </a:xfrm>
          <a:prstGeom prst="roundRect">
            <a:avLst>
              <a:gd name="adj" fmla="val 0"/>
            </a:avLst>
          </a:prstGeom>
          <a:solidFill>
            <a:srgbClr val="E9E2F1"/>
          </a:solidFill>
          <a:ln w="6350">
            <a:solidFill>
              <a:schemeClr val="bg1">
                <a:lumMod val="20000"/>
                <a:lumOff val="80000"/>
                <a:alpha val="99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sp>
        <p:nvSpPr>
          <p:cNvPr id="245" name="object 1323">
            <a:extLst>
              <a:ext uri="{FF2B5EF4-FFF2-40B4-BE49-F238E27FC236}">
                <a16:creationId xmlns:a16="http://schemas.microsoft.com/office/drawing/2014/main" id="{0D25997E-140C-F072-3B75-941E08151F61}"/>
              </a:ext>
            </a:extLst>
          </p:cNvPr>
          <p:cNvSpPr txBox="1"/>
          <p:nvPr/>
        </p:nvSpPr>
        <p:spPr>
          <a:xfrm>
            <a:off x="1845670" y="4852007"/>
            <a:ext cx="1545242" cy="1012113"/>
          </a:xfrm>
          <a:prstGeom prst="roundRect">
            <a:avLst/>
          </a:prstGeom>
          <a:noFill/>
          <a:ln w="6350">
            <a:noFill/>
            <a:prstDash val="dash"/>
          </a:ln>
        </p:spPr>
        <p:txBody>
          <a:bodyPr vert="horz" wrap="none" lIns="180000" tIns="396000" rIns="180000" bIns="180000" rtlCol="0" anchor="ctr" anchorCtr="0">
            <a:no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ar-SA" dirty="0">
                <a:solidFill>
                  <a:srgbClr val="7C32C9"/>
                </a:solidFill>
                <a:latin typeface="DiodrumArabic-Semibold" panose="00000700000000000000" pitchFamily="2" charset="-78"/>
                <a:cs typeface="DiodrumArabic-Semibold" panose="00000700000000000000" pitchFamily="2" charset="-78"/>
              </a:rPr>
              <a:t>%</a:t>
            </a:r>
            <a:r>
              <a:rPr lang="en-US" dirty="0">
                <a:solidFill>
                  <a:srgbClr val="7C32C9"/>
                </a:solidFill>
                <a:latin typeface="DiodrumArabic-Semibold" panose="00000700000000000000" pitchFamily="2" charset="-78"/>
                <a:cs typeface="DiodrumArabic-Semibold" panose="00000700000000000000" pitchFamily="2" charset="-78"/>
              </a:rPr>
              <a:t>00</a:t>
            </a:r>
            <a:r>
              <a:rPr lang="en-US" sz="2000" b="0" dirty="0">
                <a:solidFill>
                  <a:srgbClr val="7C32C9"/>
                </a:solidFill>
                <a:latin typeface="DiodrumArabic-Semibold" panose="00000700000000000000" pitchFamily="2" charset="-78"/>
                <a:cs typeface="DiodrumArabic-Semibold" panose="00000700000000000000" pitchFamily="2" charset="-78"/>
              </a:rPr>
              <a:t>.00</a:t>
            </a:r>
            <a:endParaRPr lang="en-US" dirty="0">
              <a:solidFill>
                <a:srgbClr val="7C32C9"/>
              </a:solidFill>
              <a:latin typeface="DiodrumArabic-Semibold" panose="00000700000000000000" pitchFamily="2" charset="-78"/>
              <a:cs typeface="DiodrumArabic-Semibold" panose="00000700000000000000" pitchFamily="2" charset="-78"/>
            </a:endParaRPr>
          </a:p>
        </p:txBody>
      </p:sp>
      <p:sp>
        <p:nvSpPr>
          <p:cNvPr id="246" name="Rectangle: Rounded Corners 51">
            <a:extLst>
              <a:ext uri="{FF2B5EF4-FFF2-40B4-BE49-F238E27FC236}">
                <a16:creationId xmlns:a16="http://schemas.microsoft.com/office/drawing/2014/main" id="{B525DF4F-2405-7EE7-8918-E6D812654E54}"/>
              </a:ext>
            </a:extLst>
          </p:cNvPr>
          <p:cNvSpPr/>
          <p:nvPr/>
        </p:nvSpPr>
        <p:spPr>
          <a:xfrm>
            <a:off x="1821948" y="4510879"/>
            <a:ext cx="1581687" cy="6039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200000"/>
              </a:lnSpc>
              <a:spcBef>
                <a:spcPts val="0"/>
              </a:spcBef>
              <a:spcAft>
                <a:spcPts val="600"/>
              </a:spcAft>
              <a:buClrTx/>
              <a:buSzTx/>
              <a:buFontTx/>
              <a:buNone/>
              <a:tabLst/>
              <a:defRPr/>
            </a:pPr>
            <a:r>
              <a:rPr kumimoji="0" lang="ar-SA" sz="1000" b="1" i="0" u="none" strike="noStrike" kern="1200" cap="none" spc="0" normalizeH="0" baseline="0" noProof="0">
                <a:ln>
                  <a:noFill/>
                </a:ln>
                <a:solidFill>
                  <a:schemeClr val="bg2">
                    <a:lumMod val="75000"/>
                  </a:schemeClr>
                </a:solidFill>
                <a:effectLst/>
                <a:uLnTx/>
                <a:uFillTx/>
                <a:latin typeface="☞DIODRUM ARABIC SEMIBOLD" panose="00000700000000000000" pitchFamily="2" charset="-78"/>
                <a:cs typeface="☞DIODRUM ARABIC SEMIBOLD" panose="00000700000000000000" pitchFamily="2" charset="-78"/>
              </a:rPr>
              <a:t>القدرة الثالثة</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82F71"/>
                </a:solidFill>
                <a:effectLst/>
                <a:uLnTx/>
                <a:uFillTx/>
                <a:latin typeface="☞DIODRUM ARABIC SEMIBOLD" panose="00000700000000000000" pitchFamily="2" charset="-78"/>
                <a:cs typeface="☞DIODRUM ARABIC SEMIBOLD" panose="00000700000000000000" pitchFamily="2" charset="-78"/>
              </a:rPr>
              <a:t>الإثبات</a:t>
            </a:r>
          </a:p>
        </p:txBody>
      </p:sp>
      <p:sp>
        <p:nvSpPr>
          <p:cNvPr id="247" name="Round Single Corner Rectangle 202">
            <a:extLst>
              <a:ext uri="{FF2B5EF4-FFF2-40B4-BE49-F238E27FC236}">
                <a16:creationId xmlns:a16="http://schemas.microsoft.com/office/drawing/2014/main" id="{051328B5-00F9-D943-04BC-CD425421C282}"/>
              </a:ext>
            </a:extLst>
          </p:cNvPr>
          <p:cNvSpPr/>
          <p:nvPr/>
        </p:nvSpPr>
        <p:spPr>
          <a:xfrm flipH="1">
            <a:off x="502838" y="3917069"/>
            <a:ext cx="1409633" cy="1863641"/>
          </a:xfrm>
          <a:prstGeom prst="round1Rect">
            <a:avLst>
              <a:gd name="adj" fmla="val 6408"/>
            </a:avLst>
          </a:prstGeom>
          <a:solidFill>
            <a:srgbClr val="E9E2F1"/>
          </a:solidFill>
          <a:ln w="6350">
            <a:solidFill>
              <a:schemeClr val="bg1">
                <a:lumMod val="20000"/>
                <a:lumOff val="80000"/>
                <a:alpha val="99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sp>
        <p:nvSpPr>
          <p:cNvPr id="249" name="Rectangle: Rounded Corners 51">
            <a:extLst>
              <a:ext uri="{FF2B5EF4-FFF2-40B4-BE49-F238E27FC236}">
                <a16:creationId xmlns:a16="http://schemas.microsoft.com/office/drawing/2014/main" id="{12F76464-7777-76B6-FE73-F966EC90EAA1}"/>
              </a:ext>
            </a:extLst>
          </p:cNvPr>
          <p:cNvSpPr/>
          <p:nvPr/>
        </p:nvSpPr>
        <p:spPr>
          <a:xfrm>
            <a:off x="438023" y="4511309"/>
            <a:ext cx="1539263" cy="6039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200000"/>
              </a:lnSpc>
              <a:spcBef>
                <a:spcPts val="0"/>
              </a:spcBef>
              <a:spcAft>
                <a:spcPts val="600"/>
              </a:spcAft>
              <a:buClrTx/>
              <a:buSzTx/>
              <a:buFontTx/>
              <a:buNone/>
              <a:tabLst/>
              <a:defRPr/>
            </a:pPr>
            <a:r>
              <a:rPr kumimoji="0" lang="ar-SA" sz="1000" b="1" i="0" u="none" strike="noStrike" kern="1200" cap="none" spc="0" normalizeH="0" baseline="0" noProof="0">
                <a:ln>
                  <a:noFill/>
                </a:ln>
                <a:solidFill>
                  <a:schemeClr val="bg2">
                    <a:lumMod val="75000"/>
                  </a:schemeClr>
                </a:solidFill>
                <a:effectLst/>
                <a:uLnTx/>
                <a:uFillTx/>
                <a:latin typeface="☞DIODRUM ARABIC SEMIBOLD" panose="00000700000000000000" pitchFamily="2" charset="-78"/>
                <a:cs typeface="☞DIODRUM ARABIC SEMIBOLD" panose="00000700000000000000" pitchFamily="2" charset="-78"/>
              </a:rPr>
              <a:t>القدرة الرابعة</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82F71"/>
                </a:solidFill>
                <a:effectLst/>
                <a:uLnTx/>
                <a:uFillTx/>
                <a:latin typeface="☞DIODRUM ARABIC SEMIBOLD" panose="00000700000000000000" pitchFamily="2" charset="-78"/>
                <a:cs typeface="☞DIODRUM ARABIC SEMIBOLD" panose="00000700000000000000" pitchFamily="2" charset="-78"/>
              </a:rPr>
              <a:t>التكامل</a:t>
            </a:r>
          </a:p>
        </p:txBody>
      </p:sp>
      <p:cxnSp>
        <p:nvCxnSpPr>
          <p:cNvPr id="250" name="Straight Connector 249">
            <a:extLst>
              <a:ext uri="{FF2B5EF4-FFF2-40B4-BE49-F238E27FC236}">
                <a16:creationId xmlns:a16="http://schemas.microsoft.com/office/drawing/2014/main" id="{D7ED4792-BDD3-F8AA-A279-3F37AB70174E}"/>
              </a:ext>
            </a:extLst>
          </p:cNvPr>
          <p:cNvCxnSpPr/>
          <p:nvPr/>
        </p:nvCxnSpPr>
        <p:spPr>
          <a:xfrm>
            <a:off x="5041663" y="4826906"/>
            <a:ext cx="103516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405DD68-0EB2-3EF4-D7CA-D76DF37189FD}"/>
              </a:ext>
            </a:extLst>
          </p:cNvPr>
          <p:cNvCxnSpPr/>
          <p:nvPr/>
        </p:nvCxnSpPr>
        <p:spPr>
          <a:xfrm>
            <a:off x="3613362" y="4828198"/>
            <a:ext cx="103516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83BBC4E-955D-6524-7658-75647DFF6BA2}"/>
              </a:ext>
            </a:extLst>
          </p:cNvPr>
          <p:cNvCxnSpPr/>
          <p:nvPr/>
        </p:nvCxnSpPr>
        <p:spPr>
          <a:xfrm>
            <a:off x="2151265" y="4828198"/>
            <a:ext cx="103516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230572D-A24D-E532-F9EB-5AC677EB5C9D}"/>
              </a:ext>
            </a:extLst>
          </p:cNvPr>
          <p:cNvCxnSpPr/>
          <p:nvPr/>
        </p:nvCxnSpPr>
        <p:spPr>
          <a:xfrm>
            <a:off x="690072" y="4828198"/>
            <a:ext cx="103516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4" name="Rounded Rectangle 197">
            <a:extLst>
              <a:ext uri="{FF2B5EF4-FFF2-40B4-BE49-F238E27FC236}">
                <a16:creationId xmlns:a16="http://schemas.microsoft.com/office/drawing/2014/main" id="{FCDBEFFE-91AD-C949-636F-327697EC5DA6}"/>
              </a:ext>
            </a:extLst>
          </p:cNvPr>
          <p:cNvSpPr>
            <a:spLocks noChangeAspect="1"/>
          </p:cNvSpPr>
          <p:nvPr/>
        </p:nvSpPr>
        <p:spPr>
          <a:xfrm>
            <a:off x="499841" y="5773460"/>
            <a:ext cx="1415627" cy="288059"/>
          </a:xfrm>
          <a:prstGeom prst="round2SameRect">
            <a:avLst>
              <a:gd name="adj1" fmla="val 0"/>
              <a:gd name="adj2" fmla="val 13728"/>
            </a:avLst>
          </a:prstGeom>
          <a:solidFill>
            <a:srgbClr val="7C32C9"/>
          </a:solidFill>
          <a:ln>
            <a:noFill/>
          </a:ln>
        </p:spPr>
        <p:txBody>
          <a:bodyPr wrap="square" lIns="0" tIns="0" rIns="0" bIns="36000" rtlCol="0" anchor="b" anchorCtr="0"/>
          <a:lstStyle/>
          <a:p>
            <a:pPr algn="ctr"/>
            <a:r>
              <a:rPr lang="ar-SA" sz="1200" b="1" dirty="0">
                <a:solidFill>
                  <a:srgbClr val="FFFFFF"/>
                </a:solidFill>
                <a:latin typeface="☞DIODRUM ARABIC SEMIBOLD" panose="00000700000000000000" pitchFamily="2" charset="-78"/>
                <a:cs typeface="☞DIODRUM ARABIC SEMIBOLD" panose="00000700000000000000" pitchFamily="2" charset="-78"/>
              </a:rPr>
              <a:t>المستوى</a:t>
            </a:r>
            <a:endParaRPr lang="ar-QA" sz="1200" b="1" dirty="0">
              <a:solidFill>
                <a:srgbClr val="FFFFFF"/>
              </a:solidFill>
              <a:latin typeface="☞DIODRUM ARABIC SEMIBOLD" panose="00000700000000000000" pitchFamily="2" charset="-78"/>
              <a:cs typeface="☞DIODRUM ARABIC SEMIBOLD" panose="00000700000000000000" pitchFamily="2" charset="-78"/>
            </a:endParaRPr>
          </a:p>
        </p:txBody>
      </p:sp>
      <p:sp>
        <p:nvSpPr>
          <p:cNvPr id="285" name="Rounded Rectangle 197">
            <a:extLst>
              <a:ext uri="{FF2B5EF4-FFF2-40B4-BE49-F238E27FC236}">
                <a16:creationId xmlns:a16="http://schemas.microsoft.com/office/drawing/2014/main" id="{E396F62A-333D-C6BA-1C38-CED4D4B1966D}"/>
              </a:ext>
            </a:extLst>
          </p:cNvPr>
          <p:cNvSpPr>
            <a:spLocks noChangeAspect="1"/>
          </p:cNvSpPr>
          <p:nvPr/>
        </p:nvSpPr>
        <p:spPr>
          <a:xfrm>
            <a:off x="1964759" y="5773461"/>
            <a:ext cx="1408176" cy="288060"/>
          </a:xfrm>
          <a:prstGeom prst="round2SameRect">
            <a:avLst>
              <a:gd name="adj1" fmla="val 0"/>
              <a:gd name="adj2" fmla="val 10982"/>
            </a:avLst>
          </a:prstGeom>
          <a:solidFill>
            <a:srgbClr val="7C32C9"/>
          </a:solidFill>
          <a:ln>
            <a:noFill/>
          </a:ln>
        </p:spPr>
        <p:txBody>
          <a:bodyPr wrap="square" lIns="0" tIns="0" rIns="0" bIns="36000" rtlCol="0" anchor="b" anchorCtr="0"/>
          <a:lstStyle/>
          <a:p>
            <a:pPr algn="ctr"/>
            <a:r>
              <a:rPr lang="ar-SA" sz="1200" b="1" dirty="0">
                <a:solidFill>
                  <a:srgbClr val="FFFFFF"/>
                </a:solidFill>
                <a:latin typeface="☞DIODRUM ARABIC SEMIBOLD" panose="00000700000000000000" pitchFamily="2" charset="-78"/>
                <a:cs typeface="☞DIODRUM ARABIC SEMIBOLD" panose="00000700000000000000" pitchFamily="2" charset="-78"/>
              </a:rPr>
              <a:t>المستوى</a:t>
            </a:r>
            <a:endParaRPr lang="ar-QA" sz="1200" b="1" dirty="0">
              <a:solidFill>
                <a:srgbClr val="FFFFFF"/>
              </a:solidFill>
              <a:latin typeface="☞DIODRUM ARABIC SEMIBOLD" panose="00000700000000000000" pitchFamily="2" charset="-78"/>
              <a:cs typeface="☞DIODRUM ARABIC SEMIBOLD" panose="00000700000000000000" pitchFamily="2" charset="-78"/>
            </a:endParaRPr>
          </a:p>
        </p:txBody>
      </p:sp>
      <p:sp>
        <p:nvSpPr>
          <p:cNvPr id="286" name="Rounded Rectangle 197">
            <a:extLst>
              <a:ext uri="{FF2B5EF4-FFF2-40B4-BE49-F238E27FC236}">
                <a16:creationId xmlns:a16="http://schemas.microsoft.com/office/drawing/2014/main" id="{D22E68AA-579D-0B67-9776-880BDDF22C7D}"/>
              </a:ext>
            </a:extLst>
          </p:cNvPr>
          <p:cNvSpPr>
            <a:spLocks noChangeAspect="1"/>
          </p:cNvSpPr>
          <p:nvPr/>
        </p:nvSpPr>
        <p:spPr>
          <a:xfrm>
            <a:off x="3426856" y="5773461"/>
            <a:ext cx="1408176" cy="288177"/>
          </a:xfrm>
          <a:prstGeom prst="round2SameRect">
            <a:avLst>
              <a:gd name="adj1" fmla="val 0"/>
              <a:gd name="adj2" fmla="val 13074"/>
            </a:avLst>
          </a:prstGeom>
          <a:solidFill>
            <a:srgbClr val="382F71"/>
          </a:solidFill>
          <a:ln>
            <a:noFill/>
          </a:ln>
        </p:spPr>
        <p:txBody>
          <a:bodyPr wrap="square" lIns="0" tIns="0" rIns="0" bIns="36000" rtlCol="0" anchor="b" anchorCtr="0"/>
          <a:lstStyle/>
          <a:p>
            <a:pPr algn="ctr"/>
            <a:r>
              <a:rPr lang="ar-SA" sz="1200" b="1" dirty="0">
                <a:solidFill>
                  <a:srgbClr val="FFFFFF"/>
                </a:solidFill>
                <a:latin typeface="☞DIODRUM ARABIC SEMIBOLD" panose="00000700000000000000" pitchFamily="2" charset="-78"/>
                <a:cs typeface="☞DIODRUM ARABIC SEMIBOLD" panose="00000700000000000000" pitchFamily="2" charset="-78"/>
              </a:rPr>
              <a:t>المستوى</a:t>
            </a:r>
            <a:endParaRPr lang="ar-QA" sz="1200" b="1" dirty="0">
              <a:solidFill>
                <a:srgbClr val="FFFFFF"/>
              </a:solidFill>
              <a:latin typeface="☞DIODRUM ARABIC SEMIBOLD" panose="00000700000000000000" pitchFamily="2" charset="-78"/>
              <a:cs typeface="☞DIODRUM ARABIC SEMIBOLD" panose="00000700000000000000" pitchFamily="2" charset="-78"/>
            </a:endParaRPr>
          </a:p>
        </p:txBody>
      </p:sp>
      <p:sp>
        <p:nvSpPr>
          <p:cNvPr id="287" name="Rounded Rectangle 197">
            <a:extLst>
              <a:ext uri="{FF2B5EF4-FFF2-40B4-BE49-F238E27FC236}">
                <a16:creationId xmlns:a16="http://schemas.microsoft.com/office/drawing/2014/main" id="{0A302ED9-CAC6-00AD-7EEB-F1103AB0D592}"/>
              </a:ext>
            </a:extLst>
          </p:cNvPr>
          <p:cNvSpPr>
            <a:spLocks noChangeAspect="1"/>
          </p:cNvSpPr>
          <p:nvPr/>
        </p:nvSpPr>
        <p:spPr>
          <a:xfrm>
            <a:off x="4855157" y="5773461"/>
            <a:ext cx="1408176" cy="288177"/>
          </a:xfrm>
          <a:prstGeom prst="round2SameRect">
            <a:avLst>
              <a:gd name="adj1" fmla="val 0"/>
              <a:gd name="adj2" fmla="val 12214"/>
            </a:avLst>
          </a:prstGeom>
          <a:solidFill>
            <a:srgbClr val="382F71"/>
          </a:solidFill>
          <a:ln>
            <a:noFill/>
          </a:ln>
        </p:spPr>
        <p:txBody>
          <a:bodyPr wrap="square" lIns="0" tIns="0" rIns="0" bIns="36000" rtlCol="0" anchor="b" anchorCtr="0"/>
          <a:lstStyle/>
          <a:p>
            <a:pPr algn="ctr"/>
            <a:r>
              <a:rPr lang="ar-SA" sz="1200" b="1" dirty="0">
                <a:solidFill>
                  <a:srgbClr val="FFFFFF"/>
                </a:solidFill>
                <a:latin typeface="☞DIODRUM ARABIC SEMIBOLD" panose="00000700000000000000" pitchFamily="2" charset="-78"/>
                <a:cs typeface="☞DIODRUM ARABIC SEMIBOLD" panose="00000700000000000000" pitchFamily="2" charset="-78"/>
              </a:rPr>
              <a:t>المستوى</a:t>
            </a:r>
            <a:endParaRPr lang="ar-QA" sz="1200" b="1" dirty="0">
              <a:solidFill>
                <a:srgbClr val="FFFFFF"/>
              </a:solidFill>
              <a:latin typeface="☞DIODRUM ARABIC SEMIBOLD" panose="00000700000000000000" pitchFamily="2" charset="-78"/>
              <a:cs typeface="☞DIODRUM ARABIC SEMIBOLD" panose="00000700000000000000" pitchFamily="2" charset="-78"/>
            </a:endParaRPr>
          </a:p>
        </p:txBody>
      </p:sp>
      <p:sp>
        <p:nvSpPr>
          <p:cNvPr id="301" name="object 8">
            <a:extLst>
              <a:ext uri="{FF2B5EF4-FFF2-40B4-BE49-F238E27FC236}">
                <a16:creationId xmlns:a16="http://schemas.microsoft.com/office/drawing/2014/main" id="{FDD3CC96-FD32-B0A5-79D9-4104B6C3D5E8}"/>
              </a:ext>
            </a:extLst>
          </p:cNvPr>
          <p:cNvSpPr/>
          <p:nvPr/>
        </p:nvSpPr>
        <p:spPr>
          <a:xfrm>
            <a:off x="5380028" y="4080100"/>
            <a:ext cx="358435" cy="343905"/>
          </a:xfrm>
          <a:custGeom>
            <a:avLst/>
            <a:gdLst/>
            <a:ahLst/>
            <a:cxnLst/>
            <a:rect l="l" t="t" r="r" b="b"/>
            <a:pathLst>
              <a:path w="290829" h="290830">
                <a:moveTo>
                  <a:pt x="65588" y="193039"/>
                </a:moveTo>
                <a:lnTo>
                  <a:pt x="56218" y="193039"/>
                </a:lnTo>
                <a:lnTo>
                  <a:pt x="56218" y="262889"/>
                </a:lnTo>
                <a:lnTo>
                  <a:pt x="58430" y="274319"/>
                </a:lnTo>
                <a:lnTo>
                  <a:pt x="64459" y="283209"/>
                </a:lnTo>
                <a:lnTo>
                  <a:pt x="73395" y="289559"/>
                </a:lnTo>
                <a:lnTo>
                  <a:pt x="84327" y="290830"/>
                </a:lnTo>
                <a:lnTo>
                  <a:pt x="95260" y="289560"/>
                </a:lnTo>
                <a:lnTo>
                  <a:pt x="104196" y="283210"/>
                </a:lnTo>
                <a:lnTo>
                  <a:pt x="105057" y="281940"/>
                </a:lnTo>
                <a:lnTo>
                  <a:pt x="84327" y="281940"/>
                </a:lnTo>
                <a:lnTo>
                  <a:pt x="77039" y="280669"/>
                </a:lnTo>
                <a:lnTo>
                  <a:pt x="71082" y="276859"/>
                </a:lnTo>
                <a:lnTo>
                  <a:pt x="67062" y="270509"/>
                </a:lnTo>
                <a:lnTo>
                  <a:pt x="65588" y="262889"/>
                </a:lnTo>
                <a:lnTo>
                  <a:pt x="65588" y="193039"/>
                </a:lnTo>
                <a:close/>
              </a:path>
              <a:path w="290829" h="290830">
                <a:moveTo>
                  <a:pt x="112436" y="193040"/>
                </a:moveTo>
                <a:lnTo>
                  <a:pt x="103066" y="193040"/>
                </a:lnTo>
                <a:lnTo>
                  <a:pt x="103067" y="262890"/>
                </a:lnTo>
                <a:lnTo>
                  <a:pt x="101592" y="270510"/>
                </a:lnTo>
                <a:lnTo>
                  <a:pt x="97573" y="276860"/>
                </a:lnTo>
                <a:lnTo>
                  <a:pt x="91616" y="280670"/>
                </a:lnTo>
                <a:lnTo>
                  <a:pt x="84327" y="281940"/>
                </a:lnTo>
                <a:lnTo>
                  <a:pt x="105057" y="281940"/>
                </a:lnTo>
                <a:lnTo>
                  <a:pt x="110225" y="274320"/>
                </a:lnTo>
                <a:lnTo>
                  <a:pt x="112436" y="262890"/>
                </a:lnTo>
                <a:lnTo>
                  <a:pt x="112436" y="193040"/>
                </a:lnTo>
                <a:close/>
              </a:path>
              <a:path w="290829" h="290830">
                <a:moveTo>
                  <a:pt x="121806" y="182880"/>
                </a:moveTo>
                <a:lnTo>
                  <a:pt x="46848" y="182879"/>
                </a:lnTo>
                <a:lnTo>
                  <a:pt x="46848" y="193039"/>
                </a:lnTo>
                <a:lnTo>
                  <a:pt x="121806" y="193040"/>
                </a:lnTo>
                <a:lnTo>
                  <a:pt x="121806" y="182880"/>
                </a:lnTo>
                <a:close/>
              </a:path>
              <a:path w="290829" h="290830">
                <a:moveTo>
                  <a:pt x="84327" y="0"/>
                </a:moveTo>
                <a:lnTo>
                  <a:pt x="51535" y="6349"/>
                </a:lnTo>
                <a:lnTo>
                  <a:pt x="24727" y="24129"/>
                </a:lnTo>
                <a:lnTo>
                  <a:pt x="6637" y="50799"/>
                </a:lnTo>
                <a:lnTo>
                  <a:pt x="0" y="83819"/>
                </a:lnTo>
                <a:lnTo>
                  <a:pt x="4975" y="113029"/>
                </a:lnTo>
                <a:lnTo>
                  <a:pt x="18732" y="137159"/>
                </a:lnTo>
                <a:lnTo>
                  <a:pt x="39520" y="156209"/>
                </a:lnTo>
                <a:lnTo>
                  <a:pt x="65588" y="166369"/>
                </a:lnTo>
                <a:lnTo>
                  <a:pt x="65588" y="182879"/>
                </a:lnTo>
                <a:lnTo>
                  <a:pt x="74957" y="182879"/>
                </a:lnTo>
                <a:lnTo>
                  <a:pt x="74957" y="168909"/>
                </a:lnTo>
                <a:lnTo>
                  <a:pt x="103066" y="168910"/>
                </a:lnTo>
                <a:lnTo>
                  <a:pt x="103066" y="166370"/>
                </a:lnTo>
                <a:lnTo>
                  <a:pt x="119192" y="161290"/>
                </a:lnTo>
                <a:lnTo>
                  <a:pt x="121260" y="160020"/>
                </a:lnTo>
                <a:lnTo>
                  <a:pt x="55179" y="153669"/>
                </a:lnTo>
                <a:lnTo>
                  <a:pt x="15269" y="113029"/>
                </a:lnTo>
                <a:lnTo>
                  <a:pt x="9369" y="83819"/>
                </a:lnTo>
                <a:lnTo>
                  <a:pt x="15269" y="54609"/>
                </a:lnTo>
                <a:lnTo>
                  <a:pt x="31349" y="30479"/>
                </a:lnTo>
                <a:lnTo>
                  <a:pt x="55179" y="15239"/>
                </a:lnTo>
                <a:lnTo>
                  <a:pt x="84327" y="8890"/>
                </a:lnTo>
                <a:lnTo>
                  <a:pt x="121543" y="8890"/>
                </a:lnTo>
                <a:lnTo>
                  <a:pt x="119393" y="7620"/>
                </a:lnTo>
                <a:lnTo>
                  <a:pt x="102550" y="1270"/>
                </a:lnTo>
                <a:lnTo>
                  <a:pt x="84327" y="0"/>
                </a:lnTo>
                <a:close/>
              </a:path>
              <a:path w="290829" h="290830">
                <a:moveTo>
                  <a:pt x="103066" y="168910"/>
                </a:moveTo>
                <a:lnTo>
                  <a:pt x="93697" y="168910"/>
                </a:lnTo>
                <a:lnTo>
                  <a:pt x="93697" y="182880"/>
                </a:lnTo>
                <a:lnTo>
                  <a:pt x="103066" y="182880"/>
                </a:lnTo>
                <a:lnTo>
                  <a:pt x="103066" y="168910"/>
                </a:lnTo>
                <a:close/>
              </a:path>
              <a:path w="290829" h="290830">
                <a:moveTo>
                  <a:pt x="163969" y="121920"/>
                </a:moveTo>
                <a:lnTo>
                  <a:pt x="132639" y="121920"/>
                </a:lnTo>
                <a:lnTo>
                  <a:pt x="147650" y="124460"/>
                </a:lnTo>
                <a:lnTo>
                  <a:pt x="135895" y="138430"/>
                </a:lnTo>
                <a:lnTo>
                  <a:pt x="120996" y="149860"/>
                </a:lnTo>
                <a:lnTo>
                  <a:pt x="103593" y="157480"/>
                </a:lnTo>
                <a:lnTo>
                  <a:pt x="84327" y="160020"/>
                </a:lnTo>
                <a:lnTo>
                  <a:pt x="121260" y="160020"/>
                </a:lnTo>
                <a:lnTo>
                  <a:pt x="133667" y="152400"/>
                </a:lnTo>
                <a:lnTo>
                  <a:pt x="146127" y="142240"/>
                </a:lnTo>
                <a:lnTo>
                  <a:pt x="156205" y="128270"/>
                </a:lnTo>
                <a:lnTo>
                  <a:pt x="195536" y="128270"/>
                </a:lnTo>
                <a:lnTo>
                  <a:pt x="192306" y="127000"/>
                </a:lnTo>
                <a:lnTo>
                  <a:pt x="166068" y="127000"/>
                </a:lnTo>
                <a:lnTo>
                  <a:pt x="163969" y="124460"/>
                </a:lnTo>
                <a:lnTo>
                  <a:pt x="163969" y="121920"/>
                </a:lnTo>
                <a:close/>
              </a:path>
              <a:path w="290829" h="290830">
                <a:moveTo>
                  <a:pt x="205227" y="132080"/>
                </a:moveTo>
                <a:lnTo>
                  <a:pt x="178610" y="132080"/>
                </a:lnTo>
                <a:lnTo>
                  <a:pt x="210959" y="143510"/>
                </a:lnTo>
                <a:lnTo>
                  <a:pt x="210911" y="144780"/>
                </a:lnTo>
                <a:lnTo>
                  <a:pt x="210818" y="153670"/>
                </a:lnTo>
                <a:lnTo>
                  <a:pt x="217123" y="160020"/>
                </a:lnTo>
                <a:lnTo>
                  <a:pt x="232622" y="160020"/>
                </a:lnTo>
                <a:lnTo>
                  <a:pt x="238927" y="153670"/>
                </a:lnTo>
                <a:lnTo>
                  <a:pt x="238902" y="149860"/>
                </a:lnTo>
                <a:lnTo>
                  <a:pt x="222286" y="149860"/>
                </a:lnTo>
                <a:lnTo>
                  <a:pt x="220188" y="148590"/>
                </a:lnTo>
                <a:lnTo>
                  <a:pt x="220188" y="143510"/>
                </a:lnTo>
                <a:lnTo>
                  <a:pt x="222286" y="140970"/>
                </a:lnTo>
                <a:lnTo>
                  <a:pt x="289199" y="140970"/>
                </a:lnTo>
                <a:lnTo>
                  <a:pt x="290460" y="139700"/>
                </a:lnTo>
                <a:lnTo>
                  <a:pt x="290460" y="135890"/>
                </a:lnTo>
                <a:lnTo>
                  <a:pt x="214917" y="135890"/>
                </a:lnTo>
                <a:lnTo>
                  <a:pt x="205227" y="132080"/>
                </a:lnTo>
                <a:close/>
              </a:path>
              <a:path w="290829" h="290830">
                <a:moveTo>
                  <a:pt x="266153" y="140970"/>
                </a:moveTo>
                <a:lnTo>
                  <a:pt x="227459" y="140970"/>
                </a:lnTo>
                <a:lnTo>
                  <a:pt x="229557" y="143510"/>
                </a:lnTo>
                <a:lnTo>
                  <a:pt x="229557" y="148590"/>
                </a:lnTo>
                <a:lnTo>
                  <a:pt x="227459" y="149860"/>
                </a:lnTo>
                <a:lnTo>
                  <a:pt x="238902" y="149860"/>
                </a:lnTo>
                <a:lnTo>
                  <a:pt x="238868" y="144780"/>
                </a:lnTo>
                <a:lnTo>
                  <a:pt x="266153" y="140970"/>
                </a:lnTo>
                <a:close/>
              </a:path>
              <a:path w="290829" h="290830">
                <a:moveTo>
                  <a:pt x="84327" y="22860"/>
                </a:moveTo>
                <a:lnTo>
                  <a:pt x="60644" y="27939"/>
                </a:lnTo>
                <a:lnTo>
                  <a:pt x="41283" y="40639"/>
                </a:lnTo>
                <a:lnTo>
                  <a:pt x="28218" y="60959"/>
                </a:lnTo>
                <a:lnTo>
                  <a:pt x="23424" y="83819"/>
                </a:lnTo>
                <a:lnTo>
                  <a:pt x="28218" y="107949"/>
                </a:lnTo>
                <a:lnTo>
                  <a:pt x="41283" y="126999"/>
                </a:lnTo>
                <a:lnTo>
                  <a:pt x="60644" y="140969"/>
                </a:lnTo>
                <a:lnTo>
                  <a:pt x="84327" y="146050"/>
                </a:lnTo>
                <a:lnTo>
                  <a:pt x="98617" y="143510"/>
                </a:lnTo>
                <a:lnTo>
                  <a:pt x="111691" y="138430"/>
                </a:lnTo>
                <a:lnTo>
                  <a:pt x="115515" y="135890"/>
                </a:lnTo>
                <a:lnTo>
                  <a:pt x="84327" y="135890"/>
                </a:lnTo>
                <a:lnTo>
                  <a:pt x="64289" y="132079"/>
                </a:lnTo>
                <a:lnTo>
                  <a:pt x="47906" y="120649"/>
                </a:lnTo>
                <a:lnTo>
                  <a:pt x="36850" y="104139"/>
                </a:lnTo>
                <a:lnTo>
                  <a:pt x="32793" y="83819"/>
                </a:lnTo>
                <a:lnTo>
                  <a:pt x="36850" y="63499"/>
                </a:lnTo>
                <a:lnTo>
                  <a:pt x="47906" y="48259"/>
                </a:lnTo>
                <a:lnTo>
                  <a:pt x="64288" y="36829"/>
                </a:lnTo>
                <a:lnTo>
                  <a:pt x="84327" y="33020"/>
                </a:lnTo>
                <a:lnTo>
                  <a:pt x="117651" y="33020"/>
                </a:lnTo>
                <a:lnTo>
                  <a:pt x="115921" y="31750"/>
                </a:lnTo>
                <a:lnTo>
                  <a:pt x="106206" y="26670"/>
                </a:lnTo>
                <a:lnTo>
                  <a:pt x="95614" y="24130"/>
                </a:lnTo>
                <a:lnTo>
                  <a:pt x="84327" y="22860"/>
                </a:lnTo>
                <a:close/>
              </a:path>
              <a:path w="290829" h="290830">
                <a:moveTo>
                  <a:pt x="289199" y="140970"/>
                </a:moveTo>
                <a:lnTo>
                  <a:pt x="266153" y="140970"/>
                </a:lnTo>
                <a:lnTo>
                  <a:pt x="268720" y="143510"/>
                </a:lnTo>
                <a:lnTo>
                  <a:pt x="272351" y="146050"/>
                </a:lnTo>
                <a:lnTo>
                  <a:pt x="284155" y="146050"/>
                </a:lnTo>
                <a:lnTo>
                  <a:pt x="289199" y="140970"/>
                </a:lnTo>
                <a:close/>
              </a:path>
              <a:path w="290829" h="290830">
                <a:moveTo>
                  <a:pt x="165019" y="118110"/>
                </a:moveTo>
                <a:lnTo>
                  <a:pt x="116003" y="118110"/>
                </a:lnTo>
                <a:lnTo>
                  <a:pt x="122191" y="119380"/>
                </a:lnTo>
                <a:lnTo>
                  <a:pt x="114404" y="125730"/>
                </a:lnTo>
                <a:lnTo>
                  <a:pt x="105340" y="132080"/>
                </a:lnTo>
                <a:lnTo>
                  <a:pt x="95236" y="134620"/>
                </a:lnTo>
                <a:lnTo>
                  <a:pt x="84327" y="135890"/>
                </a:lnTo>
                <a:lnTo>
                  <a:pt x="115515" y="135890"/>
                </a:lnTo>
                <a:lnTo>
                  <a:pt x="123162" y="130810"/>
                </a:lnTo>
                <a:lnTo>
                  <a:pt x="132639" y="121920"/>
                </a:lnTo>
                <a:lnTo>
                  <a:pt x="163969" y="121920"/>
                </a:lnTo>
                <a:lnTo>
                  <a:pt x="163969" y="119380"/>
                </a:lnTo>
                <a:lnTo>
                  <a:pt x="165019" y="118110"/>
                </a:lnTo>
                <a:close/>
              </a:path>
              <a:path w="290829" h="290830">
                <a:moveTo>
                  <a:pt x="195536" y="128270"/>
                </a:moveTo>
                <a:lnTo>
                  <a:pt x="156205" y="128270"/>
                </a:lnTo>
                <a:lnTo>
                  <a:pt x="158543" y="133350"/>
                </a:lnTo>
                <a:lnTo>
                  <a:pt x="163213" y="135890"/>
                </a:lnTo>
                <a:lnTo>
                  <a:pt x="172544" y="135890"/>
                </a:lnTo>
                <a:lnTo>
                  <a:pt x="176062" y="134620"/>
                </a:lnTo>
                <a:lnTo>
                  <a:pt x="178610" y="132080"/>
                </a:lnTo>
                <a:lnTo>
                  <a:pt x="205227" y="132080"/>
                </a:lnTo>
                <a:lnTo>
                  <a:pt x="195536" y="128270"/>
                </a:lnTo>
                <a:close/>
              </a:path>
              <a:path w="290829" h="290830">
                <a:moveTo>
                  <a:pt x="228928" y="130810"/>
                </a:moveTo>
                <a:lnTo>
                  <a:pt x="220983" y="130810"/>
                </a:lnTo>
                <a:lnTo>
                  <a:pt x="217465" y="133350"/>
                </a:lnTo>
                <a:lnTo>
                  <a:pt x="214917" y="135890"/>
                </a:lnTo>
                <a:lnTo>
                  <a:pt x="235125" y="135890"/>
                </a:lnTo>
                <a:lnTo>
                  <a:pt x="232559" y="133350"/>
                </a:lnTo>
                <a:lnTo>
                  <a:pt x="228928" y="130810"/>
                </a:lnTo>
                <a:close/>
              </a:path>
              <a:path w="290829" h="290830">
                <a:moveTo>
                  <a:pt x="284155" y="116840"/>
                </a:moveTo>
                <a:lnTo>
                  <a:pt x="268656" y="116840"/>
                </a:lnTo>
                <a:lnTo>
                  <a:pt x="262351" y="123190"/>
                </a:lnTo>
                <a:lnTo>
                  <a:pt x="262410" y="132080"/>
                </a:lnTo>
                <a:lnTo>
                  <a:pt x="235125" y="135890"/>
                </a:lnTo>
                <a:lnTo>
                  <a:pt x="273819" y="135890"/>
                </a:lnTo>
                <a:lnTo>
                  <a:pt x="271721" y="133350"/>
                </a:lnTo>
                <a:lnTo>
                  <a:pt x="271721" y="128270"/>
                </a:lnTo>
                <a:lnTo>
                  <a:pt x="273819" y="127000"/>
                </a:lnTo>
                <a:lnTo>
                  <a:pt x="290460" y="127000"/>
                </a:lnTo>
                <a:lnTo>
                  <a:pt x="290460" y="123190"/>
                </a:lnTo>
                <a:lnTo>
                  <a:pt x="284155" y="116840"/>
                </a:lnTo>
                <a:close/>
              </a:path>
              <a:path w="290829" h="290830">
                <a:moveTo>
                  <a:pt x="290460" y="127000"/>
                </a:moveTo>
                <a:lnTo>
                  <a:pt x="278992" y="127000"/>
                </a:lnTo>
                <a:lnTo>
                  <a:pt x="281091" y="128270"/>
                </a:lnTo>
                <a:lnTo>
                  <a:pt x="281091" y="133350"/>
                </a:lnTo>
                <a:lnTo>
                  <a:pt x="278992" y="135890"/>
                </a:lnTo>
                <a:lnTo>
                  <a:pt x="290460" y="135890"/>
                </a:lnTo>
                <a:lnTo>
                  <a:pt x="290460" y="127000"/>
                </a:lnTo>
                <a:close/>
              </a:path>
              <a:path w="290829" h="290830">
                <a:moveTo>
                  <a:pt x="109430" y="97790"/>
                </a:moveTo>
                <a:lnTo>
                  <a:pt x="95317" y="97790"/>
                </a:lnTo>
                <a:lnTo>
                  <a:pt x="89012" y="104140"/>
                </a:lnTo>
                <a:lnTo>
                  <a:pt x="89012" y="120650"/>
                </a:lnTo>
                <a:lnTo>
                  <a:pt x="95317" y="127000"/>
                </a:lnTo>
                <a:lnTo>
                  <a:pt x="108869" y="127000"/>
                </a:lnTo>
                <a:lnTo>
                  <a:pt x="113861" y="123190"/>
                </a:lnTo>
                <a:lnTo>
                  <a:pt x="116003" y="118110"/>
                </a:lnTo>
                <a:lnTo>
                  <a:pt x="165019" y="118110"/>
                </a:lnTo>
                <a:lnTo>
                  <a:pt x="166068" y="116840"/>
                </a:lnTo>
                <a:lnTo>
                  <a:pt x="100480" y="116840"/>
                </a:lnTo>
                <a:lnTo>
                  <a:pt x="98381" y="115570"/>
                </a:lnTo>
                <a:lnTo>
                  <a:pt x="98381" y="110490"/>
                </a:lnTo>
                <a:lnTo>
                  <a:pt x="100480" y="107950"/>
                </a:lnTo>
                <a:lnTo>
                  <a:pt x="116482" y="107950"/>
                </a:lnTo>
                <a:lnTo>
                  <a:pt x="114754" y="102870"/>
                </a:lnTo>
                <a:lnTo>
                  <a:pt x="109430" y="97790"/>
                </a:lnTo>
                <a:close/>
              </a:path>
              <a:path w="290829" h="290830">
                <a:moveTo>
                  <a:pt x="116482" y="107950"/>
                </a:moveTo>
                <a:lnTo>
                  <a:pt x="105653" y="107950"/>
                </a:lnTo>
                <a:lnTo>
                  <a:pt x="107751" y="110490"/>
                </a:lnTo>
                <a:lnTo>
                  <a:pt x="107751" y="115570"/>
                </a:lnTo>
                <a:lnTo>
                  <a:pt x="105653" y="116840"/>
                </a:lnTo>
                <a:lnTo>
                  <a:pt x="171241" y="116840"/>
                </a:lnTo>
                <a:lnTo>
                  <a:pt x="173339" y="119380"/>
                </a:lnTo>
                <a:lnTo>
                  <a:pt x="173339" y="124460"/>
                </a:lnTo>
                <a:lnTo>
                  <a:pt x="171241" y="127000"/>
                </a:lnTo>
                <a:lnTo>
                  <a:pt x="192306" y="127000"/>
                </a:lnTo>
                <a:lnTo>
                  <a:pt x="182616" y="123190"/>
                </a:lnTo>
                <a:lnTo>
                  <a:pt x="182696" y="115570"/>
                </a:lnTo>
                <a:lnTo>
                  <a:pt x="152340" y="115570"/>
                </a:lnTo>
                <a:lnTo>
                  <a:pt x="138129" y="113030"/>
                </a:lnTo>
                <a:lnTo>
                  <a:pt x="139403" y="110490"/>
                </a:lnTo>
                <a:lnTo>
                  <a:pt x="128423" y="110490"/>
                </a:lnTo>
                <a:lnTo>
                  <a:pt x="116482" y="107950"/>
                </a:lnTo>
                <a:close/>
              </a:path>
              <a:path w="290829" h="290830">
                <a:moveTo>
                  <a:pt x="168415" y="88900"/>
                </a:moveTo>
                <a:lnTo>
                  <a:pt x="159045" y="88900"/>
                </a:lnTo>
                <a:lnTo>
                  <a:pt x="158281" y="96520"/>
                </a:lnTo>
                <a:lnTo>
                  <a:pt x="156891" y="102870"/>
                </a:lnTo>
                <a:lnTo>
                  <a:pt x="154902" y="109220"/>
                </a:lnTo>
                <a:lnTo>
                  <a:pt x="152340" y="115570"/>
                </a:lnTo>
                <a:lnTo>
                  <a:pt x="182696" y="115570"/>
                </a:lnTo>
                <a:lnTo>
                  <a:pt x="182709" y="114300"/>
                </a:lnTo>
                <a:lnTo>
                  <a:pt x="176404" y="107950"/>
                </a:lnTo>
                <a:lnTo>
                  <a:pt x="165145" y="107950"/>
                </a:lnTo>
                <a:lnTo>
                  <a:pt x="166966" y="101600"/>
                </a:lnTo>
                <a:lnTo>
                  <a:pt x="168044" y="95250"/>
                </a:lnTo>
                <a:lnTo>
                  <a:pt x="168415" y="88900"/>
                </a:lnTo>
                <a:close/>
              </a:path>
              <a:path w="290829" h="290830">
                <a:moveTo>
                  <a:pt x="144991" y="88900"/>
                </a:moveTo>
                <a:lnTo>
                  <a:pt x="135626" y="88900"/>
                </a:lnTo>
                <a:lnTo>
                  <a:pt x="135144" y="93980"/>
                </a:lnTo>
                <a:lnTo>
                  <a:pt x="135024" y="95250"/>
                </a:lnTo>
                <a:lnTo>
                  <a:pt x="134904" y="96520"/>
                </a:lnTo>
                <a:lnTo>
                  <a:pt x="132351" y="104140"/>
                </a:lnTo>
                <a:lnTo>
                  <a:pt x="128423" y="110490"/>
                </a:lnTo>
                <a:lnTo>
                  <a:pt x="139403" y="110490"/>
                </a:lnTo>
                <a:lnTo>
                  <a:pt x="141951" y="105410"/>
                </a:lnTo>
                <a:lnTo>
                  <a:pt x="144342" y="97790"/>
                </a:lnTo>
                <a:lnTo>
                  <a:pt x="144991" y="88900"/>
                </a:lnTo>
                <a:close/>
              </a:path>
              <a:path w="290829" h="290830">
                <a:moveTo>
                  <a:pt x="81057" y="69849"/>
                </a:moveTo>
                <a:lnTo>
                  <a:pt x="67208" y="69849"/>
                </a:lnTo>
                <a:lnTo>
                  <a:pt x="60903" y="76199"/>
                </a:lnTo>
                <a:lnTo>
                  <a:pt x="60903" y="91439"/>
                </a:lnTo>
                <a:lnTo>
                  <a:pt x="67208" y="97789"/>
                </a:lnTo>
                <a:lnTo>
                  <a:pt x="81057" y="97789"/>
                </a:lnTo>
                <a:lnTo>
                  <a:pt x="86211" y="93980"/>
                </a:lnTo>
                <a:lnTo>
                  <a:pt x="88148" y="88900"/>
                </a:lnTo>
                <a:lnTo>
                  <a:pt x="72371" y="88899"/>
                </a:lnTo>
                <a:lnTo>
                  <a:pt x="70272" y="86359"/>
                </a:lnTo>
                <a:lnTo>
                  <a:pt x="70272" y="81279"/>
                </a:lnTo>
                <a:lnTo>
                  <a:pt x="72371" y="80009"/>
                </a:lnTo>
                <a:lnTo>
                  <a:pt x="88148" y="80010"/>
                </a:lnTo>
                <a:lnTo>
                  <a:pt x="86210" y="73660"/>
                </a:lnTo>
                <a:lnTo>
                  <a:pt x="81057" y="69849"/>
                </a:lnTo>
                <a:close/>
              </a:path>
              <a:path w="290829" h="290830">
                <a:moveTo>
                  <a:pt x="284155" y="69850"/>
                </a:moveTo>
                <a:lnTo>
                  <a:pt x="270306" y="69850"/>
                </a:lnTo>
                <a:lnTo>
                  <a:pt x="265152" y="73660"/>
                </a:lnTo>
                <a:lnTo>
                  <a:pt x="263215" y="80010"/>
                </a:lnTo>
                <a:lnTo>
                  <a:pt x="278992" y="80010"/>
                </a:lnTo>
                <a:lnTo>
                  <a:pt x="281091" y="81280"/>
                </a:lnTo>
                <a:lnTo>
                  <a:pt x="281091" y="86360"/>
                </a:lnTo>
                <a:lnTo>
                  <a:pt x="278992" y="88900"/>
                </a:lnTo>
                <a:lnTo>
                  <a:pt x="263215" y="88900"/>
                </a:lnTo>
                <a:lnTo>
                  <a:pt x="265152" y="93980"/>
                </a:lnTo>
                <a:lnTo>
                  <a:pt x="270306" y="97790"/>
                </a:lnTo>
                <a:lnTo>
                  <a:pt x="284155" y="97790"/>
                </a:lnTo>
                <a:lnTo>
                  <a:pt x="290460" y="91440"/>
                </a:lnTo>
                <a:lnTo>
                  <a:pt x="290460" y="76200"/>
                </a:lnTo>
                <a:lnTo>
                  <a:pt x="284155" y="69850"/>
                </a:lnTo>
                <a:close/>
              </a:path>
              <a:path w="290829" h="290830">
                <a:moveTo>
                  <a:pt x="273819" y="80010"/>
                </a:moveTo>
                <a:lnTo>
                  <a:pt x="77544" y="80009"/>
                </a:lnTo>
                <a:lnTo>
                  <a:pt x="79642" y="81279"/>
                </a:lnTo>
                <a:lnTo>
                  <a:pt x="79642" y="86359"/>
                </a:lnTo>
                <a:lnTo>
                  <a:pt x="77544" y="88899"/>
                </a:lnTo>
                <a:lnTo>
                  <a:pt x="273819" y="88900"/>
                </a:lnTo>
                <a:lnTo>
                  <a:pt x="271721" y="86360"/>
                </a:lnTo>
                <a:lnTo>
                  <a:pt x="271721" y="81280"/>
                </a:lnTo>
                <a:lnTo>
                  <a:pt x="273819" y="80010"/>
                </a:lnTo>
                <a:close/>
              </a:path>
              <a:path w="290829" h="290830">
                <a:moveTo>
                  <a:pt x="134103" y="49530"/>
                </a:moveTo>
                <a:lnTo>
                  <a:pt x="122591" y="49530"/>
                </a:lnTo>
                <a:lnTo>
                  <a:pt x="127536" y="55880"/>
                </a:lnTo>
                <a:lnTo>
                  <a:pt x="131434" y="63500"/>
                </a:lnTo>
                <a:lnTo>
                  <a:pt x="134168" y="71120"/>
                </a:lnTo>
                <a:lnTo>
                  <a:pt x="135621" y="80010"/>
                </a:lnTo>
                <a:lnTo>
                  <a:pt x="144991" y="80010"/>
                </a:lnTo>
                <a:lnTo>
                  <a:pt x="143546" y="69850"/>
                </a:lnTo>
                <a:lnTo>
                  <a:pt x="140747" y="60960"/>
                </a:lnTo>
                <a:lnTo>
                  <a:pt x="136699" y="53340"/>
                </a:lnTo>
                <a:lnTo>
                  <a:pt x="134103" y="49530"/>
                </a:lnTo>
                <a:close/>
              </a:path>
              <a:path w="290829" h="290830">
                <a:moveTo>
                  <a:pt x="155531" y="39370"/>
                </a:moveTo>
                <a:lnTo>
                  <a:pt x="144586" y="39370"/>
                </a:lnTo>
                <a:lnTo>
                  <a:pt x="150223" y="48260"/>
                </a:lnTo>
                <a:lnTo>
                  <a:pt x="154588" y="58420"/>
                </a:lnTo>
                <a:lnTo>
                  <a:pt x="157566" y="68580"/>
                </a:lnTo>
                <a:lnTo>
                  <a:pt x="159045" y="80010"/>
                </a:lnTo>
                <a:lnTo>
                  <a:pt x="168415" y="80010"/>
                </a:lnTo>
                <a:lnTo>
                  <a:pt x="166913" y="67310"/>
                </a:lnTo>
                <a:lnTo>
                  <a:pt x="163821" y="55880"/>
                </a:lnTo>
                <a:lnTo>
                  <a:pt x="159247" y="45720"/>
                </a:lnTo>
                <a:lnTo>
                  <a:pt x="155531" y="39370"/>
                </a:lnTo>
                <a:close/>
              </a:path>
              <a:path w="290829" h="290830">
                <a:moveTo>
                  <a:pt x="106111" y="41910"/>
                </a:moveTo>
                <a:lnTo>
                  <a:pt x="95317" y="41910"/>
                </a:lnTo>
                <a:lnTo>
                  <a:pt x="89012" y="48260"/>
                </a:lnTo>
                <a:lnTo>
                  <a:pt x="89012" y="63500"/>
                </a:lnTo>
                <a:lnTo>
                  <a:pt x="95317" y="69850"/>
                </a:lnTo>
                <a:lnTo>
                  <a:pt x="110816" y="69850"/>
                </a:lnTo>
                <a:lnTo>
                  <a:pt x="117121" y="63500"/>
                </a:lnTo>
                <a:lnTo>
                  <a:pt x="117121" y="60960"/>
                </a:lnTo>
                <a:lnTo>
                  <a:pt x="100480" y="60960"/>
                </a:lnTo>
                <a:lnTo>
                  <a:pt x="98381" y="58420"/>
                </a:lnTo>
                <a:lnTo>
                  <a:pt x="98381" y="53340"/>
                </a:lnTo>
                <a:lnTo>
                  <a:pt x="100480" y="50800"/>
                </a:lnTo>
                <a:lnTo>
                  <a:pt x="119597" y="50800"/>
                </a:lnTo>
                <a:lnTo>
                  <a:pt x="122591" y="49530"/>
                </a:lnTo>
                <a:lnTo>
                  <a:pt x="134103" y="49530"/>
                </a:lnTo>
                <a:lnTo>
                  <a:pt x="131507" y="45720"/>
                </a:lnTo>
                <a:lnTo>
                  <a:pt x="134123" y="44450"/>
                </a:lnTo>
                <a:lnTo>
                  <a:pt x="111211" y="44450"/>
                </a:lnTo>
                <a:lnTo>
                  <a:pt x="108912" y="43180"/>
                </a:lnTo>
                <a:lnTo>
                  <a:pt x="106111" y="41910"/>
                </a:lnTo>
                <a:close/>
              </a:path>
              <a:path w="290829" h="290830">
                <a:moveTo>
                  <a:pt x="191871" y="33020"/>
                </a:moveTo>
                <a:lnTo>
                  <a:pt x="173568" y="33020"/>
                </a:lnTo>
                <a:lnTo>
                  <a:pt x="201550" y="49530"/>
                </a:lnTo>
                <a:lnTo>
                  <a:pt x="201448" y="59690"/>
                </a:lnTo>
                <a:lnTo>
                  <a:pt x="207753" y="66040"/>
                </a:lnTo>
                <a:lnTo>
                  <a:pt x="223252" y="66040"/>
                </a:lnTo>
                <a:lnTo>
                  <a:pt x="229557" y="59690"/>
                </a:lnTo>
                <a:lnTo>
                  <a:pt x="229557" y="55880"/>
                </a:lnTo>
                <a:lnTo>
                  <a:pt x="212916" y="55880"/>
                </a:lnTo>
                <a:lnTo>
                  <a:pt x="210818" y="53340"/>
                </a:lnTo>
                <a:lnTo>
                  <a:pt x="210818" y="48260"/>
                </a:lnTo>
                <a:lnTo>
                  <a:pt x="212916" y="46990"/>
                </a:lnTo>
                <a:lnTo>
                  <a:pt x="228879" y="46990"/>
                </a:lnTo>
                <a:lnTo>
                  <a:pt x="240574" y="40640"/>
                </a:lnTo>
                <a:lnTo>
                  <a:pt x="205903" y="40640"/>
                </a:lnTo>
                <a:lnTo>
                  <a:pt x="191871" y="33020"/>
                </a:lnTo>
                <a:close/>
              </a:path>
              <a:path w="290829" h="290830">
                <a:moveTo>
                  <a:pt x="119597" y="50800"/>
                </a:moveTo>
                <a:lnTo>
                  <a:pt x="105653" y="50800"/>
                </a:lnTo>
                <a:lnTo>
                  <a:pt x="107751" y="53340"/>
                </a:lnTo>
                <a:lnTo>
                  <a:pt x="107751" y="58420"/>
                </a:lnTo>
                <a:lnTo>
                  <a:pt x="105653" y="60960"/>
                </a:lnTo>
                <a:lnTo>
                  <a:pt x="117121" y="60960"/>
                </a:lnTo>
                <a:lnTo>
                  <a:pt x="117121" y="54610"/>
                </a:lnTo>
                <a:lnTo>
                  <a:pt x="116911" y="53340"/>
                </a:lnTo>
                <a:lnTo>
                  <a:pt x="116603" y="52070"/>
                </a:lnTo>
                <a:lnTo>
                  <a:pt x="119597" y="50800"/>
                </a:lnTo>
                <a:close/>
              </a:path>
              <a:path w="290829" h="290830">
                <a:moveTo>
                  <a:pt x="228879" y="46990"/>
                </a:moveTo>
                <a:lnTo>
                  <a:pt x="218089" y="46990"/>
                </a:lnTo>
                <a:lnTo>
                  <a:pt x="220187" y="48260"/>
                </a:lnTo>
                <a:lnTo>
                  <a:pt x="220187" y="53340"/>
                </a:lnTo>
                <a:lnTo>
                  <a:pt x="218089" y="55880"/>
                </a:lnTo>
                <a:lnTo>
                  <a:pt x="229557" y="55880"/>
                </a:lnTo>
                <a:lnTo>
                  <a:pt x="229557" y="49530"/>
                </a:lnTo>
                <a:lnTo>
                  <a:pt x="229279" y="48260"/>
                </a:lnTo>
                <a:lnTo>
                  <a:pt x="228879" y="46990"/>
                </a:lnTo>
                <a:close/>
              </a:path>
              <a:path w="290829" h="290830">
                <a:moveTo>
                  <a:pt x="117651" y="33020"/>
                </a:moveTo>
                <a:lnTo>
                  <a:pt x="92784" y="33020"/>
                </a:lnTo>
                <a:lnTo>
                  <a:pt x="100796" y="35560"/>
                </a:lnTo>
                <a:lnTo>
                  <a:pt x="108259" y="38100"/>
                </a:lnTo>
                <a:lnTo>
                  <a:pt x="115066" y="43180"/>
                </a:lnTo>
                <a:lnTo>
                  <a:pt x="111211" y="44450"/>
                </a:lnTo>
                <a:lnTo>
                  <a:pt x="134123" y="44450"/>
                </a:lnTo>
                <a:lnTo>
                  <a:pt x="144586" y="39370"/>
                </a:lnTo>
                <a:lnTo>
                  <a:pt x="155531" y="39370"/>
                </a:lnTo>
                <a:lnTo>
                  <a:pt x="154788" y="38100"/>
                </a:lnTo>
                <a:lnTo>
                  <a:pt x="124573" y="38100"/>
                </a:lnTo>
                <a:lnTo>
                  <a:pt x="117651" y="33020"/>
                </a:lnTo>
                <a:close/>
              </a:path>
              <a:path w="290829" h="290830">
                <a:moveTo>
                  <a:pt x="218372" y="36830"/>
                </a:moveTo>
                <a:lnTo>
                  <a:pt x="211784" y="36830"/>
                </a:lnTo>
                <a:lnTo>
                  <a:pt x="208417" y="38100"/>
                </a:lnTo>
                <a:lnTo>
                  <a:pt x="205903" y="40640"/>
                </a:lnTo>
                <a:lnTo>
                  <a:pt x="240574" y="40640"/>
                </a:lnTo>
                <a:lnTo>
                  <a:pt x="242913" y="39370"/>
                </a:lnTo>
                <a:lnTo>
                  <a:pt x="223267" y="39370"/>
                </a:lnTo>
                <a:lnTo>
                  <a:pt x="221041" y="38100"/>
                </a:lnTo>
                <a:lnTo>
                  <a:pt x="218372" y="36830"/>
                </a:lnTo>
                <a:close/>
              </a:path>
              <a:path w="290829" h="290830">
                <a:moveTo>
                  <a:pt x="284155" y="0"/>
                </a:moveTo>
                <a:lnTo>
                  <a:pt x="268656" y="0"/>
                </a:lnTo>
                <a:lnTo>
                  <a:pt x="262351" y="6350"/>
                </a:lnTo>
                <a:lnTo>
                  <a:pt x="262351" y="15240"/>
                </a:lnTo>
                <a:lnTo>
                  <a:pt x="262629" y="16510"/>
                </a:lnTo>
                <a:lnTo>
                  <a:pt x="263029" y="17780"/>
                </a:lnTo>
                <a:lnTo>
                  <a:pt x="223267" y="39370"/>
                </a:lnTo>
                <a:lnTo>
                  <a:pt x="242913" y="39370"/>
                </a:lnTo>
                <a:lnTo>
                  <a:pt x="268641" y="25400"/>
                </a:lnTo>
                <a:lnTo>
                  <a:pt x="286677" y="25400"/>
                </a:lnTo>
                <a:lnTo>
                  <a:pt x="290460" y="21590"/>
                </a:lnTo>
                <a:lnTo>
                  <a:pt x="290460" y="17780"/>
                </a:lnTo>
                <a:lnTo>
                  <a:pt x="273819" y="17780"/>
                </a:lnTo>
                <a:lnTo>
                  <a:pt x="271721" y="16510"/>
                </a:lnTo>
                <a:lnTo>
                  <a:pt x="271721" y="11430"/>
                </a:lnTo>
                <a:lnTo>
                  <a:pt x="273819" y="8890"/>
                </a:lnTo>
                <a:lnTo>
                  <a:pt x="290460" y="8890"/>
                </a:lnTo>
                <a:lnTo>
                  <a:pt x="290460" y="6350"/>
                </a:lnTo>
                <a:lnTo>
                  <a:pt x="284155" y="0"/>
                </a:lnTo>
                <a:close/>
              </a:path>
              <a:path w="290829" h="290830">
                <a:moveTo>
                  <a:pt x="121543" y="8890"/>
                </a:moveTo>
                <a:lnTo>
                  <a:pt x="84327" y="8890"/>
                </a:lnTo>
                <a:lnTo>
                  <a:pt x="99797" y="10160"/>
                </a:lnTo>
                <a:lnTo>
                  <a:pt x="114169" y="15240"/>
                </a:lnTo>
                <a:lnTo>
                  <a:pt x="127123" y="22860"/>
                </a:lnTo>
                <a:lnTo>
                  <a:pt x="138339" y="31750"/>
                </a:lnTo>
                <a:lnTo>
                  <a:pt x="124573" y="38100"/>
                </a:lnTo>
                <a:lnTo>
                  <a:pt x="154788" y="38100"/>
                </a:lnTo>
                <a:lnTo>
                  <a:pt x="153301" y="35560"/>
                </a:lnTo>
                <a:lnTo>
                  <a:pt x="155819" y="34290"/>
                </a:lnTo>
                <a:lnTo>
                  <a:pt x="172312" y="34290"/>
                </a:lnTo>
                <a:lnTo>
                  <a:pt x="173568" y="33020"/>
                </a:lnTo>
                <a:lnTo>
                  <a:pt x="191871" y="33020"/>
                </a:lnTo>
                <a:lnTo>
                  <a:pt x="182516" y="27940"/>
                </a:lnTo>
                <a:lnTo>
                  <a:pt x="147279" y="27940"/>
                </a:lnTo>
                <a:lnTo>
                  <a:pt x="134441" y="16510"/>
                </a:lnTo>
                <a:lnTo>
                  <a:pt x="121543" y="8890"/>
                </a:lnTo>
                <a:close/>
              </a:path>
              <a:path w="290829" h="290830">
                <a:moveTo>
                  <a:pt x="172312" y="34290"/>
                </a:moveTo>
                <a:lnTo>
                  <a:pt x="155819" y="34290"/>
                </a:lnTo>
                <a:lnTo>
                  <a:pt x="158123" y="35560"/>
                </a:lnTo>
                <a:lnTo>
                  <a:pt x="160924" y="36830"/>
                </a:lnTo>
                <a:lnTo>
                  <a:pt x="167688" y="36830"/>
                </a:lnTo>
                <a:lnTo>
                  <a:pt x="171055" y="35560"/>
                </a:lnTo>
                <a:lnTo>
                  <a:pt x="172312" y="34290"/>
                </a:lnTo>
                <a:close/>
              </a:path>
              <a:path w="290829" h="290830">
                <a:moveTo>
                  <a:pt x="171719" y="8890"/>
                </a:moveTo>
                <a:lnTo>
                  <a:pt x="156220" y="8890"/>
                </a:lnTo>
                <a:lnTo>
                  <a:pt x="149915" y="15240"/>
                </a:lnTo>
                <a:lnTo>
                  <a:pt x="149915" y="24130"/>
                </a:lnTo>
                <a:lnTo>
                  <a:pt x="150124" y="25400"/>
                </a:lnTo>
                <a:lnTo>
                  <a:pt x="150432" y="26670"/>
                </a:lnTo>
                <a:lnTo>
                  <a:pt x="147279" y="27940"/>
                </a:lnTo>
                <a:lnTo>
                  <a:pt x="161383" y="27940"/>
                </a:lnTo>
                <a:lnTo>
                  <a:pt x="159284" y="25400"/>
                </a:lnTo>
                <a:lnTo>
                  <a:pt x="159284" y="20320"/>
                </a:lnTo>
                <a:lnTo>
                  <a:pt x="161383" y="17780"/>
                </a:lnTo>
                <a:lnTo>
                  <a:pt x="177993" y="17780"/>
                </a:lnTo>
                <a:lnTo>
                  <a:pt x="178024" y="15240"/>
                </a:lnTo>
                <a:lnTo>
                  <a:pt x="171719" y="8890"/>
                </a:lnTo>
                <a:close/>
              </a:path>
              <a:path w="290829" h="290830">
                <a:moveTo>
                  <a:pt x="177993" y="17780"/>
                </a:moveTo>
                <a:lnTo>
                  <a:pt x="166556" y="17780"/>
                </a:lnTo>
                <a:lnTo>
                  <a:pt x="168654" y="20320"/>
                </a:lnTo>
                <a:lnTo>
                  <a:pt x="168654" y="25400"/>
                </a:lnTo>
                <a:lnTo>
                  <a:pt x="166556" y="27940"/>
                </a:lnTo>
                <a:lnTo>
                  <a:pt x="182516" y="27940"/>
                </a:lnTo>
                <a:lnTo>
                  <a:pt x="177838" y="25400"/>
                </a:lnTo>
                <a:lnTo>
                  <a:pt x="177962" y="20320"/>
                </a:lnTo>
                <a:lnTo>
                  <a:pt x="177993" y="17780"/>
                </a:lnTo>
                <a:close/>
              </a:path>
              <a:path w="290829" h="290830">
                <a:moveTo>
                  <a:pt x="286677" y="25400"/>
                </a:moveTo>
                <a:lnTo>
                  <a:pt x="268641" y="25400"/>
                </a:lnTo>
                <a:lnTo>
                  <a:pt x="270867" y="26670"/>
                </a:lnTo>
                <a:lnTo>
                  <a:pt x="273536" y="27940"/>
                </a:lnTo>
                <a:lnTo>
                  <a:pt x="284155" y="27940"/>
                </a:lnTo>
                <a:lnTo>
                  <a:pt x="286677" y="25400"/>
                </a:lnTo>
                <a:close/>
              </a:path>
              <a:path w="290829" h="290830">
                <a:moveTo>
                  <a:pt x="290460" y="8890"/>
                </a:moveTo>
                <a:lnTo>
                  <a:pt x="278992" y="8890"/>
                </a:lnTo>
                <a:lnTo>
                  <a:pt x="281090" y="11430"/>
                </a:lnTo>
                <a:lnTo>
                  <a:pt x="281090" y="16510"/>
                </a:lnTo>
                <a:lnTo>
                  <a:pt x="278992" y="17780"/>
                </a:lnTo>
                <a:lnTo>
                  <a:pt x="290460" y="17780"/>
                </a:lnTo>
                <a:lnTo>
                  <a:pt x="290460" y="8890"/>
                </a:lnTo>
                <a:close/>
              </a:path>
            </a:pathLst>
          </a:custGeom>
          <a:solidFill>
            <a:srgbClr val="2A206A"/>
          </a:solidFill>
        </p:spPr>
        <p:txBody>
          <a:bodyPr wrap="square" lIns="0" tIns="0" rIns="0" bIns="0" rtlCol="0"/>
          <a:lstStyle/>
          <a:p>
            <a:endParaRPr/>
          </a:p>
        </p:txBody>
      </p:sp>
      <p:sp>
        <p:nvSpPr>
          <p:cNvPr id="302" name="object 14">
            <a:extLst>
              <a:ext uri="{FF2B5EF4-FFF2-40B4-BE49-F238E27FC236}">
                <a16:creationId xmlns:a16="http://schemas.microsoft.com/office/drawing/2014/main" id="{7CD64B19-DB40-DE0D-3297-E4F5B644A395}"/>
              </a:ext>
            </a:extLst>
          </p:cNvPr>
          <p:cNvSpPr/>
          <p:nvPr/>
        </p:nvSpPr>
        <p:spPr>
          <a:xfrm>
            <a:off x="3940978" y="4092374"/>
            <a:ext cx="379932" cy="294714"/>
          </a:xfrm>
          <a:custGeom>
            <a:avLst/>
            <a:gdLst/>
            <a:ahLst/>
            <a:cxnLst/>
            <a:rect l="l" t="t" r="r" b="b"/>
            <a:pathLst>
              <a:path w="333375" h="281939">
                <a:moveTo>
                  <a:pt x="172872" y="105308"/>
                </a:moveTo>
                <a:lnTo>
                  <a:pt x="169989" y="102425"/>
                </a:lnTo>
                <a:lnTo>
                  <a:pt x="166471" y="102425"/>
                </a:lnTo>
                <a:lnTo>
                  <a:pt x="114935" y="102425"/>
                </a:lnTo>
                <a:lnTo>
                  <a:pt x="112052" y="105308"/>
                </a:lnTo>
                <a:lnTo>
                  <a:pt x="112052" y="112344"/>
                </a:lnTo>
                <a:lnTo>
                  <a:pt x="114935" y="115227"/>
                </a:lnTo>
                <a:lnTo>
                  <a:pt x="169989" y="115227"/>
                </a:lnTo>
                <a:lnTo>
                  <a:pt x="172872" y="112344"/>
                </a:lnTo>
                <a:lnTo>
                  <a:pt x="172872" y="105308"/>
                </a:lnTo>
                <a:close/>
              </a:path>
              <a:path w="333375" h="281939">
                <a:moveTo>
                  <a:pt x="211289" y="105308"/>
                </a:moveTo>
                <a:lnTo>
                  <a:pt x="208407" y="102425"/>
                </a:lnTo>
                <a:lnTo>
                  <a:pt x="204889" y="102425"/>
                </a:lnTo>
                <a:lnTo>
                  <a:pt x="191770" y="102425"/>
                </a:lnTo>
                <a:lnTo>
                  <a:pt x="188887" y="105308"/>
                </a:lnTo>
                <a:lnTo>
                  <a:pt x="188887" y="112344"/>
                </a:lnTo>
                <a:lnTo>
                  <a:pt x="191770" y="115227"/>
                </a:lnTo>
                <a:lnTo>
                  <a:pt x="208407" y="115227"/>
                </a:lnTo>
                <a:lnTo>
                  <a:pt x="211289" y="112344"/>
                </a:lnTo>
                <a:lnTo>
                  <a:pt x="211289" y="105308"/>
                </a:lnTo>
                <a:close/>
              </a:path>
              <a:path w="333375" h="281939">
                <a:moveTo>
                  <a:pt x="275323" y="66890"/>
                </a:moveTo>
                <a:lnTo>
                  <a:pt x="272440" y="64008"/>
                </a:lnTo>
                <a:lnTo>
                  <a:pt x="268922" y="64008"/>
                </a:lnTo>
                <a:lnTo>
                  <a:pt x="114935" y="64008"/>
                </a:lnTo>
                <a:lnTo>
                  <a:pt x="112052" y="66890"/>
                </a:lnTo>
                <a:lnTo>
                  <a:pt x="112052" y="73939"/>
                </a:lnTo>
                <a:lnTo>
                  <a:pt x="114935" y="76809"/>
                </a:lnTo>
                <a:lnTo>
                  <a:pt x="272440" y="76822"/>
                </a:lnTo>
                <a:lnTo>
                  <a:pt x="275323" y="73939"/>
                </a:lnTo>
                <a:lnTo>
                  <a:pt x="275323" y="66890"/>
                </a:lnTo>
                <a:close/>
              </a:path>
              <a:path w="333375" h="281939">
                <a:moveTo>
                  <a:pt x="332943" y="32004"/>
                </a:moveTo>
                <a:lnTo>
                  <a:pt x="330415" y="19583"/>
                </a:lnTo>
                <a:lnTo>
                  <a:pt x="325843" y="12801"/>
                </a:lnTo>
                <a:lnTo>
                  <a:pt x="323545" y="9398"/>
                </a:lnTo>
                <a:lnTo>
                  <a:pt x="320141" y="7112"/>
                </a:lnTo>
                <a:lnTo>
                  <a:pt x="320141" y="32004"/>
                </a:lnTo>
                <a:lnTo>
                  <a:pt x="320141" y="147231"/>
                </a:lnTo>
                <a:lnTo>
                  <a:pt x="318630" y="154686"/>
                </a:lnTo>
                <a:lnTo>
                  <a:pt x="314502" y="160794"/>
                </a:lnTo>
                <a:lnTo>
                  <a:pt x="308394" y="164922"/>
                </a:lnTo>
                <a:lnTo>
                  <a:pt x="300926" y="166433"/>
                </a:lnTo>
                <a:lnTo>
                  <a:pt x="256108" y="166433"/>
                </a:lnTo>
                <a:lnTo>
                  <a:pt x="256108" y="143713"/>
                </a:lnTo>
                <a:lnTo>
                  <a:pt x="253225" y="140830"/>
                </a:lnTo>
                <a:lnTo>
                  <a:pt x="246189" y="140830"/>
                </a:lnTo>
                <a:lnTo>
                  <a:pt x="243306" y="143713"/>
                </a:lnTo>
                <a:lnTo>
                  <a:pt x="243306" y="220205"/>
                </a:lnTo>
                <a:lnTo>
                  <a:pt x="194322" y="174752"/>
                </a:lnTo>
                <a:lnTo>
                  <a:pt x="188556" y="169316"/>
                </a:lnTo>
                <a:lnTo>
                  <a:pt x="180886" y="166433"/>
                </a:lnTo>
                <a:lnTo>
                  <a:pt x="153987" y="166433"/>
                </a:lnTo>
                <a:lnTo>
                  <a:pt x="153987" y="179235"/>
                </a:lnTo>
                <a:lnTo>
                  <a:pt x="153987" y="227571"/>
                </a:lnTo>
                <a:lnTo>
                  <a:pt x="151104" y="230454"/>
                </a:lnTo>
                <a:lnTo>
                  <a:pt x="100850" y="230454"/>
                </a:lnTo>
                <a:lnTo>
                  <a:pt x="96367" y="232054"/>
                </a:lnTo>
                <a:lnTo>
                  <a:pt x="92837" y="235254"/>
                </a:lnTo>
                <a:lnTo>
                  <a:pt x="64033" y="260858"/>
                </a:lnTo>
                <a:lnTo>
                  <a:pt x="64033" y="233337"/>
                </a:lnTo>
                <a:lnTo>
                  <a:pt x="61150" y="230454"/>
                </a:lnTo>
                <a:lnTo>
                  <a:pt x="15684" y="230454"/>
                </a:lnTo>
                <a:lnTo>
                  <a:pt x="12801" y="227571"/>
                </a:lnTo>
                <a:lnTo>
                  <a:pt x="12801" y="118110"/>
                </a:lnTo>
                <a:lnTo>
                  <a:pt x="15684" y="115227"/>
                </a:lnTo>
                <a:lnTo>
                  <a:pt x="51219" y="115227"/>
                </a:lnTo>
                <a:lnTo>
                  <a:pt x="51219" y="147231"/>
                </a:lnTo>
                <a:lnTo>
                  <a:pt x="53746" y="159664"/>
                </a:lnTo>
                <a:lnTo>
                  <a:pt x="60629" y="169837"/>
                </a:lnTo>
                <a:lnTo>
                  <a:pt x="70802" y="176707"/>
                </a:lnTo>
                <a:lnTo>
                  <a:pt x="83235" y="179235"/>
                </a:lnTo>
                <a:lnTo>
                  <a:pt x="153987" y="179235"/>
                </a:lnTo>
                <a:lnTo>
                  <a:pt x="153987" y="166433"/>
                </a:lnTo>
                <a:lnTo>
                  <a:pt x="83235" y="166433"/>
                </a:lnTo>
                <a:lnTo>
                  <a:pt x="75780" y="164922"/>
                </a:lnTo>
                <a:lnTo>
                  <a:pt x="69672" y="160794"/>
                </a:lnTo>
                <a:lnTo>
                  <a:pt x="65544" y="154686"/>
                </a:lnTo>
                <a:lnTo>
                  <a:pt x="64033" y="147231"/>
                </a:lnTo>
                <a:lnTo>
                  <a:pt x="64033" y="115227"/>
                </a:lnTo>
                <a:lnTo>
                  <a:pt x="64033" y="32004"/>
                </a:lnTo>
                <a:lnTo>
                  <a:pt x="65544" y="24549"/>
                </a:lnTo>
                <a:lnTo>
                  <a:pt x="69672" y="18440"/>
                </a:lnTo>
                <a:lnTo>
                  <a:pt x="75780" y="14312"/>
                </a:lnTo>
                <a:lnTo>
                  <a:pt x="83235" y="12801"/>
                </a:lnTo>
                <a:lnTo>
                  <a:pt x="300926" y="12801"/>
                </a:lnTo>
                <a:lnTo>
                  <a:pt x="308394" y="14312"/>
                </a:lnTo>
                <a:lnTo>
                  <a:pt x="314502" y="18440"/>
                </a:lnTo>
                <a:lnTo>
                  <a:pt x="318630" y="24549"/>
                </a:lnTo>
                <a:lnTo>
                  <a:pt x="320141" y="32004"/>
                </a:lnTo>
                <a:lnTo>
                  <a:pt x="320141" y="7112"/>
                </a:lnTo>
                <a:lnTo>
                  <a:pt x="313359" y="2527"/>
                </a:lnTo>
                <a:lnTo>
                  <a:pt x="300926" y="0"/>
                </a:lnTo>
                <a:lnTo>
                  <a:pt x="83235" y="0"/>
                </a:lnTo>
                <a:lnTo>
                  <a:pt x="70802" y="2527"/>
                </a:lnTo>
                <a:lnTo>
                  <a:pt x="60629" y="9398"/>
                </a:lnTo>
                <a:lnTo>
                  <a:pt x="53746" y="19583"/>
                </a:lnTo>
                <a:lnTo>
                  <a:pt x="51219" y="32004"/>
                </a:lnTo>
                <a:lnTo>
                  <a:pt x="51219" y="102425"/>
                </a:lnTo>
                <a:lnTo>
                  <a:pt x="19215" y="102425"/>
                </a:lnTo>
                <a:lnTo>
                  <a:pt x="11747" y="103936"/>
                </a:lnTo>
                <a:lnTo>
                  <a:pt x="5638" y="108064"/>
                </a:lnTo>
                <a:lnTo>
                  <a:pt x="1511" y="114173"/>
                </a:lnTo>
                <a:lnTo>
                  <a:pt x="0" y="121627"/>
                </a:lnTo>
                <a:lnTo>
                  <a:pt x="0" y="224053"/>
                </a:lnTo>
                <a:lnTo>
                  <a:pt x="1511" y="231508"/>
                </a:lnTo>
                <a:lnTo>
                  <a:pt x="5638" y="237617"/>
                </a:lnTo>
                <a:lnTo>
                  <a:pt x="11747" y="241744"/>
                </a:lnTo>
                <a:lnTo>
                  <a:pt x="19215" y="243255"/>
                </a:lnTo>
                <a:lnTo>
                  <a:pt x="51219" y="243255"/>
                </a:lnTo>
                <a:lnTo>
                  <a:pt x="51219" y="277825"/>
                </a:lnTo>
                <a:lnTo>
                  <a:pt x="52819" y="280060"/>
                </a:lnTo>
                <a:lnTo>
                  <a:pt x="55067" y="281025"/>
                </a:lnTo>
                <a:lnTo>
                  <a:pt x="56019" y="281343"/>
                </a:lnTo>
                <a:lnTo>
                  <a:pt x="56667" y="281660"/>
                </a:lnTo>
                <a:lnTo>
                  <a:pt x="59232" y="281660"/>
                </a:lnTo>
                <a:lnTo>
                  <a:pt x="60833" y="281025"/>
                </a:lnTo>
                <a:lnTo>
                  <a:pt x="61785" y="280060"/>
                </a:lnTo>
                <a:lnTo>
                  <a:pt x="83439" y="260858"/>
                </a:lnTo>
                <a:lnTo>
                  <a:pt x="101485" y="244856"/>
                </a:lnTo>
                <a:lnTo>
                  <a:pt x="102768" y="243573"/>
                </a:lnTo>
                <a:lnTo>
                  <a:pt x="104051" y="243255"/>
                </a:lnTo>
                <a:lnTo>
                  <a:pt x="147586" y="243255"/>
                </a:lnTo>
                <a:lnTo>
                  <a:pt x="155041" y="241744"/>
                </a:lnTo>
                <a:lnTo>
                  <a:pt x="161150" y="237617"/>
                </a:lnTo>
                <a:lnTo>
                  <a:pt x="165277" y="231508"/>
                </a:lnTo>
                <a:lnTo>
                  <a:pt x="166789" y="224053"/>
                </a:lnTo>
                <a:lnTo>
                  <a:pt x="166789" y="179235"/>
                </a:lnTo>
                <a:lnTo>
                  <a:pt x="177355" y="179235"/>
                </a:lnTo>
                <a:lnTo>
                  <a:pt x="181838" y="180835"/>
                </a:lnTo>
                <a:lnTo>
                  <a:pt x="185356" y="184365"/>
                </a:lnTo>
                <a:lnTo>
                  <a:pt x="245224" y="239737"/>
                </a:lnTo>
                <a:lnTo>
                  <a:pt x="246507" y="240690"/>
                </a:lnTo>
                <a:lnTo>
                  <a:pt x="248107" y="241338"/>
                </a:lnTo>
                <a:lnTo>
                  <a:pt x="250672" y="241338"/>
                </a:lnTo>
                <a:lnTo>
                  <a:pt x="251307" y="241020"/>
                </a:lnTo>
                <a:lnTo>
                  <a:pt x="252272" y="240690"/>
                </a:lnTo>
                <a:lnTo>
                  <a:pt x="254508" y="239737"/>
                </a:lnTo>
                <a:lnTo>
                  <a:pt x="256032" y="237617"/>
                </a:lnTo>
                <a:lnTo>
                  <a:pt x="256108" y="220205"/>
                </a:lnTo>
                <a:lnTo>
                  <a:pt x="256108" y="179235"/>
                </a:lnTo>
                <a:lnTo>
                  <a:pt x="300926" y="179235"/>
                </a:lnTo>
                <a:lnTo>
                  <a:pt x="313359" y="176707"/>
                </a:lnTo>
                <a:lnTo>
                  <a:pt x="323545" y="169837"/>
                </a:lnTo>
                <a:lnTo>
                  <a:pt x="325843" y="166433"/>
                </a:lnTo>
                <a:lnTo>
                  <a:pt x="330415" y="159664"/>
                </a:lnTo>
                <a:lnTo>
                  <a:pt x="332943" y="147231"/>
                </a:lnTo>
                <a:lnTo>
                  <a:pt x="332943" y="32004"/>
                </a:lnTo>
                <a:close/>
              </a:path>
            </a:pathLst>
          </a:custGeom>
          <a:solidFill>
            <a:srgbClr val="2A206A"/>
          </a:solidFill>
        </p:spPr>
        <p:txBody>
          <a:bodyPr wrap="square" lIns="0" tIns="0" rIns="0" bIns="0" rtlCol="0"/>
          <a:lstStyle/>
          <a:p>
            <a:endParaRPr/>
          </a:p>
        </p:txBody>
      </p:sp>
      <p:grpSp>
        <p:nvGrpSpPr>
          <p:cNvPr id="303" name="Group 302">
            <a:extLst>
              <a:ext uri="{FF2B5EF4-FFF2-40B4-BE49-F238E27FC236}">
                <a16:creationId xmlns:a16="http://schemas.microsoft.com/office/drawing/2014/main" id="{48D8A2AD-A39F-3BB1-08CC-7B95B6061E8C}"/>
              </a:ext>
            </a:extLst>
          </p:cNvPr>
          <p:cNvGrpSpPr/>
          <p:nvPr/>
        </p:nvGrpSpPr>
        <p:grpSpPr>
          <a:xfrm>
            <a:off x="2527884" y="4086237"/>
            <a:ext cx="281927" cy="315614"/>
            <a:chOff x="-1702746" y="6225703"/>
            <a:chExt cx="256985" cy="296545"/>
          </a:xfrm>
        </p:grpSpPr>
        <p:pic>
          <p:nvPicPr>
            <p:cNvPr id="310" name="object 20">
              <a:extLst>
                <a:ext uri="{FF2B5EF4-FFF2-40B4-BE49-F238E27FC236}">
                  <a16:creationId xmlns:a16="http://schemas.microsoft.com/office/drawing/2014/main" id="{F4F5A8BA-32A5-1795-E23F-A0DE39AEDCA9}"/>
                </a:ext>
              </a:extLst>
            </p:cNvPr>
            <p:cNvPicPr/>
            <p:nvPr/>
          </p:nvPicPr>
          <p:blipFill>
            <a:blip r:embed="rId3" cstate="print">
              <a:duotone>
                <a:prstClr val="black"/>
                <a:schemeClr val="accent1">
                  <a:tint val="45000"/>
                  <a:satMod val="400000"/>
                </a:schemeClr>
              </a:duotone>
            </a:blip>
            <a:stretch>
              <a:fillRect/>
            </a:stretch>
          </p:blipFill>
          <p:spPr>
            <a:xfrm>
              <a:off x="-1535176" y="6432628"/>
              <a:ext cx="89415" cy="88950"/>
            </a:xfrm>
            <a:prstGeom prst="rect">
              <a:avLst/>
            </a:prstGeom>
          </p:spPr>
        </p:pic>
        <p:sp>
          <p:nvSpPr>
            <p:cNvPr id="311" name="object 21">
              <a:extLst>
                <a:ext uri="{FF2B5EF4-FFF2-40B4-BE49-F238E27FC236}">
                  <a16:creationId xmlns:a16="http://schemas.microsoft.com/office/drawing/2014/main" id="{1B4824E9-0537-D2B3-4917-CE68E37B216E}"/>
                </a:ext>
              </a:extLst>
            </p:cNvPr>
            <p:cNvSpPr/>
            <p:nvPr/>
          </p:nvSpPr>
          <p:spPr>
            <a:xfrm>
              <a:off x="-1702746" y="6225703"/>
              <a:ext cx="228600" cy="296545"/>
            </a:xfrm>
            <a:custGeom>
              <a:avLst/>
              <a:gdLst/>
              <a:ahLst/>
              <a:cxnLst/>
              <a:rect l="l" t="t" r="r" b="b"/>
              <a:pathLst>
                <a:path w="228600" h="296545">
                  <a:moveTo>
                    <a:pt x="144665" y="36804"/>
                  </a:moveTo>
                  <a:lnTo>
                    <a:pt x="142455" y="34594"/>
                  </a:lnTo>
                  <a:lnTo>
                    <a:pt x="139712" y="34594"/>
                  </a:lnTo>
                  <a:lnTo>
                    <a:pt x="87287" y="34594"/>
                  </a:lnTo>
                  <a:lnTo>
                    <a:pt x="85064" y="36804"/>
                  </a:lnTo>
                  <a:lnTo>
                    <a:pt x="85064" y="42265"/>
                  </a:lnTo>
                  <a:lnTo>
                    <a:pt x="87287" y="44475"/>
                  </a:lnTo>
                  <a:lnTo>
                    <a:pt x="142455" y="44475"/>
                  </a:lnTo>
                  <a:lnTo>
                    <a:pt x="144665" y="42265"/>
                  </a:lnTo>
                  <a:lnTo>
                    <a:pt x="144665" y="36804"/>
                  </a:lnTo>
                  <a:close/>
                </a:path>
                <a:path w="228600" h="296545">
                  <a:moveTo>
                    <a:pt x="189382" y="140576"/>
                  </a:moveTo>
                  <a:lnTo>
                    <a:pt x="187159" y="138366"/>
                  </a:lnTo>
                  <a:lnTo>
                    <a:pt x="184416" y="138366"/>
                  </a:lnTo>
                  <a:lnTo>
                    <a:pt x="42583" y="138366"/>
                  </a:lnTo>
                  <a:lnTo>
                    <a:pt x="40360" y="140576"/>
                  </a:lnTo>
                  <a:lnTo>
                    <a:pt x="40360" y="146037"/>
                  </a:lnTo>
                  <a:lnTo>
                    <a:pt x="42583" y="148247"/>
                  </a:lnTo>
                  <a:lnTo>
                    <a:pt x="187159" y="148247"/>
                  </a:lnTo>
                  <a:lnTo>
                    <a:pt x="189382" y="146037"/>
                  </a:lnTo>
                  <a:lnTo>
                    <a:pt x="189382" y="140576"/>
                  </a:lnTo>
                  <a:close/>
                </a:path>
                <a:path w="228600" h="296545">
                  <a:moveTo>
                    <a:pt x="189382" y="105981"/>
                  </a:moveTo>
                  <a:lnTo>
                    <a:pt x="187159" y="103771"/>
                  </a:lnTo>
                  <a:lnTo>
                    <a:pt x="184416" y="103771"/>
                  </a:lnTo>
                  <a:lnTo>
                    <a:pt x="42583" y="103771"/>
                  </a:lnTo>
                  <a:lnTo>
                    <a:pt x="40360" y="105981"/>
                  </a:lnTo>
                  <a:lnTo>
                    <a:pt x="40360" y="111442"/>
                  </a:lnTo>
                  <a:lnTo>
                    <a:pt x="42583" y="113652"/>
                  </a:lnTo>
                  <a:lnTo>
                    <a:pt x="187159" y="113652"/>
                  </a:lnTo>
                  <a:lnTo>
                    <a:pt x="189382" y="111442"/>
                  </a:lnTo>
                  <a:lnTo>
                    <a:pt x="189382" y="105981"/>
                  </a:lnTo>
                  <a:close/>
                </a:path>
                <a:path w="228600" h="296545">
                  <a:moveTo>
                    <a:pt x="189382" y="71386"/>
                  </a:moveTo>
                  <a:lnTo>
                    <a:pt x="187159" y="69176"/>
                  </a:lnTo>
                  <a:lnTo>
                    <a:pt x="184416" y="69176"/>
                  </a:lnTo>
                  <a:lnTo>
                    <a:pt x="42583" y="69176"/>
                  </a:lnTo>
                  <a:lnTo>
                    <a:pt x="40360" y="71386"/>
                  </a:lnTo>
                  <a:lnTo>
                    <a:pt x="40360" y="76860"/>
                  </a:lnTo>
                  <a:lnTo>
                    <a:pt x="42583" y="79070"/>
                  </a:lnTo>
                  <a:lnTo>
                    <a:pt x="187159" y="79070"/>
                  </a:lnTo>
                  <a:lnTo>
                    <a:pt x="189382" y="76860"/>
                  </a:lnTo>
                  <a:lnTo>
                    <a:pt x="189382" y="71386"/>
                  </a:lnTo>
                  <a:close/>
                </a:path>
                <a:path w="228600" h="296545">
                  <a:moveTo>
                    <a:pt x="228498" y="6019"/>
                  </a:moveTo>
                  <a:lnTo>
                    <a:pt x="222427" y="0"/>
                  </a:lnTo>
                  <a:lnTo>
                    <a:pt x="214198" y="0"/>
                  </a:lnTo>
                  <a:lnTo>
                    <a:pt x="7315" y="0"/>
                  </a:lnTo>
                  <a:lnTo>
                    <a:pt x="0" y="6019"/>
                  </a:lnTo>
                  <a:lnTo>
                    <a:pt x="0" y="289242"/>
                  </a:lnTo>
                  <a:lnTo>
                    <a:pt x="7302" y="296494"/>
                  </a:lnTo>
                  <a:lnTo>
                    <a:pt x="167957" y="296494"/>
                  </a:lnTo>
                  <a:lnTo>
                    <a:pt x="170180" y="294284"/>
                  </a:lnTo>
                  <a:lnTo>
                    <a:pt x="170180" y="288823"/>
                  </a:lnTo>
                  <a:lnTo>
                    <a:pt x="167957" y="286613"/>
                  </a:lnTo>
                  <a:lnTo>
                    <a:pt x="12776" y="286613"/>
                  </a:lnTo>
                  <a:lnTo>
                    <a:pt x="9931" y="283794"/>
                  </a:lnTo>
                  <a:lnTo>
                    <a:pt x="9931" y="11468"/>
                  </a:lnTo>
                  <a:lnTo>
                    <a:pt x="12788" y="9880"/>
                  </a:lnTo>
                  <a:lnTo>
                    <a:pt x="216903" y="9880"/>
                  </a:lnTo>
                  <a:lnTo>
                    <a:pt x="218567" y="11506"/>
                  </a:lnTo>
                  <a:lnTo>
                    <a:pt x="218567" y="189890"/>
                  </a:lnTo>
                  <a:lnTo>
                    <a:pt x="220789" y="192100"/>
                  </a:lnTo>
                  <a:lnTo>
                    <a:pt x="226275" y="192100"/>
                  </a:lnTo>
                  <a:lnTo>
                    <a:pt x="228498" y="189890"/>
                  </a:lnTo>
                  <a:lnTo>
                    <a:pt x="228498" y="6019"/>
                  </a:lnTo>
                  <a:close/>
                </a:path>
              </a:pathLst>
            </a:custGeom>
            <a:solidFill>
              <a:srgbClr val="2A206A"/>
            </a:solidFill>
          </p:spPr>
          <p:txBody>
            <a:bodyPr wrap="square" lIns="0" tIns="0" rIns="0" bIns="0" rtlCol="0"/>
            <a:lstStyle/>
            <a:p>
              <a:endParaRPr/>
            </a:p>
          </p:txBody>
        </p:sp>
        <p:pic>
          <p:nvPicPr>
            <p:cNvPr id="312" name="object 22">
              <a:extLst>
                <a:ext uri="{FF2B5EF4-FFF2-40B4-BE49-F238E27FC236}">
                  <a16:creationId xmlns:a16="http://schemas.microsoft.com/office/drawing/2014/main" id="{63E1BD8C-0755-0D66-1ACE-7E128E163685}"/>
                </a:ext>
              </a:extLst>
            </p:cNvPr>
            <p:cNvPicPr/>
            <p:nvPr/>
          </p:nvPicPr>
          <p:blipFill>
            <a:blip r:embed="rId4" cstate="print">
              <a:duotone>
                <a:prstClr val="black"/>
                <a:schemeClr val="accent1">
                  <a:tint val="45000"/>
                  <a:satMod val="400000"/>
                </a:schemeClr>
              </a:duotone>
            </a:blip>
            <a:stretch>
              <a:fillRect/>
            </a:stretch>
          </p:blipFill>
          <p:spPr>
            <a:xfrm>
              <a:off x="-1663002" y="6398653"/>
              <a:ext cx="149025" cy="84009"/>
            </a:xfrm>
            <a:prstGeom prst="rect">
              <a:avLst/>
            </a:prstGeom>
          </p:spPr>
        </p:pic>
      </p:grpSp>
      <p:grpSp>
        <p:nvGrpSpPr>
          <p:cNvPr id="304" name="Group 303">
            <a:extLst>
              <a:ext uri="{FF2B5EF4-FFF2-40B4-BE49-F238E27FC236}">
                <a16:creationId xmlns:a16="http://schemas.microsoft.com/office/drawing/2014/main" id="{8EFA36FA-015A-92BB-118B-B1A7D7520528}"/>
              </a:ext>
            </a:extLst>
          </p:cNvPr>
          <p:cNvGrpSpPr/>
          <p:nvPr/>
        </p:nvGrpSpPr>
        <p:grpSpPr>
          <a:xfrm>
            <a:off x="1042960" y="4006456"/>
            <a:ext cx="329388" cy="400011"/>
            <a:chOff x="-1720043" y="7894813"/>
            <a:chExt cx="287655" cy="360045"/>
          </a:xfrm>
        </p:grpSpPr>
        <p:sp>
          <p:nvSpPr>
            <p:cNvPr id="305" name="object 28">
              <a:extLst>
                <a:ext uri="{FF2B5EF4-FFF2-40B4-BE49-F238E27FC236}">
                  <a16:creationId xmlns:a16="http://schemas.microsoft.com/office/drawing/2014/main" id="{ABE96BD3-51C4-9D82-3DCC-99225B756FF4}"/>
                </a:ext>
              </a:extLst>
            </p:cNvPr>
            <p:cNvSpPr/>
            <p:nvPr/>
          </p:nvSpPr>
          <p:spPr>
            <a:xfrm>
              <a:off x="-1671860" y="7894813"/>
              <a:ext cx="191135" cy="360045"/>
            </a:xfrm>
            <a:custGeom>
              <a:avLst/>
              <a:gdLst/>
              <a:ahLst/>
              <a:cxnLst/>
              <a:rect l="l" t="t" r="r" b="b"/>
              <a:pathLst>
                <a:path w="191135" h="360045">
                  <a:moveTo>
                    <a:pt x="101434" y="5092"/>
                  </a:moveTo>
                  <a:lnTo>
                    <a:pt x="100622" y="2044"/>
                  </a:lnTo>
                  <a:lnTo>
                    <a:pt x="97447" y="0"/>
                  </a:lnTo>
                  <a:lnTo>
                    <a:pt x="93230" y="0"/>
                  </a:lnTo>
                  <a:lnTo>
                    <a:pt x="91998" y="1841"/>
                  </a:lnTo>
                  <a:lnTo>
                    <a:pt x="89776" y="3657"/>
                  </a:lnTo>
                  <a:lnTo>
                    <a:pt x="89293" y="13855"/>
                  </a:lnTo>
                  <a:lnTo>
                    <a:pt x="89636" y="33528"/>
                  </a:lnTo>
                  <a:lnTo>
                    <a:pt x="91605" y="35394"/>
                  </a:lnTo>
                  <a:lnTo>
                    <a:pt x="97383" y="36182"/>
                  </a:lnTo>
                  <a:lnTo>
                    <a:pt x="99555" y="34975"/>
                  </a:lnTo>
                  <a:lnTo>
                    <a:pt x="101219" y="31038"/>
                  </a:lnTo>
                  <a:lnTo>
                    <a:pt x="101295" y="29286"/>
                  </a:lnTo>
                  <a:lnTo>
                    <a:pt x="101384" y="21348"/>
                  </a:lnTo>
                  <a:lnTo>
                    <a:pt x="101257" y="15011"/>
                  </a:lnTo>
                  <a:lnTo>
                    <a:pt x="101434" y="5092"/>
                  </a:lnTo>
                  <a:close/>
                </a:path>
                <a:path w="191135" h="360045">
                  <a:moveTo>
                    <a:pt x="191020" y="143217"/>
                  </a:moveTo>
                  <a:lnTo>
                    <a:pt x="180365" y="100660"/>
                  </a:lnTo>
                  <a:lnTo>
                    <a:pt x="150329" y="65798"/>
                  </a:lnTo>
                  <a:lnTo>
                    <a:pt x="106730" y="48641"/>
                  </a:lnTo>
                  <a:lnTo>
                    <a:pt x="85293" y="48196"/>
                  </a:lnTo>
                  <a:lnTo>
                    <a:pt x="64376" y="53060"/>
                  </a:lnTo>
                  <a:lnTo>
                    <a:pt x="26758" y="77012"/>
                  </a:lnTo>
                  <a:lnTo>
                    <a:pt x="4838" y="112903"/>
                  </a:lnTo>
                  <a:lnTo>
                    <a:pt x="0" y="150787"/>
                  </a:lnTo>
                  <a:lnTo>
                    <a:pt x="2324" y="166268"/>
                  </a:lnTo>
                  <a:lnTo>
                    <a:pt x="18986" y="201561"/>
                  </a:lnTo>
                  <a:lnTo>
                    <a:pt x="39331" y="222084"/>
                  </a:lnTo>
                  <a:lnTo>
                    <a:pt x="41770" y="227469"/>
                  </a:lnTo>
                  <a:lnTo>
                    <a:pt x="41313" y="237769"/>
                  </a:lnTo>
                  <a:lnTo>
                    <a:pt x="41592" y="252577"/>
                  </a:lnTo>
                  <a:lnTo>
                    <a:pt x="44805" y="258254"/>
                  </a:lnTo>
                  <a:lnTo>
                    <a:pt x="52374" y="262572"/>
                  </a:lnTo>
                  <a:lnTo>
                    <a:pt x="53340" y="264083"/>
                  </a:lnTo>
                  <a:lnTo>
                    <a:pt x="53263" y="271246"/>
                  </a:lnTo>
                  <a:lnTo>
                    <a:pt x="53822" y="277088"/>
                  </a:lnTo>
                  <a:lnTo>
                    <a:pt x="58013" y="281787"/>
                  </a:lnTo>
                  <a:lnTo>
                    <a:pt x="54622" y="288074"/>
                  </a:lnTo>
                  <a:lnTo>
                    <a:pt x="53492" y="293547"/>
                  </a:lnTo>
                  <a:lnTo>
                    <a:pt x="54597" y="299224"/>
                  </a:lnTo>
                  <a:lnTo>
                    <a:pt x="57912" y="306120"/>
                  </a:lnTo>
                  <a:lnTo>
                    <a:pt x="56349" y="308368"/>
                  </a:lnTo>
                  <a:lnTo>
                    <a:pt x="53530" y="317385"/>
                  </a:lnTo>
                  <a:lnTo>
                    <a:pt x="55499" y="326123"/>
                  </a:lnTo>
                  <a:lnTo>
                    <a:pt x="61379" y="332854"/>
                  </a:lnTo>
                  <a:lnTo>
                    <a:pt x="70294" y="335889"/>
                  </a:lnTo>
                  <a:lnTo>
                    <a:pt x="74041" y="336105"/>
                  </a:lnTo>
                  <a:lnTo>
                    <a:pt x="76746" y="334137"/>
                  </a:lnTo>
                  <a:lnTo>
                    <a:pt x="77635" y="327456"/>
                  </a:lnTo>
                  <a:lnTo>
                    <a:pt x="75730" y="324891"/>
                  </a:lnTo>
                  <a:lnTo>
                    <a:pt x="70281" y="323748"/>
                  </a:lnTo>
                  <a:lnTo>
                    <a:pt x="66675" y="322389"/>
                  </a:lnTo>
                  <a:lnTo>
                    <a:pt x="65366" y="320268"/>
                  </a:lnTo>
                  <a:lnTo>
                    <a:pt x="65862" y="314528"/>
                  </a:lnTo>
                  <a:lnTo>
                    <a:pt x="67525" y="312674"/>
                  </a:lnTo>
                  <a:lnTo>
                    <a:pt x="71551" y="311950"/>
                  </a:lnTo>
                  <a:lnTo>
                    <a:pt x="87452" y="312064"/>
                  </a:lnTo>
                  <a:lnTo>
                    <a:pt x="98717" y="311873"/>
                  </a:lnTo>
                  <a:lnTo>
                    <a:pt x="101257" y="309473"/>
                  </a:lnTo>
                  <a:lnTo>
                    <a:pt x="101066" y="302171"/>
                  </a:lnTo>
                  <a:lnTo>
                    <a:pt x="98615" y="300050"/>
                  </a:lnTo>
                  <a:lnTo>
                    <a:pt x="88049" y="299923"/>
                  </a:lnTo>
                  <a:lnTo>
                    <a:pt x="81864" y="299999"/>
                  </a:lnTo>
                  <a:lnTo>
                    <a:pt x="71691" y="299910"/>
                  </a:lnTo>
                  <a:lnTo>
                    <a:pt x="66890" y="298805"/>
                  </a:lnTo>
                  <a:lnTo>
                    <a:pt x="65506" y="296570"/>
                  </a:lnTo>
                  <a:lnTo>
                    <a:pt x="65697" y="290766"/>
                  </a:lnTo>
                  <a:lnTo>
                    <a:pt x="67335" y="288696"/>
                  </a:lnTo>
                  <a:lnTo>
                    <a:pt x="71691" y="287972"/>
                  </a:lnTo>
                  <a:lnTo>
                    <a:pt x="87579" y="288048"/>
                  </a:lnTo>
                  <a:lnTo>
                    <a:pt x="98755" y="287832"/>
                  </a:lnTo>
                  <a:lnTo>
                    <a:pt x="101257" y="285470"/>
                  </a:lnTo>
                  <a:lnTo>
                    <a:pt x="101092" y="278193"/>
                  </a:lnTo>
                  <a:lnTo>
                    <a:pt x="98653" y="276098"/>
                  </a:lnTo>
                  <a:lnTo>
                    <a:pt x="91224" y="275869"/>
                  </a:lnTo>
                  <a:lnTo>
                    <a:pt x="76746" y="276021"/>
                  </a:lnTo>
                  <a:lnTo>
                    <a:pt x="67678" y="275755"/>
                  </a:lnTo>
                  <a:lnTo>
                    <a:pt x="65608" y="273596"/>
                  </a:lnTo>
                  <a:lnTo>
                    <a:pt x="65405" y="268706"/>
                  </a:lnTo>
                  <a:lnTo>
                    <a:pt x="65405" y="263893"/>
                  </a:lnTo>
                  <a:lnTo>
                    <a:pt x="94653" y="263893"/>
                  </a:lnTo>
                  <a:lnTo>
                    <a:pt x="99339" y="263182"/>
                  </a:lnTo>
                  <a:lnTo>
                    <a:pt x="101028" y="261213"/>
                  </a:lnTo>
                  <a:lnTo>
                    <a:pt x="101257" y="255092"/>
                  </a:lnTo>
                  <a:lnTo>
                    <a:pt x="99745" y="252996"/>
                  </a:lnTo>
                  <a:lnTo>
                    <a:pt x="95377" y="251980"/>
                  </a:lnTo>
                  <a:lnTo>
                    <a:pt x="54038" y="251879"/>
                  </a:lnTo>
                  <a:lnTo>
                    <a:pt x="52857" y="251231"/>
                  </a:lnTo>
                  <a:lnTo>
                    <a:pt x="53581" y="239903"/>
                  </a:lnTo>
                  <a:lnTo>
                    <a:pt x="53238" y="229527"/>
                  </a:lnTo>
                  <a:lnTo>
                    <a:pt x="50673" y="220268"/>
                  </a:lnTo>
                  <a:lnTo>
                    <a:pt x="45707" y="212115"/>
                  </a:lnTo>
                  <a:lnTo>
                    <a:pt x="37795" y="204825"/>
                  </a:lnTo>
                  <a:lnTo>
                    <a:pt x="27203" y="192608"/>
                  </a:lnTo>
                  <a:lnTo>
                    <a:pt x="19672" y="179895"/>
                  </a:lnTo>
                  <a:lnTo>
                    <a:pt x="14617" y="166039"/>
                  </a:lnTo>
                  <a:lnTo>
                    <a:pt x="12115" y="151053"/>
                  </a:lnTo>
                  <a:lnTo>
                    <a:pt x="12458" y="132702"/>
                  </a:lnTo>
                  <a:lnTo>
                    <a:pt x="35636" y="85432"/>
                  </a:lnTo>
                  <a:lnTo>
                    <a:pt x="82181" y="61023"/>
                  </a:lnTo>
                  <a:lnTo>
                    <a:pt x="100457" y="60363"/>
                  </a:lnTo>
                  <a:lnTo>
                    <a:pt x="119722" y="63715"/>
                  </a:lnTo>
                  <a:lnTo>
                    <a:pt x="164249" y="97218"/>
                  </a:lnTo>
                  <a:lnTo>
                    <a:pt x="179070" y="138988"/>
                  </a:lnTo>
                  <a:lnTo>
                    <a:pt x="177342" y="160566"/>
                  </a:lnTo>
                  <a:lnTo>
                    <a:pt x="160997" y="196126"/>
                  </a:lnTo>
                  <a:lnTo>
                    <a:pt x="149694" y="207606"/>
                  </a:lnTo>
                  <a:lnTo>
                    <a:pt x="143916" y="213448"/>
                  </a:lnTo>
                  <a:lnTo>
                    <a:pt x="139890" y="220027"/>
                  </a:lnTo>
                  <a:lnTo>
                    <a:pt x="137655" y="227406"/>
                  </a:lnTo>
                  <a:lnTo>
                    <a:pt x="137236" y="235610"/>
                  </a:lnTo>
                  <a:lnTo>
                    <a:pt x="137363" y="237820"/>
                  </a:lnTo>
                  <a:lnTo>
                    <a:pt x="137248" y="240068"/>
                  </a:lnTo>
                  <a:lnTo>
                    <a:pt x="137248" y="250405"/>
                  </a:lnTo>
                  <a:lnTo>
                    <a:pt x="135763" y="251866"/>
                  </a:lnTo>
                  <a:lnTo>
                    <a:pt x="118046" y="251764"/>
                  </a:lnTo>
                  <a:lnTo>
                    <a:pt x="109613" y="252234"/>
                  </a:lnTo>
                  <a:lnTo>
                    <a:pt x="107213" y="254990"/>
                  </a:lnTo>
                  <a:lnTo>
                    <a:pt x="107492" y="261302"/>
                  </a:lnTo>
                  <a:lnTo>
                    <a:pt x="109778" y="263588"/>
                  </a:lnTo>
                  <a:lnTo>
                    <a:pt x="116281" y="264007"/>
                  </a:lnTo>
                  <a:lnTo>
                    <a:pt x="119214" y="263867"/>
                  </a:lnTo>
                  <a:lnTo>
                    <a:pt x="122123" y="263931"/>
                  </a:lnTo>
                  <a:lnTo>
                    <a:pt x="125018" y="264198"/>
                  </a:lnTo>
                  <a:lnTo>
                    <a:pt x="125971" y="273723"/>
                  </a:lnTo>
                  <a:lnTo>
                    <a:pt x="124180" y="275818"/>
                  </a:lnTo>
                  <a:lnTo>
                    <a:pt x="115290" y="275945"/>
                  </a:lnTo>
                  <a:lnTo>
                    <a:pt x="109893" y="276237"/>
                  </a:lnTo>
                  <a:lnTo>
                    <a:pt x="107378" y="278498"/>
                  </a:lnTo>
                  <a:lnTo>
                    <a:pt x="107315" y="285191"/>
                  </a:lnTo>
                  <a:lnTo>
                    <a:pt x="109829" y="287616"/>
                  </a:lnTo>
                  <a:lnTo>
                    <a:pt x="115862" y="288086"/>
                  </a:lnTo>
                  <a:lnTo>
                    <a:pt x="117995" y="287921"/>
                  </a:lnTo>
                  <a:lnTo>
                    <a:pt x="123190" y="288531"/>
                  </a:lnTo>
                  <a:lnTo>
                    <a:pt x="124891" y="290588"/>
                  </a:lnTo>
                  <a:lnTo>
                    <a:pt x="125247" y="296557"/>
                  </a:lnTo>
                  <a:lnTo>
                    <a:pt x="123812" y="298881"/>
                  </a:lnTo>
                  <a:lnTo>
                    <a:pt x="118592" y="299948"/>
                  </a:lnTo>
                  <a:lnTo>
                    <a:pt x="116344" y="299872"/>
                  </a:lnTo>
                  <a:lnTo>
                    <a:pt x="109931" y="300177"/>
                  </a:lnTo>
                  <a:lnTo>
                    <a:pt x="107289" y="302475"/>
                  </a:lnTo>
                  <a:lnTo>
                    <a:pt x="107378" y="309308"/>
                  </a:lnTo>
                  <a:lnTo>
                    <a:pt x="109918" y="311670"/>
                  </a:lnTo>
                  <a:lnTo>
                    <a:pt x="115989" y="312089"/>
                  </a:lnTo>
                  <a:lnTo>
                    <a:pt x="118110" y="311886"/>
                  </a:lnTo>
                  <a:lnTo>
                    <a:pt x="123253" y="312597"/>
                  </a:lnTo>
                  <a:lnTo>
                    <a:pt x="124942" y="314667"/>
                  </a:lnTo>
                  <a:lnTo>
                    <a:pt x="125209" y="320509"/>
                  </a:lnTo>
                  <a:lnTo>
                    <a:pt x="123837" y="322668"/>
                  </a:lnTo>
                  <a:lnTo>
                    <a:pt x="119659" y="323837"/>
                  </a:lnTo>
                  <a:lnTo>
                    <a:pt x="118224" y="323938"/>
                  </a:lnTo>
                  <a:lnTo>
                    <a:pt x="86093" y="324040"/>
                  </a:lnTo>
                  <a:lnTo>
                    <a:pt x="83654" y="326339"/>
                  </a:lnTo>
                  <a:lnTo>
                    <a:pt x="83299" y="332968"/>
                  </a:lnTo>
                  <a:lnTo>
                    <a:pt x="85801" y="335673"/>
                  </a:lnTo>
                  <a:lnTo>
                    <a:pt x="92773" y="336092"/>
                  </a:lnTo>
                  <a:lnTo>
                    <a:pt x="95935" y="335965"/>
                  </a:lnTo>
                  <a:lnTo>
                    <a:pt x="112776" y="335965"/>
                  </a:lnTo>
                  <a:lnTo>
                    <a:pt x="110756" y="338772"/>
                  </a:lnTo>
                  <a:lnTo>
                    <a:pt x="109575" y="340944"/>
                  </a:lnTo>
                  <a:lnTo>
                    <a:pt x="107899" y="342633"/>
                  </a:lnTo>
                  <a:lnTo>
                    <a:pt x="102196" y="346583"/>
                  </a:lnTo>
                  <a:lnTo>
                    <a:pt x="95834" y="347929"/>
                  </a:lnTo>
                  <a:lnTo>
                    <a:pt x="89268" y="346671"/>
                  </a:lnTo>
                  <a:lnTo>
                    <a:pt x="82994" y="342823"/>
                  </a:lnTo>
                  <a:lnTo>
                    <a:pt x="79121" y="339496"/>
                  </a:lnTo>
                  <a:lnTo>
                    <a:pt x="75641" y="339153"/>
                  </a:lnTo>
                  <a:lnTo>
                    <a:pt x="70485" y="344805"/>
                  </a:lnTo>
                  <a:lnTo>
                    <a:pt x="71196" y="348030"/>
                  </a:lnTo>
                  <a:lnTo>
                    <a:pt x="79794" y="356438"/>
                  </a:lnTo>
                  <a:lnTo>
                    <a:pt x="85661" y="358444"/>
                  </a:lnTo>
                  <a:lnTo>
                    <a:pt x="91808" y="359943"/>
                  </a:lnTo>
                  <a:lnTo>
                    <a:pt x="99517" y="359943"/>
                  </a:lnTo>
                  <a:lnTo>
                    <a:pt x="100291" y="359410"/>
                  </a:lnTo>
                  <a:lnTo>
                    <a:pt x="109105" y="356387"/>
                  </a:lnTo>
                  <a:lnTo>
                    <a:pt x="115824" y="351688"/>
                  </a:lnTo>
                  <a:lnTo>
                    <a:pt x="120865" y="345211"/>
                  </a:lnTo>
                  <a:lnTo>
                    <a:pt x="124231" y="336943"/>
                  </a:lnTo>
                  <a:lnTo>
                    <a:pt x="124561" y="335826"/>
                  </a:lnTo>
                  <a:lnTo>
                    <a:pt x="125780" y="334670"/>
                  </a:lnTo>
                  <a:lnTo>
                    <a:pt x="132359" y="331304"/>
                  </a:lnTo>
                  <a:lnTo>
                    <a:pt x="135686" y="327025"/>
                  </a:lnTo>
                  <a:lnTo>
                    <a:pt x="137883" y="315239"/>
                  </a:lnTo>
                  <a:lnTo>
                    <a:pt x="135902" y="310400"/>
                  </a:lnTo>
                  <a:lnTo>
                    <a:pt x="132689" y="306044"/>
                  </a:lnTo>
                  <a:lnTo>
                    <a:pt x="136029" y="299669"/>
                  </a:lnTo>
                  <a:lnTo>
                    <a:pt x="137134" y="294195"/>
                  </a:lnTo>
                  <a:lnTo>
                    <a:pt x="136029" y="288556"/>
                  </a:lnTo>
                  <a:lnTo>
                    <a:pt x="132715" y="281660"/>
                  </a:lnTo>
                  <a:lnTo>
                    <a:pt x="136740" y="277126"/>
                  </a:lnTo>
                  <a:lnTo>
                    <a:pt x="137490" y="271526"/>
                  </a:lnTo>
                  <a:lnTo>
                    <a:pt x="137121" y="263867"/>
                  </a:lnTo>
                  <a:lnTo>
                    <a:pt x="137502" y="262750"/>
                  </a:lnTo>
                  <a:lnTo>
                    <a:pt x="145808" y="258419"/>
                  </a:lnTo>
                  <a:lnTo>
                    <a:pt x="148932" y="252793"/>
                  </a:lnTo>
                  <a:lnTo>
                    <a:pt x="149364" y="238518"/>
                  </a:lnTo>
                  <a:lnTo>
                    <a:pt x="148704" y="227495"/>
                  </a:lnTo>
                  <a:lnTo>
                    <a:pt x="151892" y="221970"/>
                  </a:lnTo>
                  <a:lnTo>
                    <a:pt x="184099" y="179832"/>
                  </a:lnTo>
                  <a:lnTo>
                    <a:pt x="189534" y="161886"/>
                  </a:lnTo>
                  <a:lnTo>
                    <a:pt x="191020" y="143217"/>
                  </a:lnTo>
                  <a:close/>
                </a:path>
              </a:pathLst>
            </a:custGeom>
            <a:solidFill>
              <a:srgbClr val="2A206A"/>
            </a:solidFill>
          </p:spPr>
          <p:txBody>
            <a:bodyPr wrap="square" lIns="0" tIns="0" rIns="0" bIns="0" rtlCol="0"/>
            <a:lstStyle/>
            <a:p>
              <a:endParaRPr/>
            </a:p>
          </p:txBody>
        </p:sp>
        <p:pic>
          <p:nvPicPr>
            <p:cNvPr id="306" name="object 29">
              <a:extLst>
                <a:ext uri="{FF2B5EF4-FFF2-40B4-BE49-F238E27FC236}">
                  <a16:creationId xmlns:a16="http://schemas.microsoft.com/office/drawing/2014/main" id="{436F49C6-93CD-3FA8-C776-EF891BA0570A}"/>
                </a:ext>
              </a:extLst>
            </p:cNvPr>
            <p:cNvPicPr/>
            <p:nvPr/>
          </p:nvPicPr>
          <p:blipFill>
            <a:blip r:embed="rId5" cstate="print">
              <a:duotone>
                <a:prstClr val="black"/>
                <a:schemeClr val="accent1">
                  <a:tint val="45000"/>
                  <a:satMod val="400000"/>
                </a:schemeClr>
              </a:duotone>
            </a:blip>
            <a:stretch>
              <a:fillRect/>
            </a:stretch>
          </p:blipFill>
          <p:spPr>
            <a:xfrm>
              <a:off x="-1630241" y="8014890"/>
              <a:ext cx="107087" cy="119737"/>
            </a:xfrm>
            <a:prstGeom prst="rect">
              <a:avLst/>
            </a:prstGeom>
          </p:spPr>
        </p:pic>
        <p:sp>
          <p:nvSpPr>
            <p:cNvPr id="307" name="object 30">
              <a:extLst>
                <a:ext uri="{FF2B5EF4-FFF2-40B4-BE49-F238E27FC236}">
                  <a16:creationId xmlns:a16="http://schemas.microsoft.com/office/drawing/2014/main" id="{C1A1E34D-3214-4B27-23DD-0DABD416E00D}"/>
                </a:ext>
              </a:extLst>
            </p:cNvPr>
            <p:cNvSpPr/>
            <p:nvPr/>
          </p:nvSpPr>
          <p:spPr>
            <a:xfrm>
              <a:off x="-1527025" y="7912665"/>
              <a:ext cx="26670" cy="33655"/>
            </a:xfrm>
            <a:custGeom>
              <a:avLst/>
              <a:gdLst/>
              <a:ahLst/>
              <a:cxnLst/>
              <a:rect l="l" t="t" r="r" b="b"/>
              <a:pathLst>
                <a:path w="26670" h="33654">
                  <a:moveTo>
                    <a:pt x="19377" y="0"/>
                  </a:moveTo>
                  <a:lnTo>
                    <a:pt x="0" y="28935"/>
                  </a:lnTo>
                  <a:lnTo>
                    <a:pt x="3099" y="33296"/>
                  </a:lnTo>
                  <a:lnTo>
                    <a:pt x="8162" y="33374"/>
                  </a:lnTo>
                  <a:lnTo>
                    <a:pt x="8933" y="32921"/>
                  </a:lnTo>
                  <a:lnTo>
                    <a:pt x="10950" y="32405"/>
                  </a:lnTo>
                  <a:lnTo>
                    <a:pt x="15081" y="25588"/>
                  </a:lnTo>
                  <a:lnTo>
                    <a:pt x="18358" y="20011"/>
                  </a:lnTo>
                  <a:lnTo>
                    <a:pt x="21560" y="14391"/>
                  </a:lnTo>
                  <a:lnTo>
                    <a:pt x="26122" y="6056"/>
                  </a:lnTo>
                  <a:lnTo>
                    <a:pt x="24744" y="2797"/>
                  </a:lnTo>
                  <a:lnTo>
                    <a:pt x="19377" y="0"/>
                  </a:lnTo>
                  <a:close/>
                </a:path>
              </a:pathLst>
            </a:custGeom>
            <a:solidFill>
              <a:srgbClr val="2A206A"/>
            </a:solidFill>
          </p:spPr>
          <p:txBody>
            <a:bodyPr wrap="square" lIns="0" tIns="0" rIns="0" bIns="0" rtlCol="0"/>
            <a:lstStyle/>
            <a:p>
              <a:endParaRPr/>
            </a:p>
          </p:txBody>
        </p:sp>
        <p:pic>
          <p:nvPicPr>
            <p:cNvPr id="308" name="object 31">
              <a:extLst>
                <a:ext uri="{FF2B5EF4-FFF2-40B4-BE49-F238E27FC236}">
                  <a16:creationId xmlns:a16="http://schemas.microsoft.com/office/drawing/2014/main" id="{98A6EE0D-93D9-BAAE-8C18-86AD15E8E034}"/>
                </a:ext>
              </a:extLst>
            </p:cNvPr>
            <p:cNvPicPr/>
            <p:nvPr/>
          </p:nvPicPr>
          <p:blipFill>
            <a:blip r:embed="rId6" cstate="print">
              <a:duotone>
                <a:prstClr val="black"/>
                <a:schemeClr val="accent1">
                  <a:tint val="45000"/>
                  <a:satMod val="400000"/>
                </a:schemeClr>
              </a:duotone>
            </a:blip>
            <a:stretch>
              <a:fillRect/>
            </a:stretch>
          </p:blipFill>
          <p:spPr>
            <a:xfrm>
              <a:off x="-1702210" y="7913313"/>
              <a:ext cx="75630" cy="75797"/>
            </a:xfrm>
            <a:prstGeom prst="rect">
              <a:avLst/>
            </a:prstGeom>
          </p:spPr>
        </p:pic>
        <p:sp>
          <p:nvSpPr>
            <p:cNvPr id="309" name="object 32">
              <a:extLst>
                <a:ext uri="{FF2B5EF4-FFF2-40B4-BE49-F238E27FC236}">
                  <a16:creationId xmlns:a16="http://schemas.microsoft.com/office/drawing/2014/main" id="{B0BCA99A-C036-EAD8-E825-464A125269AD}"/>
                </a:ext>
              </a:extLst>
            </p:cNvPr>
            <p:cNvSpPr/>
            <p:nvPr/>
          </p:nvSpPr>
          <p:spPr>
            <a:xfrm>
              <a:off x="-1720043" y="7962365"/>
              <a:ext cx="287655" cy="153035"/>
            </a:xfrm>
            <a:custGeom>
              <a:avLst/>
              <a:gdLst/>
              <a:ahLst/>
              <a:cxnLst/>
              <a:rect l="l" t="t" r="r" b="b"/>
              <a:pathLst>
                <a:path w="287654" h="153034">
                  <a:moveTo>
                    <a:pt x="35928" y="73444"/>
                  </a:moveTo>
                  <a:lnTo>
                    <a:pt x="33832" y="70650"/>
                  </a:lnTo>
                  <a:lnTo>
                    <a:pt x="22009" y="70256"/>
                  </a:lnTo>
                  <a:lnTo>
                    <a:pt x="13843" y="70281"/>
                  </a:lnTo>
                  <a:lnTo>
                    <a:pt x="2286" y="70624"/>
                  </a:lnTo>
                  <a:lnTo>
                    <a:pt x="0" y="73507"/>
                  </a:lnTo>
                  <a:lnTo>
                    <a:pt x="139" y="79781"/>
                  </a:lnTo>
                  <a:lnTo>
                    <a:pt x="2578" y="82169"/>
                  </a:lnTo>
                  <a:lnTo>
                    <a:pt x="10121" y="82423"/>
                  </a:lnTo>
                  <a:lnTo>
                    <a:pt x="13970" y="82321"/>
                  </a:lnTo>
                  <a:lnTo>
                    <a:pt x="17818" y="82334"/>
                  </a:lnTo>
                  <a:lnTo>
                    <a:pt x="21767" y="82321"/>
                  </a:lnTo>
                  <a:lnTo>
                    <a:pt x="25730" y="82448"/>
                  </a:lnTo>
                  <a:lnTo>
                    <a:pt x="33350" y="82181"/>
                  </a:lnTo>
                  <a:lnTo>
                    <a:pt x="35547" y="80048"/>
                  </a:lnTo>
                  <a:lnTo>
                    <a:pt x="35928" y="73444"/>
                  </a:lnTo>
                  <a:close/>
                </a:path>
                <a:path w="287654" h="153034">
                  <a:moveTo>
                    <a:pt x="51866" y="133388"/>
                  </a:moveTo>
                  <a:lnTo>
                    <a:pt x="48793" y="127698"/>
                  </a:lnTo>
                  <a:lnTo>
                    <a:pt x="45478" y="126619"/>
                  </a:lnTo>
                  <a:lnTo>
                    <a:pt x="39204" y="129781"/>
                  </a:lnTo>
                  <a:lnTo>
                    <a:pt x="36334" y="131584"/>
                  </a:lnTo>
                  <a:lnTo>
                    <a:pt x="29387" y="135623"/>
                  </a:lnTo>
                  <a:lnTo>
                    <a:pt x="25311" y="137909"/>
                  </a:lnTo>
                  <a:lnTo>
                    <a:pt x="18770" y="141986"/>
                  </a:lnTo>
                  <a:lnTo>
                    <a:pt x="17945" y="144526"/>
                  </a:lnTo>
                  <a:lnTo>
                    <a:pt x="19773" y="149987"/>
                  </a:lnTo>
                  <a:lnTo>
                    <a:pt x="21780" y="151269"/>
                  </a:lnTo>
                  <a:lnTo>
                    <a:pt x="25082" y="151269"/>
                  </a:lnTo>
                  <a:lnTo>
                    <a:pt x="25577" y="151104"/>
                  </a:lnTo>
                  <a:lnTo>
                    <a:pt x="26670" y="150939"/>
                  </a:lnTo>
                  <a:lnTo>
                    <a:pt x="41325" y="142595"/>
                  </a:lnTo>
                  <a:lnTo>
                    <a:pt x="51142" y="136639"/>
                  </a:lnTo>
                  <a:lnTo>
                    <a:pt x="51866" y="133388"/>
                  </a:lnTo>
                  <a:close/>
                </a:path>
                <a:path w="287654" h="153034">
                  <a:moveTo>
                    <a:pt x="268566" y="149669"/>
                  </a:moveTo>
                  <a:lnTo>
                    <a:pt x="268439" y="144195"/>
                  </a:lnTo>
                  <a:lnTo>
                    <a:pt x="268020" y="143548"/>
                  </a:lnTo>
                  <a:lnTo>
                    <a:pt x="267436" y="141592"/>
                  </a:lnTo>
                  <a:lnTo>
                    <a:pt x="260692" y="137502"/>
                  </a:lnTo>
                  <a:lnTo>
                    <a:pt x="255219" y="134264"/>
                  </a:lnTo>
                  <a:lnTo>
                    <a:pt x="249682" y="131089"/>
                  </a:lnTo>
                  <a:lnTo>
                    <a:pt x="241312" y="126479"/>
                  </a:lnTo>
                  <a:lnTo>
                    <a:pt x="238607" y="127660"/>
                  </a:lnTo>
                  <a:lnTo>
                    <a:pt x="235191" y="132918"/>
                  </a:lnTo>
                  <a:lnTo>
                    <a:pt x="235712" y="136385"/>
                  </a:lnTo>
                  <a:lnTo>
                    <a:pt x="245605" y="142494"/>
                  </a:lnTo>
                  <a:lnTo>
                    <a:pt x="252818" y="146812"/>
                  </a:lnTo>
                  <a:lnTo>
                    <a:pt x="264287" y="152806"/>
                  </a:lnTo>
                  <a:lnTo>
                    <a:pt x="268566" y="149669"/>
                  </a:lnTo>
                  <a:close/>
                </a:path>
                <a:path w="287654" h="153034">
                  <a:moveTo>
                    <a:pt x="268579" y="3035"/>
                  </a:moveTo>
                  <a:lnTo>
                    <a:pt x="235191" y="19596"/>
                  </a:lnTo>
                  <a:lnTo>
                    <a:pt x="238467" y="25285"/>
                  </a:lnTo>
                  <a:lnTo>
                    <a:pt x="241884" y="26250"/>
                  </a:lnTo>
                  <a:lnTo>
                    <a:pt x="258711" y="16764"/>
                  </a:lnTo>
                  <a:lnTo>
                    <a:pt x="266915" y="11658"/>
                  </a:lnTo>
                  <a:lnTo>
                    <a:pt x="267817" y="9588"/>
                  </a:lnTo>
                  <a:lnTo>
                    <a:pt x="268439" y="8775"/>
                  </a:lnTo>
                  <a:lnTo>
                    <a:pt x="268579" y="3035"/>
                  </a:lnTo>
                  <a:close/>
                </a:path>
                <a:path w="287654" h="153034">
                  <a:moveTo>
                    <a:pt x="287159" y="73571"/>
                  </a:moveTo>
                  <a:lnTo>
                    <a:pt x="284759" y="70612"/>
                  </a:lnTo>
                  <a:lnTo>
                    <a:pt x="273138" y="70256"/>
                  </a:lnTo>
                  <a:lnTo>
                    <a:pt x="265112" y="70243"/>
                  </a:lnTo>
                  <a:lnTo>
                    <a:pt x="253339" y="70586"/>
                  </a:lnTo>
                  <a:lnTo>
                    <a:pt x="251180" y="73266"/>
                  </a:lnTo>
                  <a:lnTo>
                    <a:pt x="251409" y="79997"/>
                  </a:lnTo>
                  <a:lnTo>
                    <a:pt x="253695" y="82181"/>
                  </a:lnTo>
                  <a:lnTo>
                    <a:pt x="261378" y="82423"/>
                  </a:lnTo>
                  <a:lnTo>
                    <a:pt x="265214" y="82334"/>
                  </a:lnTo>
                  <a:lnTo>
                    <a:pt x="269062" y="82346"/>
                  </a:lnTo>
                  <a:lnTo>
                    <a:pt x="272897" y="82346"/>
                  </a:lnTo>
                  <a:lnTo>
                    <a:pt x="276745" y="82448"/>
                  </a:lnTo>
                  <a:lnTo>
                    <a:pt x="284353" y="82194"/>
                  </a:lnTo>
                  <a:lnTo>
                    <a:pt x="286766" y="79971"/>
                  </a:lnTo>
                  <a:lnTo>
                    <a:pt x="287159" y="73571"/>
                  </a:lnTo>
                  <a:close/>
                </a:path>
              </a:pathLst>
            </a:custGeom>
            <a:solidFill>
              <a:srgbClr val="2A206A"/>
            </a:solidFill>
          </p:spPr>
          <p:txBody>
            <a:bodyPr wrap="square" lIns="0" tIns="0" rIns="0" bIns="0" rtlCol="0"/>
            <a:lstStyle/>
            <a:p>
              <a:endParaRPr/>
            </a:p>
          </p:txBody>
        </p:sp>
      </p:grpSp>
      <p:sp>
        <p:nvSpPr>
          <p:cNvPr id="3" name="Rectangle: Rounded Corners 46">
            <a:extLst>
              <a:ext uri="{FF2B5EF4-FFF2-40B4-BE49-F238E27FC236}">
                <a16:creationId xmlns:a16="http://schemas.microsoft.com/office/drawing/2014/main" id="{0D8CDD53-0D7C-E291-E6DC-BF0A4EE1E477}"/>
              </a:ext>
            </a:extLst>
          </p:cNvPr>
          <p:cNvSpPr/>
          <p:nvPr/>
        </p:nvSpPr>
        <p:spPr>
          <a:xfrm>
            <a:off x="489503" y="6629226"/>
            <a:ext cx="5810634" cy="1474543"/>
          </a:xfrm>
          <a:prstGeom prst="roundRect">
            <a:avLst/>
          </a:prstGeom>
          <a:noFill/>
          <a:ln w="6350">
            <a:solidFill>
              <a:srgbClr val="2A206A"/>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a:solidFill>
                <a:srgbClr val="287CA9"/>
              </a:solidFill>
              <a:latin typeface="Bahij Janna" panose="02040503050201020203" pitchFamily="18" charset="-78"/>
              <a:cs typeface="Bahij Janna" panose="02040503050201020203" pitchFamily="18" charset="-78"/>
            </a:endParaRPr>
          </a:p>
        </p:txBody>
      </p:sp>
      <p:sp>
        <p:nvSpPr>
          <p:cNvPr id="4" name="TextBox 3">
            <a:extLst>
              <a:ext uri="{FF2B5EF4-FFF2-40B4-BE49-F238E27FC236}">
                <a16:creationId xmlns:a16="http://schemas.microsoft.com/office/drawing/2014/main" id="{711A0B9D-1053-613B-0B52-0425411ADE05}"/>
              </a:ext>
            </a:extLst>
          </p:cNvPr>
          <p:cNvSpPr txBox="1"/>
          <p:nvPr/>
        </p:nvSpPr>
        <p:spPr>
          <a:xfrm>
            <a:off x="2461140" y="7037661"/>
            <a:ext cx="1901165" cy="606791"/>
          </a:xfrm>
          <a:prstGeom prst="rect">
            <a:avLst/>
          </a:prstGeom>
          <a:noFill/>
          <a:ln>
            <a:noFill/>
          </a:ln>
        </p:spPr>
        <p:txBody>
          <a:bodyPr wrap="square" rtlCol="0" anchor="ctr">
            <a:noAutofit/>
          </a:bodyPr>
          <a:lstStyle/>
          <a:p>
            <a:pPr algn="ctr" defTabSz="490113" rtl="1">
              <a:spcAft>
                <a:spcPts val="323"/>
              </a:spcAft>
            </a:pPr>
            <a:r>
              <a:rPr kumimoji="0" lang="en-US" sz="4000" b="1" i="0" u="none" strike="noStrike" kern="0" cap="none" spc="0" normalizeH="0" baseline="0" noProof="0" dirty="0">
                <a:ln>
                  <a:noFill/>
                </a:ln>
                <a:solidFill>
                  <a:srgbClr val="2A206A"/>
                </a:solidFill>
                <a:effectLst/>
                <a:uLnTx/>
                <a:uFillTx/>
                <a:latin typeface="☞DIODRUM ARABIC SEMIBOLD" panose="00000700000000000000" pitchFamily="2" charset="-78"/>
                <a:cs typeface="☞DIODRUM ARABIC SEMIBOLD" panose="00000700000000000000" pitchFamily="2" charset="-78"/>
              </a:rPr>
              <a:t>%00</a:t>
            </a:r>
            <a:r>
              <a:rPr kumimoji="0" lang="en-US" sz="2800" b="1" i="0" u="none" strike="noStrike" kern="0" cap="none" spc="0" normalizeH="0" baseline="0" noProof="0" dirty="0">
                <a:ln>
                  <a:noFill/>
                </a:ln>
                <a:solidFill>
                  <a:srgbClr val="2A206A"/>
                </a:solidFill>
                <a:effectLst/>
                <a:uLnTx/>
                <a:uFillTx/>
                <a:latin typeface="☞DIODRUM ARABIC SEMIBOLD" panose="00000700000000000000" pitchFamily="2" charset="-78"/>
                <a:cs typeface="☞DIODRUM ARABIC SEMIBOLD" panose="00000700000000000000" pitchFamily="2" charset="-78"/>
              </a:rPr>
              <a:t>.00</a:t>
            </a:r>
            <a:endParaRPr lang="en-US" sz="4000" kern="0" dirty="0">
              <a:solidFill>
                <a:srgbClr val="2A206A"/>
              </a:solidFill>
              <a:latin typeface="☞DIODRUM ARABIC SEMIBOLD" panose="00000700000000000000" pitchFamily="2" charset="-78"/>
              <a:cs typeface="☞DIODRUM ARABIC SEMIBOLD" panose="00000700000000000000" pitchFamily="2" charset="-78"/>
            </a:endParaRPr>
          </a:p>
        </p:txBody>
      </p:sp>
      <p:sp>
        <p:nvSpPr>
          <p:cNvPr id="5" name="Rounded Rectangle 197">
            <a:extLst>
              <a:ext uri="{FF2B5EF4-FFF2-40B4-BE49-F238E27FC236}">
                <a16:creationId xmlns:a16="http://schemas.microsoft.com/office/drawing/2014/main" id="{61F49938-DB10-17E2-85CB-E027A05DFC61}"/>
              </a:ext>
            </a:extLst>
          </p:cNvPr>
          <p:cNvSpPr/>
          <p:nvPr/>
        </p:nvSpPr>
        <p:spPr>
          <a:xfrm>
            <a:off x="865299" y="7889723"/>
            <a:ext cx="5092846" cy="271779"/>
          </a:xfrm>
          <a:prstGeom prst="roundRect">
            <a:avLst>
              <a:gd name="adj" fmla="val 50000"/>
            </a:avLst>
          </a:prstGeom>
          <a:solidFill>
            <a:srgbClr val="382F71"/>
          </a:solidFill>
        </p:spPr>
        <p:txBody>
          <a:bodyPr wrap="square" lIns="0" tIns="0" rIns="0" bIns="0" rtlCol="0" anchor="ctr" anchorCtr="1"/>
          <a:lstStyle/>
          <a:p>
            <a:pPr algn="ctr"/>
            <a:r>
              <a:rPr lang="en-US" sz="1400" b="1" dirty="0" err="1">
                <a:solidFill>
                  <a:srgbClr val="FFFFFF"/>
                </a:solidFill>
                <a:latin typeface="☞DIODRUM ARABIC SEMIBOLD" panose="00000700000000000000" pitchFamily="2" charset="-78"/>
                <a:cs typeface="☞DIODRUM ARABIC SEMIBOLD" panose="00000700000000000000" pitchFamily="2" charset="-78"/>
              </a:rPr>
              <a:t>xxxx</a:t>
            </a:r>
            <a:endParaRPr lang="ar-QA" sz="1400" b="1" dirty="0">
              <a:solidFill>
                <a:srgbClr val="FFFFFF"/>
              </a:solidFill>
              <a:latin typeface="☞DIODRUM ARABIC SEMIBOLD" panose="00000700000000000000" pitchFamily="2" charset="-78"/>
              <a:cs typeface="☞DIODRUM ARABIC SEMIBOLD" panose="00000700000000000000" pitchFamily="2" charset="-78"/>
            </a:endParaRPr>
          </a:p>
        </p:txBody>
      </p:sp>
      <p:sp>
        <p:nvSpPr>
          <p:cNvPr id="6" name="TextBox 5">
            <a:extLst>
              <a:ext uri="{FF2B5EF4-FFF2-40B4-BE49-F238E27FC236}">
                <a16:creationId xmlns:a16="http://schemas.microsoft.com/office/drawing/2014/main" id="{5E79EAB9-A780-0670-7ADF-E08401A53B4D}"/>
              </a:ext>
            </a:extLst>
          </p:cNvPr>
          <p:cNvSpPr txBox="1"/>
          <p:nvPr/>
        </p:nvSpPr>
        <p:spPr>
          <a:xfrm>
            <a:off x="1440682" y="6496540"/>
            <a:ext cx="3942081" cy="295850"/>
          </a:xfrm>
          <a:prstGeom prst="rect">
            <a:avLst/>
          </a:prstGeom>
          <a:solidFill>
            <a:schemeClr val="bg1"/>
          </a:solidFill>
        </p:spPr>
        <p:txBody>
          <a:bodyPr wrap="square" anchor="ctr" anchorCtr="0">
            <a:spAutoFit/>
          </a:bodyPr>
          <a:lstStyle/>
          <a:p>
            <a:pPr marL="0" lvl="2" algn="ctr" rtl="1">
              <a:lnSpc>
                <a:spcPts val="1600"/>
              </a:lnSpc>
              <a:defRPr/>
            </a:pPr>
            <a:r>
              <a:rPr lang="ar-SA" sz="1400" b="1" dirty="0">
                <a:solidFill>
                  <a:srgbClr val="2A206A"/>
                </a:solidFill>
                <a:latin typeface="☞DIODRUM ARABIC SEMIBOLD" panose="00000700000000000000" pitchFamily="2" charset="-78"/>
                <a:cs typeface="☞DIODRUM ARABIC SEMIBOLD" panose="00000700000000000000" pitchFamily="2" charset="-78"/>
              </a:rPr>
              <a:t>النتيجة العامة لـ ( اسم الجهة ) </a:t>
            </a:r>
          </a:p>
        </p:txBody>
      </p:sp>
      <p:sp>
        <p:nvSpPr>
          <p:cNvPr id="2" name="SecloreFooter">
            <a:extLst>
              <a:ext uri="{FF2B5EF4-FFF2-40B4-BE49-F238E27FC236}">
                <a16:creationId xmlns:a16="http://schemas.microsoft.com/office/drawing/2014/main" id="{288A4E75-5463-4413-A3EC-CE51F20400CD}"/>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
        <p:nvSpPr>
          <p:cNvPr id="47" name="object 1323">
            <a:extLst>
              <a:ext uri="{FF2B5EF4-FFF2-40B4-BE49-F238E27FC236}">
                <a16:creationId xmlns:a16="http://schemas.microsoft.com/office/drawing/2014/main" id="{2596F3B3-2D5F-4E1F-A86D-AFA221D64896}"/>
              </a:ext>
            </a:extLst>
          </p:cNvPr>
          <p:cNvSpPr txBox="1"/>
          <p:nvPr/>
        </p:nvSpPr>
        <p:spPr>
          <a:xfrm>
            <a:off x="424689" y="4845338"/>
            <a:ext cx="1545242" cy="1012113"/>
          </a:xfrm>
          <a:prstGeom prst="roundRect">
            <a:avLst/>
          </a:prstGeom>
          <a:noFill/>
          <a:ln w="6350">
            <a:noFill/>
            <a:prstDash val="dash"/>
          </a:ln>
        </p:spPr>
        <p:txBody>
          <a:bodyPr vert="horz" wrap="none" lIns="180000" tIns="396000" rIns="180000" bIns="180000" rtlCol="0" anchor="ctr" anchorCtr="0">
            <a:no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ar-SA" dirty="0">
                <a:solidFill>
                  <a:srgbClr val="7C32C9"/>
                </a:solidFill>
                <a:latin typeface="DiodrumArabic-Semibold" panose="00000700000000000000" pitchFamily="2" charset="-78"/>
                <a:cs typeface="DiodrumArabic-Semibold" panose="00000700000000000000" pitchFamily="2" charset="-78"/>
              </a:rPr>
              <a:t>%</a:t>
            </a:r>
            <a:r>
              <a:rPr lang="en-US" dirty="0">
                <a:solidFill>
                  <a:srgbClr val="7C32C9"/>
                </a:solidFill>
                <a:latin typeface="DiodrumArabic-Semibold" panose="00000700000000000000" pitchFamily="2" charset="-78"/>
                <a:cs typeface="DiodrumArabic-Semibold" panose="00000700000000000000" pitchFamily="2" charset="-78"/>
              </a:rPr>
              <a:t>00</a:t>
            </a:r>
            <a:r>
              <a:rPr lang="en-US" sz="2000" b="0" dirty="0">
                <a:solidFill>
                  <a:srgbClr val="7C32C9"/>
                </a:solidFill>
                <a:latin typeface="DiodrumArabic-Semibold" panose="00000700000000000000" pitchFamily="2" charset="-78"/>
                <a:cs typeface="DiodrumArabic-Semibold" panose="00000700000000000000" pitchFamily="2" charset="-78"/>
              </a:rPr>
              <a:t>.00</a:t>
            </a:r>
            <a:endParaRPr lang="en-US" dirty="0">
              <a:solidFill>
                <a:srgbClr val="7C32C9"/>
              </a:solidFill>
              <a:latin typeface="DiodrumArabic-Semibold" panose="00000700000000000000" pitchFamily="2" charset="-78"/>
              <a:cs typeface="DiodrumArabic-Semibold" panose="00000700000000000000" pitchFamily="2" charset="-78"/>
            </a:endParaRPr>
          </a:p>
        </p:txBody>
      </p:sp>
      <p:sp>
        <p:nvSpPr>
          <p:cNvPr id="7" name="TextBox 6">
            <a:extLst>
              <a:ext uri="{FF2B5EF4-FFF2-40B4-BE49-F238E27FC236}">
                <a16:creationId xmlns:a16="http://schemas.microsoft.com/office/drawing/2014/main" id="{283BFD55-8F2A-486C-97AC-E3F9D8642E3B}"/>
              </a:ext>
            </a:extLst>
          </p:cNvPr>
          <p:cNvSpPr txBox="1"/>
          <p:nvPr/>
        </p:nvSpPr>
        <p:spPr>
          <a:xfrm>
            <a:off x="2974206" y="4494998"/>
            <a:ext cx="914400" cy="914400"/>
          </a:xfrm>
          <a:prstGeom prst="rect">
            <a:avLst/>
          </a:prstGeom>
          <a:noFill/>
        </p:spPr>
        <p:txBody>
          <a:bodyPr wrap="square" rtlCol="0" anchor="ctr">
            <a:noAutofit/>
          </a:bodyPr>
          <a:lstStyle/>
          <a:p>
            <a:pPr algn="r" defTabSz="490113" rtl="1">
              <a:spcAft>
                <a:spcPts val="323"/>
              </a:spcAft>
            </a:pPr>
            <a:endParaRPr lang="en-US" sz="908" kern="0" dirty="0">
              <a:solidFill>
                <a:srgbClr val="353171"/>
              </a:solidFill>
              <a:latin typeface="Bahij Janna" panose="02040503050201020203" pitchFamily="18" charset="-78"/>
              <a:cs typeface="Bahij Janna" panose="02040503050201020203" pitchFamily="18" charset="-78"/>
            </a:endParaRPr>
          </a:p>
        </p:txBody>
      </p:sp>
      <p:sp>
        <p:nvSpPr>
          <p:cNvPr id="8" name="TextBox 7">
            <a:extLst>
              <a:ext uri="{FF2B5EF4-FFF2-40B4-BE49-F238E27FC236}">
                <a16:creationId xmlns:a16="http://schemas.microsoft.com/office/drawing/2014/main" id="{AC69B2A9-E162-4E53-B954-89ABB2D5D0A5}"/>
              </a:ext>
            </a:extLst>
          </p:cNvPr>
          <p:cNvSpPr txBox="1"/>
          <p:nvPr/>
        </p:nvSpPr>
        <p:spPr>
          <a:xfrm>
            <a:off x="5053094" y="1813868"/>
            <a:ext cx="916482" cy="789768"/>
          </a:xfrm>
          <a:prstGeom prst="rect">
            <a:avLst/>
          </a:prstGeom>
          <a:noFill/>
        </p:spPr>
        <p:txBody>
          <a:bodyPr wrap="square" rtlCol="0" anchor="ctr">
            <a:noAutofit/>
          </a:bodyPr>
          <a:lstStyle/>
          <a:p>
            <a:pPr algn="ctr" defTabSz="490113" rtl="1">
              <a:spcAft>
                <a:spcPts val="323"/>
              </a:spcAft>
            </a:pPr>
            <a:r>
              <a:rPr lang="ar-SA" sz="1200" dirty="0">
                <a:solidFill>
                  <a:srgbClr val="3F3578"/>
                </a:solidFill>
                <a:latin typeface="☞DIODRUM ARABIC MEDIUM" pitchFamily="2" charset="-78"/>
                <a:cs typeface="☞DIODRUM ARABIC MEDIUM"/>
              </a:rPr>
              <a:t>شعار</a:t>
            </a:r>
            <a:r>
              <a:rPr lang="ar-SA" sz="908" kern="0" dirty="0">
                <a:solidFill>
                  <a:srgbClr val="353171"/>
                </a:solidFill>
                <a:latin typeface="Bahij Janna" panose="02040503050201020203" pitchFamily="18" charset="-78"/>
                <a:cs typeface="Bahij Janna" panose="02040503050201020203" pitchFamily="18" charset="-78"/>
              </a:rPr>
              <a:t> </a:t>
            </a:r>
            <a:r>
              <a:rPr lang="ar-SA" sz="1200" dirty="0">
                <a:solidFill>
                  <a:srgbClr val="3F3578"/>
                </a:solidFill>
                <a:latin typeface="☞DIODRUM ARABIC MEDIUM" pitchFamily="2" charset="-78"/>
                <a:cs typeface="☞DIODRUM ARABIC MEDIUM"/>
              </a:rPr>
              <a:t>الجهة</a:t>
            </a:r>
            <a:endParaRPr lang="en-US" sz="1200" dirty="0">
              <a:solidFill>
                <a:srgbClr val="3F3578"/>
              </a:solidFill>
              <a:latin typeface="☞DIODRUM ARABIC MEDIUM" pitchFamily="2" charset="-78"/>
              <a:cs typeface="☞DIODRUM ARABIC MEDIUM"/>
            </a:endParaRPr>
          </a:p>
        </p:txBody>
      </p:sp>
    </p:spTree>
    <p:extLst>
      <p:ext uri="{BB962C8B-B14F-4D97-AF65-F5344CB8AC3E}">
        <p14:creationId xmlns:p14="http://schemas.microsoft.com/office/powerpoint/2010/main" val="1559657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97BE9-4024-AEC4-9077-9CF732DFFB2F}"/>
            </a:ext>
          </a:extLst>
        </p:cNvPr>
        <p:cNvGrpSpPr/>
        <p:nvPr/>
      </p:nvGrpSpPr>
      <p:grpSpPr>
        <a:xfrm>
          <a:off x="0" y="0"/>
          <a:ext cx="0" cy="0"/>
          <a:chOff x="0" y="0"/>
          <a:chExt cx="0" cy="0"/>
        </a:xfrm>
      </p:grpSpPr>
      <p:sp>
        <p:nvSpPr>
          <p:cNvPr id="199" name="Title 2">
            <a:extLst>
              <a:ext uri="{FF2B5EF4-FFF2-40B4-BE49-F238E27FC236}">
                <a16:creationId xmlns:a16="http://schemas.microsoft.com/office/drawing/2014/main" id="{77D2CDE3-4375-A001-E729-CE10ACFBFD62}"/>
              </a:ext>
            </a:extLst>
          </p:cNvPr>
          <p:cNvSpPr txBox="1">
            <a:spLocks/>
          </p:cNvSpPr>
          <p:nvPr/>
        </p:nvSpPr>
        <p:spPr>
          <a:xfrm>
            <a:off x="1233995" y="78657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lvl="0">
              <a:defRPr/>
            </a:pPr>
            <a:r>
              <a:rPr kumimoji="0" lang="ar-S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5.2</a:t>
            </a:r>
            <a:r>
              <a:rPr kumimoji="0" lang="ar-Q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 </a:t>
            </a:r>
            <a:r>
              <a:rPr kumimoji="0" lang="ar-SA" b="1" i="0" u="none" strike="noStrike" kern="1200" cap="none" spc="0" normalizeH="0" baseline="0" noProof="0" dirty="0">
                <a:ln>
                  <a:noFill/>
                </a:ln>
                <a:solidFill>
                  <a:srgbClr val="7C32C9"/>
                </a:solidFill>
                <a:effectLst/>
                <a:uLnTx/>
                <a:uFillTx/>
                <a:latin typeface="DiodrumArabic-Semibold" panose="00000700000000000000" pitchFamily="2" charset="-78"/>
                <a:cs typeface="DiodrumArabic-Semibold" panose="00000700000000000000" pitchFamily="2" charset="-78"/>
              </a:rPr>
              <a:t>النتائج </a:t>
            </a:r>
            <a:r>
              <a:rPr lang="ar-SA" dirty="0">
                <a:solidFill>
                  <a:srgbClr val="7C32C9"/>
                </a:solidFill>
                <a:latin typeface="DiodrumArabic-Semibold" panose="00000700000000000000" pitchFamily="2" charset="-78"/>
                <a:cs typeface="DiodrumArabic-Semibold" panose="00000700000000000000" pitchFamily="2" charset="-78"/>
              </a:rPr>
              <a:t>التفصيلية لـ</a:t>
            </a:r>
            <a:r>
              <a:rPr lang="en-US" dirty="0">
                <a:solidFill>
                  <a:srgbClr val="3F3578"/>
                </a:solidFill>
                <a:latin typeface="☞DIODRUM ARABIC MEDIUM" pitchFamily="2" charset="-78"/>
                <a:cs typeface="☞DIODRUM ARABIC MEDIUM"/>
              </a:rPr>
              <a:t> </a:t>
            </a:r>
            <a:r>
              <a:rPr lang="ar-SA" dirty="0">
                <a:solidFill>
                  <a:srgbClr val="3F3578"/>
                </a:solidFill>
                <a:latin typeface="☞DIODRUM ARABIC MEDIUM" pitchFamily="2" charset="-78"/>
                <a:cs typeface="☞DIODRUM ARABIC MEDIUM"/>
              </a:rPr>
              <a:t>( اسم الجهة ) </a:t>
            </a:r>
            <a:endParaRPr lang="ar-QA" dirty="0">
              <a:solidFill>
                <a:srgbClr val="7C32C9"/>
              </a:solidFill>
              <a:latin typeface="DiodrumArabic-Semibold" panose="00000700000000000000" pitchFamily="2" charset="-78"/>
              <a:cs typeface="DiodrumArabic-Semibold" panose="00000700000000000000" pitchFamily="2" charset="-78"/>
            </a:endParaRPr>
          </a:p>
        </p:txBody>
      </p:sp>
      <p:sp>
        <p:nvSpPr>
          <p:cNvPr id="2" name="Title 2">
            <a:extLst>
              <a:ext uri="{FF2B5EF4-FFF2-40B4-BE49-F238E27FC236}">
                <a16:creationId xmlns:a16="http://schemas.microsoft.com/office/drawing/2014/main" id="{B426EA26-4043-39A3-9362-92B697099F4D}"/>
              </a:ext>
            </a:extLst>
          </p:cNvPr>
          <p:cNvSpPr txBox="1">
            <a:spLocks/>
          </p:cNvSpPr>
          <p:nvPr/>
        </p:nvSpPr>
        <p:spPr>
          <a:xfrm>
            <a:off x="1233994" y="111200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5.2.1</a:t>
            </a:r>
            <a:r>
              <a:rPr kumimoji="0" lang="ar-Q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 </a:t>
            </a: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عناصر القدرة الأولى: البحث</a:t>
            </a:r>
            <a:endParaRPr kumimoji="0" lang="ar-QA" sz="1400" b="1" i="0" u="none" strike="noStrike" kern="1200" cap="none" spc="0" normalizeH="0" baseline="0" noProof="0" dirty="0">
              <a:ln>
                <a:noFill/>
              </a:ln>
              <a:solidFill>
                <a:srgbClr val="1AC082"/>
              </a:solidFill>
              <a:effectLst/>
              <a:highlight>
                <a:srgbClr val="FF00FF"/>
              </a:highligh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D7F84499-F6EC-06ED-E2EF-777A2CCC32E3}"/>
              </a:ext>
            </a:extLst>
          </p:cNvPr>
          <p:cNvSpPr txBox="1"/>
          <p:nvPr/>
        </p:nvSpPr>
        <p:spPr>
          <a:xfrm>
            <a:off x="495906" y="2594761"/>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lang="ar-SA" sz="1400" b="1">
                <a:solidFill>
                  <a:srgbClr val="3F3578"/>
                </a:solidFill>
                <a:latin typeface="☞DIODRUM ARABIC SEMIBOLD" panose="00000700000000000000" pitchFamily="2" charset="-78"/>
                <a:cs typeface="☞DIODRUM ARABIC SEMIBOLD" panose="00000700000000000000" pitchFamily="2" charset="-78"/>
              </a:rPr>
              <a:t>1.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الاتجاهات والتقنيات</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2" indent="0" algn="justLow" defTabSz="457200" rtl="1" eaLnBrk="1" fontAlgn="auto" latinLnBrk="0" hangingPunct="1">
              <a:lnSpc>
                <a:spcPct val="150000"/>
              </a:lnSpc>
              <a:spcBef>
                <a:spcPts val="0"/>
              </a:spcBef>
              <a:spcAft>
                <a:spcPts val="0"/>
              </a:spcAft>
              <a:buClrTx/>
              <a:buSzTx/>
              <a:buFontTx/>
              <a:buNone/>
              <a:tabLst/>
              <a:defRPr/>
            </a:pP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عنى هذا العنصر بمتابعة عدة أنواع من الاتجاهات (العميل، أو المنافس، أو السوق، أو التقنيات) والتقنيات الناشئة</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(3) معايير فرعية،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3CF505EF-F9CB-6339-C9A3-50850B10C8F1}"/>
              </a:ext>
            </a:extLst>
          </p:cNvPr>
          <p:cNvSpPr/>
          <p:nvPr/>
        </p:nvSpPr>
        <p:spPr>
          <a:xfrm>
            <a:off x="2513467" y="3541500"/>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1.2 التعاون بين</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مختلف الأقسام</a:t>
            </a:r>
          </a:p>
        </p:txBody>
      </p:sp>
      <p:sp>
        <p:nvSpPr>
          <p:cNvPr id="8" name="Rectangle: Rounded Corners 57">
            <a:extLst>
              <a:ext uri="{FF2B5EF4-FFF2-40B4-BE49-F238E27FC236}">
                <a16:creationId xmlns:a16="http://schemas.microsoft.com/office/drawing/2014/main" id="{0B450069-0A1B-027D-CAC9-6D820B76863C}"/>
              </a:ext>
            </a:extLst>
          </p:cNvPr>
          <p:cNvSpPr/>
          <p:nvPr/>
        </p:nvSpPr>
        <p:spPr>
          <a:xfrm>
            <a:off x="3708458" y="3537648"/>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60%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9" name="Rectangle 8">
            <a:extLst>
              <a:ext uri="{FF2B5EF4-FFF2-40B4-BE49-F238E27FC236}">
                <a16:creationId xmlns:a16="http://schemas.microsoft.com/office/drawing/2014/main" id="{DA770ACC-107C-3A34-3EA3-89089B7EE2FD}"/>
              </a:ext>
            </a:extLst>
          </p:cNvPr>
          <p:cNvSpPr/>
          <p:nvPr/>
        </p:nvSpPr>
        <p:spPr>
          <a:xfrm>
            <a:off x="555370" y="3541500"/>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1.3 تحديد الفرص</a:t>
            </a:r>
          </a:p>
        </p:txBody>
      </p:sp>
      <p:sp>
        <p:nvSpPr>
          <p:cNvPr id="10" name="Rectangle: Rounded Corners 59">
            <a:extLst>
              <a:ext uri="{FF2B5EF4-FFF2-40B4-BE49-F238E27FC236}">
                <a16:creationId xmlns:a16="http://schemas.microsoft.com/office/drawing/2014/main" id="{D8997231-11D1-ECCD-AC1E-A3640C02CC76}"/>
              </a:ext>
            </a:extLst>
          </p:cNvPr>
          <p:cNvSpPr/>
          <p:nvPr/>
        </p:nvSpPr>
        <p:spPr>
          <a:xfrm>
            <a:off x="1795913" y="3537648"/>
            <a:ext cx="640080"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60%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1C77574D-9490-A7EE-6FD0-9069E5C46F40}"/>
              </a:ext>
            </a:extLst>
          </p:cNvPr>
          <p:cNvSpPr/>
          <p:nvPr/>
        </p:nvSpPr>
        <p:spPr>
          <a:xfrm>
            <a:off x="4487750" y="3541500"/>
            <a:ext cx="1272172"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1.1 التركيز على الموارد</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2DB406F5-72EE-69CB-21EA-B2E129E2679D}"/>
              </a:ext>
            </a:extLst>
          </p:cNvPr>
          <p:cNvSpPr/>
          <p:nvPr/>
        </p:nvSpPr>
        <p:spPr>
          <a:xfrm>
            <a:off x="5625012" y="3537648"/>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50%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p>
        </p:txBody>
      </p:sp>
      <p:sp>
        <p:nvSpPr>
          <p:cNvPr id="13" name="Rectangle: Rounded Corners 61">
            <a:extLst>
              <a:ext uri="{FF2B5EF4-FFF2-40B4-BE49-F238E27FC236}">
                <a16:creationId xmlns:a16="http://schemas.microsoft.com/office/drawing/2014/main" id="{6B1CF581-AE33-0BC4-F090-0249159AD73B}"/>
              </a:ext>
            </a:extLst>
          </p:cNvPr>
          <p:cNvSpPr/>
          <p:nvPr/>
        </p:nvSpPr>
        <p:spPr>
          <a:xfrm>
            <a:off x="4492752" y="3537785"/>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14" name="Rectangle: Rounded Corners 61">
            <a:extLst>
              <a:ext uri="{FF2B5EF4-FFF2-40B4-BE49-F238E27FC236}">
                <a16:creationId xmlns:a16="http://schemas.microsoft.com/office/drawing/2014/main" id="{4824B7C3-6C57-324D-CE70-EFD3B042A029}"/>
              </a:ext>
            </a:extLst>
          </p:cNvPr>
          <p:cNvSpPr/>
          <p:nvPr/>
        </p:nvSpPr>
        <p:spPr>
          <a:xfrm>
            <a:off x="2578781" y="3537647"/>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15" name="Rectangle: Rounded Corners 61">
            <a:extLst>
              <a:ext uri="{FF2B5EF4-FFF2-40B4-BE49-F238E27FC236}">
                <a16:creationId xmlns:a16="http://schemas.microsoft.com/office/drawing/2014/main" id="{38A276AC-F596-B8A3-BB2A-1C11376B1038}"/>
              </a:ext>
            </a:extLst>
          </p:cNvPr>
          <p:cNvSpPr/>
          <p:nvPr/>
        </p:nvSpPr>
        <p:spPr>
          <a:xfrm>
            <a:off x="669798" y="3537647"/>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pic>
        <p:nvPicPr>
          <p:cNvPr id="19" name="Graphic 18" descr="Magnifying glass with solid fill">
            <a:extLst>
              <a:ext uri="{FF2B5EF4-FFF2-40B4-BE49-F238E27FC236}">
                <a16:creationId xmlns:a16="http://schemas.microsoft.com/office/drawing/2014/main" id="{6EC7AB33-71F6-7003-A9EA-82D0227CA4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4396963"/>
            <a:ext cx="234615" cy="234615"/>
          </a:xfrm>
          <a:prstGeom prst="rect">
            <a:avLst/>
          </a:prstGeom>
        </p:spPr>
      </p:pic>
      <p:pic>
        <p:nvPicPr>
          <p:cNvPr id="20" name="Graphic 19" descr="Checklist with solid fill">
            <a:extLst>
              <a:ext uri="{FF2B5EF4-FFF2-40B4-BE49-F238E27FC236}">
                <a16:creationId xmlns:a16="http://schemas.microsoft.com/office/drawing/2014/main" id="{96A18770-DD64-DD82-F91B-3D1172F81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7355699"/>
            <a:ext cx="234615" cy="234615"/>
          </a:xfrm>
          <a:prstGeom prst="rect">
            <a:avLst/>
          </a:prstGeom>
        </p:spPr>
      </p:pic>
      <p:sp>
        <p:nvSpPr>
          <p:cNvPr id="27" name="TextBox 26">
            <a:extLst>
              <a:ext uri="{FF2B5EF4-FFF2-40B4-BE49-F238E27FC236}">
                <a16:creationId xmlns:a16="http://schemas.microsoft.com/office/drawing/2014/main" id="{9FFA245D-3ED2-9035-B885-C9F75D86627D}"/>
              </a:ext>
            </a:extLst>
          </p:cNvPr>
          <p:cNvSpPr txBox="1"/>
          <p:nvPr/>
        </p:nvSpPr>
        <p:spPr>
          <a:xfrm>
            <a:off x="495906" y="4802475"/>
            <a:ext cx="5821396"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8" name="Rectangle: Rounded Corners 51">
            <a:extLst>
              <a:ext uri="{FF2B5EF4-FFF2-40B4-BE49-F238E27FC236}">
                <a16:creationId xmlns:a16="http://schemas.microsoft.com/office/drawing/2014/main" id="{8DE92490-ECBA-3A42-2FC6-C837B6BFE4BC}"/>
              </a:ext>
            </a:extLst>
          </p:cNvPr>
          <p:cNvSpPr/>
          <p:nvPr/>
        </p:nvSpPr>
        <p:spPr>
          <a:xfrm>
            <a:off x="573818" y="1585889"/>
            <a:ext cx="5755291" cy="908819"/>
          </a:xfrm>
          <a:prstGeom prst="roundRect">
            <a:avLst>
              <a:gd name="adj" fmla="val 9581"/>
            </a:avLst>
          </a:prstGeom>
          <a:solidFill>
            <a:schemeClr val="bg1"/>
          </a:solidFill>
          <a:ln>
            <a:noFill/>
            <a:prstDash val="sysDot"/>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solidFill>
                <a:srgbClr val="FFFFFF"/>
              </a:solidFill>
              <a:latin typeface="Bahij Janna" panose="02040503050201020203" pitchFamily="18" charset="-78"/>
              <a:cs typeface="Bahij Janna" panose="02040503050201020203" pitchFamily="18" charset="-78"/>
            </a:endParaRPr>
          </a:p>
        </p:txBody>
      </p:sp>
      <p:sp>
        <p:nvSpPr>
          <p:cNvPr id="29" name="TextBox 28">
            <a:extLst>
              <a:ext uri="{FF2B5EF4-FFF2-40B4-BE49-F238E27FC236}">
                <a16:creationId xmlns:a16="http://schemas.microsoft.com/office/drawing/2014/main" id="{801AC762-B029-A4E5-E8F6-0531D6F29931}"/>
              </a:ext>
            </a:extLst>
          </p:cNvPr>
          <p:cNvSpPr txBox="1"/>
          <p:nvPr/>
        </p:nvSpPr>
        <p:spPr>
          <a:xfrm>
            <a:off x="1796076" y="1632679"/>
            <a:ext cx="4499789" cy="709763"/>
          </a:xfrm>
          <a:prstGeom prst="rect">
            <a:avLst/>
          </a:prstGeom>
          <a:noFill/>
        </p:spPr>
        <p:txBody>
          <a:bodyPr wrap="square" lIns="91440" tIns="45720" rIns="91440" bIns="45720" rtlCol="0" anchor="t">
            <a:noAutofit/>
          </a:bodyPr>
          <a:lstStyle/>
          <a:p>
            <a:pPr algn="justLow" rtl="1">
              <a:lnSpc>
                <a:spcPct val="120000"/>
              </a:lnSpc>
              <a:defRPr/>
            </a:pPr>
            <a:r>
              <a:rPr lang="ar-SA" sz="900" dirty="0">
                <a:solidFill>
                  <a:srgbClr val="3F3578"/>
                </a:solidFill>
                <a:latin typeface="☞DIODRUM ARABIC MEDIUM" pitchFamily="2" charset="-78"/>
                <a:cs typeface="☞DIODRUM ARABIC MEDIUM"/>
              </a:rPr>
              <a:t>تمكنت </a:t>
            </a:r>
            <a:r>
              <a:rPr lang="en-US" sz="900" dirty="0">
                <a:solidFill>
                  <a:srgbClr val="3F3578"/>
                </a:solidFill>
                <a:latin typeface="☞DIODRUM ARABIC MEDIUM" pitchFamily="2" charset="-78"/>
                <a:cs typeface="☞DIODRUM ARABIC MEDIUM"/>
              </a:rPr>
              <a:t> </a:t>
            </a:r>
            <a:r>
              <a:rPr lang="ar-SA" sz="900" dirty="0">
                <a:solidFill>
                  <a:srgbClr val="3F3578"/>
                </a:solidFill>
                <a:latin typeface="☞DIODRUM ARABIC MEDIUM" pitchFamily="2" charset="-78"/>
                <a:cs typeface="☞DIODRUM ARABIC MEDIUM"/>
              </a:rPr>
              <a:t>( اسم الجهة ) من تحقيق </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مستوى (</a:t>
            </a:r>
            <a:r>
              <a:rPr lang="en-US" sz="900" b="1" dirty="0" err="1">
                <a:solidFill>
                  <a:srgbClr val="002060"/>
                </a:solidFill>
                <a:latin typeface="☞DIODRUM ARABIC SEMIBOLD" panose="00000700000000000000" pitchFamily="2" charset="-78"/>
                <a:cs typeface="☞DIODRUM ARABIC SEMIBOLD" panose="00000700000000000000" pitchFamily="2" charset="-78"/>
              </a:rPr>
              <a:t>xxxx</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في قدرة البحث ضمن إطار قدرات مؤشر جاهزية تبني التقنيات الناشئة. وأبرز مرئيات مرحلة تقييم قدرة "البحث" تمركزت حول عنصرين فرعيين هما: "</a:t>
            </a:r>
            <a:r>
              <a:rPr kumimoji="0" lang="ar-SA" sz="900" i="0" u="none" strike="noStrike" kern="1200" cap="none" spc="0" normalizeH="0" baseline="0" noProof="0" dirty="0">
                <a:ln>
                  <a:noFill/>
                </a:ln>
                <a:solidFill>
                  <a:srgbClr val="3F3578"/>
                </a:solidFill>
                <a:effectLst/>
                <a:uLnTx/>
                <a:uFillTx/>
                <a:latin typeface="☞DIODRUM ARABIC MEDIUM" pitchFamily="2" charset="-78"/>
                <a:cs typeface="☞DIODRUM ARABIC MEDIUM"/>
              </a:rPr>
              <a:t>الاتجاهات والتقنيات</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و"القيمة والمخاطر </a:t>
            </a:r>
            <a:r>
              <a:rPr kumimoji="0" lang="ar-SA" sz="900" b="0" i="0" u="none" strike="noStrike" kern="1200" cap="none" spc="0" normalizeH="0" baseline="0" noProof="0" dirty="0">
                <a:ln>
                  <a:noFill/>
                </a:ln>
                <a:solidFill>
                  <a:srgbClr val="2A206A"/>
                </a:solidFill>
                <a:effectLst/>
                <a:uLnTx/>
                <a:uFillTx/>
                <a:latin typeface="☞DIODRUM ARABIC MEDIUM" pitchFamily="2" charset="-78"/>
                <a:cs typeface="☞DIODRUM ARABIC MEDIUM"/>
              </a:rPr>
              <a:t>المحتملة</a:t>
            </a:r>
            <a:r>
              <a:rPr lang="ar-SA" sz="900" dirty="0">
                <a:solidFill>
                  <a:srgbClr val="2A206A"/>
                </a:solidFill>
                <a:latin typeface="☞DIODRUM ARABIC MEDIUM" pitchFamily="2" charset="-78"/>
                <a:cs typeface="☞DIODRUM ARABIC MEDIUM"/>
              </a:rPr>
              <a:t>"</a:t>
            </a:r>
            <a:r>
              <a:rPr lang="ar-SA" sz="900" dirty="0">
                <a:solidFill>
                  <a:srgbClr val="2A206A"/>
                </a:solidFill>
                <a:ea typeface="+mn-lt"/>
                <a:cs typeface="+mn-lt"/>
              </a:rPr>
              <a:t>،</a:t>
            </a:r>
            <a:r>
              <a:rPr lang="ar-SA" sz="900" dirty="0">
                <a:solidFill>
                  <a:srgbClr val="2A206A"/>
                </a:solidFill>
                <a:latin typeface="☞DIODRUM ARABIC MEDIUM" pitchFamily="2" charset="-78"/>
                <a:cs typeface="☞DIODRUM ARABIC MEDIUM"/>
              </a:rPr>
              <a:t> </a:t>
            </a:r>
            <a:r>
              <a:rPr kumimoji="0" lang="ar-SA" sz="900" b="0" i="0" u="none" strike="noStrike" kern="1200" cap="none" spc="0" normalizeH="0" baseline="0" noProof="0" dirty="0">
                <a:ln>
                  <a:noFill/>
                </a:ln>
                <a:solidFill>
                  <a:srgbClr val="2A206A"/>
                </a:solidFill>
                <a:effectLst/>
                <a:uLnTx/>
                <a:uFillTx/>
                <a:latin typeface="☞DIODRUM ARABIC MEDIUM" pitchFamily="2" charset="-78"/>
                <a:cs typeface="☞DIODRUM ARABIC MEDIUM"/>
              </a:rPr>
              <a:t>ويدعم </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ذلك تقييم المختصين لهذه القدرات وتحليل البيانات المستلمة.</a:t>
            </a:r>
            <a:endParaRPr kumimoji="0" lang="en-US" sz="900" b="0" i="0" u="none" strike="noStrike" kern="1200" cap="none" spc="0" normalizeH="0" baseline="0" noProof="0" dirty="0">
              <a:ln>
                <a:noFill/>
              </a:ln>
              <a:solidFill>
                <a:srgbClr val="3F3578"/>
              </a:solidFill>
              <a:effectLst/>
              <a:uLnTx/>
              <a:uFillTx/>
              <a:latin typeface="☞DIODRUM ARABIC MEDIUM" pitchFamily="2" charset="-78"/>
              <a:cs typeface="☞DIODRUM ARABIC MEDIUM"/>
            </a:endParaRPr>
          </a:p>
        </p:txBody>
      </p:sp>
      <p:sp>
        <p:nvSpPr>
          <p:cNvPr id="30" name="Rounded Rectangle 197">
            <a:extLst>
              <a:ext uri="{FF2B5EF4-FFF2-40B4-BE49-F238E27FC236}">
                <a16:creationId xmlns:a16="http://schemas.microsoft.com/office/drawing/2014/main" id="{18A7501C-A73B-7BAB-0C59-4B701F45F212}"/>
              </a:ext>
            </a:extLst>
          </p:cNvPr>
          <p:cNvSpPr/>
          <p:nvPr/>
        </p:nvSpPr>
        <p:spPr>
          <a:xfrm>
            <a:off x="747827" y="2077143"/>
            <a:ext cx="906295" cy="295854"/>
          </a:xfrm>
          <a:prstGeom prst="roundRect">
            <a:avLst>
              <a:gd name="adj" fmla="val 50000"/>
            </a:avLst>
          </a:prstGeom>
          <a:solidFill>
            <a:srgbClr val="382F71"/>
          </a:solidFill>
        </p:spPr>
        <p:txBody>
          <a:bodyPr wrap="square" lIns="0" tIns="0" rIns="0" bIns="0" rtlCol="0" anchor="ctr" anchorCtr="1"/>
          <a:lstStyle/>
          <a:p>
            <a:pPr lvl="0" algn="ctr">
              <a:defRPr/>
            </a:pPr>
            <a:r>
              <a:rPr lang="en-US" sz="1200" b="1" kern="0" dirty="0" err="1">
                <a:solidFill>
                  <a:srgbClr val="FFFFFF"/>
                </a:solidFill>
                <a:cs typeface="DiodrumArabic-Medium" panose="00000600000000000000" pitchFamily="2" charset="-78"/>
              </a:rPr>
              <a:t>xxxxx</a:t>
            </a:r>
            <a:endParaRPr lang="ar-SA" sz="1200" b="1" kern="0" dirty="0">
              <a:solidFill>
                <a:srgbClr val="FFFFFF"/>
              </a:solidFill>
              <a:cs typeface="DiodrumArabic-Medium" panose="00000600000000000000" pitchFamily="2" charset="-78"/>
            </a:endParaRPr>
          </a:p>
        </p:txBody>
      </p:sp>
      <p:sp>
        <p:nvSpPr>
          <p:cNvPr id="31" name="object 1323">
            <a:extLst>
              <a:ext uri="{FF2B5EF4-FFF2-40B4-BE49-F238E27FC236}">
                <a16:creationId xmlns:a16="http://schemas.microsoft.com/office/drawing/2014/main" id="{F5A49DE7-EE8B-6558-054F-317B2B6C1418}"/>
              </a:ext>
            </a:extLst>
          </p:cNvPr>
          <p:cNvSpPr txBox="1"/>
          <p:nvPr/>
        </p:nvSpPr>
        <p:spPr>
          <a:xfrm>
            <a:off x="682027" y="1679271"/>
            <a:ext cx="1005840" cy="316001"/>
          </a:xfrm>
          <a:prstGeom prst="rect">
            <a:avLst/>
          </a:prstGeom>
        </p:spPr>
        <p:txBody>
          <a:bodyPr vert="horz" wrap="square" lIns="0" tIns="8145" rIns="0" bIns="0" rtlCol="0">
            <a:sp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ar-SA" sz="2000" dirty="0">
                <a:solidFill>
                  <a:srgbClr val="382F71"/>
                </a:solidFill>
                <a:latin typeface="DiodrumArabic-Semibold" panose="00000700000000000000" pitchFamily="2" charset="-78"/>
                <a:cs typeface="DiodrumArabic-Semibold" panose="00000700000000000000" pitchFamily="2" charset="-78"/>
              </a:rPr>
              <a:t>%</a:t>
            </a:r>
            <a:r>
              <a:rPr lang="en-US" sz="2000" dirty="0">
                <a:solidFill>
                  <a:srgbClr val="382F71"/>
                </a:solidFill>
                <a:latin typeface="DiodrumArabic-Semibold" panose="00000700000000000000" pitchFamily="2" charset="-78"/>
                <a:cs typeface="DiodrumArabic-Semibold" panose="00000700000000000000" pitchFamily="2" charset="-78"/>
              </a:rPr>
              <a:t>00</a:t>
            </a:r>
            <a:r>
              <a:rPr lang="en-US" sz="1800" dirty="0">
                <a:solidFill>
                  <a:srgbClr val="382F71"/>
                </a:solidFill>
                <a:latin typeface="DiodrumArabic-Semibold" panose="00000700000000000000" pitchFamily="2" charset="-78"/>
                <a:cs typeface="DiodrumArabic-Semibold" panose="00000700000000000000" pitchFamily="2" charset="-78"/>
              </a:rPr>
              <a:t>.00</a:t>
            </a:r>
            <a:endParaRPr lang="en-US" sz="2000" dirty="0">
              <a:solidFill>
                <a:srgbClr val="382F71"/>
              </a:solidFill>
              <a:latin typeface="DiodrumArabic-Semibold" panose="00000700000000000000" pitchFamily="2" charset="-78"/>
              <a:cs typeface="DiodrumArabic-Semibold" panose="00000700000000000000" pitchFamily="2" charset="-78"/>
            </a:endParaRPr>
          </a:p>
        </p:txBody>
      </p:sp>
      <p:sp>
        <p:nvSpPr>
          <p:cNvPr id="224" name="Rectangle: Rounded Corners 51">
            <a:extLst>
              <a:ext uri="{FF2B5EF4-FFF2-40B4-BE49-F238E27FC236}">
                <a16:creationId xmlns:a16="http://schemas.microsoft.com/office/drawing/2014/main" id="{0BE18F10-E222-10DC-6DB9-BD9036BA5172}"/>
              </a:ext>
            </a:extLst>
          </p:cNvPr>
          <p:cNvSpPr/>
          <p:nvPr/>
        </p:nvSpPr>
        <p:spPr>
          <a:xfrm>
            <a:off x="0" y="4318911"/>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FD6FC3FA-AFE9-30D7-5281-B52398A1904C}"/>
              </a:ext>
            </a:extLst>
          </p:cNvPr>
          <p:cNvSpPr txBox="1"/>
          <p:nvPr/>
        </p:nvSpPr>
        <p:spPr>
          <a:xfrm>
            <a:off x="495906" y="7733548"/>
            <a:ext cx="5833203"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41" name="Rectangle: Rounded Corners 51">
            <a:extLst>
              <a:ext uri="{FF2B5EF4-FFF2-40B4-BE49-F238E27FC236}">
                <a16:creationId xmlns:a16="http://schemas.microsoft.com/office/drawing/2014/main" id="{3EDCE548-7C64-73E3-2EDC-66C6CC56B033}"/>
              </a:ext>
            </a:extLst>
          </p:cNvPr>
          <p:cNvSpPr/>
          <p:nvPr/>
        </p:nvSpPr>
        <p:spPr>
          <a:xfrm>
            <a:off x="0" y="7305495"/>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SecloreFooter">
            <a:extLst>
              <a:ext uri="{FF2B5EF4-FFF2-40B4-BE49-F238E27FC236}">
                <a16:creationId xmlns:a16="http://schemas.microsoft.com/office/drawing/2014/main" id="{19147E67-D825-4137-AD28-E44F3E3D137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43639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15F29-4039-A221-8FA0-F30D02ADCF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226AFF-3A6D-7ECD-1147-41B73E5CE8C6}"/>
              </a:ext>
            </a:extLst>
          </p:cNvPr>
          <p:cNvSpPr txBox="1"/>
          <p:nvPr/>
        </p:nvSpPr>
        <p:spPr>
          <a:xfrm>
            <a:off x="495906" y="762571"/>
            <a:ext cx="5821396" cy="804964"/>
          </a:xfrm>
          <a:prstGeom prst="rect">
            <a:avLst/>
          </a:prstGeom>
          <a:noFill/>
        </p:spPr>
        <p:txBody>
          <a:bodyPr wrap="square" lIns="91440" tIns="45720" rIns="91440" bIns="45720" anchor="t">
            <a:spAutoFit/>
          </a:bodyPr>
          <a:lstStyle/>
          <a:p>
            <a:pPr marL="0" lvl="2" algn="justLow" rtl="1">
              <a:lnSpc>
                <a:spcPct val="150000"/>
              </a:lnSpc>
              <a:defRPr/>
            </a:pPr>
            <a:r>
              <a:rPr lang="ar-SA" sz="1400" b="1">
                <a:solidFill>
                  <a:srgbClr val="3F3578"/>
                </a:solidFill>
                <a:latin typeface="☞DIODRUM ARABIC SEMIBOLD" panose="00000700000000000000" pitchFamily="2" charset="-78"/>
                <a:cs typeface="☞DIODRUM ARABIC SEMIBOLD" panose="00000700000000000000" pitchFamily="2" charset="-78"/>
              </a:rPr>
              <a:t>2.</a:t>
            </a:r>
            <a:r>
              <a:rPr lang="ar-JO" sz="1400" b="1">
                <a:solidFill>
                  <a:srgbClr val="3F3578"/>
                </a:solidFill>
                <a:latin typeface="☞DIODRUM ARABIC SEMIBOLD" panose="00000700000000000000" pitchFamily="2" charset="-78"/>
                <a:cs typeface="☞DIODRUM ARABIC SEMIBOLD" panose="00000700000000000000" pitchFamily="2" charset="-78"/>
              </a:rPr>
              <a:t> القيمة والمخاطر المحتملة </a:t>
            </a:r>
            <a:endParaRPr lang="ar-SA" sz="1400" b="1">
              <a:solidFill>
                <a:srgbClr val="3F3578"/>
              </a:solidFill>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kumimoji="0" lang="ar-SA" sz="900" b="0" i="0" u="none" strike="noStrike" kern="1200" cap="none" spc="0" normalizeH="0" baseline="0" noProof="0">
                <a:ln>
                  <a:noFill/>
                </a:ln>
                <a:solidFill>
                  <a:srgbClr val="2A1F6A"/>
                </a:solidFill>
                <a:effectLst/>
                <a:uLnTx/>
                <a:uFillTx/>
                <a:latin typeface="☞DIODRUM ARABIC MEDIUM" pitchFamily="2" charset="-78"/>
                <a:cs typeface="☞DIODRUM ARABIC MEDIUM"/>
              </a:rPr>
              <a:t>يُعنى هذا العنصر بتكثيف الاستكشاف والتحليل لفرص التقنيات الناشئة من خلال توثيق مجموعة واسعة من الفوائد والمخاطر المحتملة، ويشتمل على معيارين فرعيين.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C21ED168-D339-8DEB-7EB2-82438D3F8470}"/>
              </a:ext>
            </a:extLst>
          </p:cNvPr>
          <p:cNvSpPr/>
          <p:nvPr/>
        </p:nvSpPr>
        <p:spPr>
          <a:xfrm>
            <a:off x="2465339" y="1750874"/>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r-SA" sz="1000" b="1">
                <a:solidFill>
                  <a:srgbClr val="3F3578"/>
                </a:solidFill>
                <a:latin typeface="☞DIODRUM ARABIC SEMIBOLD" panose="00000700000000000000" pitchFamily="2" charset="-78"/>
                <a:cs typeface="☞DIODRUM ARABIC SEMIBOLD" panose="00000700000000000000" pitchFamily="2" charset="-78"/>
              </a:rPr>
              <a:t>2.2</a:t>
            </a: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تحليل المخاطر</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8" name="Rectangle: Rounded Corners 57">
            <a:extLst>
              <a:ext uri="{FF2B5EF4-FFF2-40B4-BE49-F238E27FC236}">
                <a16:creationId xmlns:a16="http://schemas.microsoft.com/office/drawing/2014/main" id="{7017B40C-4775-9FDB-0032-730BD8AF36C8}"/>
              </a:ext>
            </a:extLst>
          </p:cNvPr>
          <p:cNvSpPr/>
          <p:nvPr/>
        </p:nvSpPr>
        <p:spPr>
          <a:xfrm>
            <a:off x="3708458" y="1747022"/>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55%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B8E80D32-4BE3-78DC-06E3-F067AE99ECE7}"/>
              </a:ext>
            </a:extLst>
          </p:cNvPr>
          <p:cNvSpPr/>
          <p:nvPr/>
        </p:nvSpPr>
        <p:spPr>
          <a:xfrm>
            <a:off x="4411473" y="1750874"/>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2.1 </a:t>
            </a: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تحليل القيمة</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28BFEF18-D5F7-1A42-6807-3BC46064F067}"/>
              </a:ext>
            </a:extLst>
          </p:cNvPr>
          <p:cNvSpPr/>
          <p:nvPr/>
        </p:nvSpPr>
        <p:spPr>
          <a:xfrm>
            <a:off x="5625012" y="1747022"/>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55%</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DFC3E806-3465-BF5A-D974-280AF5097BC0}"/>
              </a:ext>
            </a:extLst>
          </p:cNvPr>
          <p:cNvSpPr/>
          <p:nvPr/>
        </p:nvSpPr>
        <p:spPr>
          <a:xfrm>
            <a:off x="4492752" y="1747159"/>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14" name="Rectangle: Rounded Corners 61">
            <a:extLst>
              <a:ext uri="{FF2B5EF4-FFF2-40B4-BE49-F238E27FC236}">
                <a16:creationId xmlns:a16="http://schemas.microsoft.com/office/drawing/2014/main" id="{96AD49AE-E0E7-DB8A-5FF7-426ACB6590B9}"/>
              </a:ext>
            </a:extLst>
          </p:cNvPr>
          <p:cNvSpPr/>
          <p:nvPr/>
        </p:nvSpPr>
        <p:spPr>
          <a:xfrm>
            <a:off x="2578781" y="1747021"/>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pic>
        <p:nvPicPr>
          <p:cNvPr id="19" name="Graphic 18" descr="Magnifying glass with solid fill">
            <a:extLst>
              <a:ext uri="{FF2B5EF4-FFF2-40B4-BE49-F238E27FC236}">
                <a16:creationId xmlns:a16="http://schemas.microsoft.com/office/drawing/2014/main" id="{BC859474-ADFA-F100-B203-2C350B8841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625387"/>
            <a:ext cx="234615" cy="234615"/>
          </a:xfrm>
          <a:prstGeom prst="rect">
            <a:avLst/>
          </a:prstGeom>
        </p:spPr>
      </p:pic>
      <p:pic>
        <p:nvPicPr>
          <p:cNvPr id="20" name="Graphic 19" descr="Checklist with solid fill">
            <a:extLst>
              <a:ext uri="{FF2B5EF4-FFF2-40B4-BE49-F238E27FC236}">
                <a16:creationId xmlns:a16="http://schemas.microsoft.com/office/drawing/2014/main" id="{08E325C4-1C8F-049F-73AD-B0D9EB26D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6002094"/>
            <a:ext cx="234615" cy="234615"/>
          </a:xfrm>
          <a:prstGeom prst="rect">
            <a:avLst/>
          </a:prstGeom>
        </p:spPr>
      </p:pic>
      <p:sp>
        <p:nvSpPr>
          <p:cNvPr id="27" name="TextBox 26">
            <a:extLst>
              <a:ext uri="{FF2B5EF4-FFF2-40B4-BE49-F238E27FC236}">
                <a16:creationId xmlns:a16="http://schemas.microsoft.com/office/drawing/2014/main" id="{3204F0D9-3567-F023-69DC-113DD3BE7230}"/>
              </a:ext>
            </a:extLst>
          </p:cNvPr>
          <p:cNvSpPr txBox="1"/>
          <p:nvPr/>
        </p:nvSpPr>
        <p:spPr>
          <a:xfrm>
            <a:off x="576799" y="3030899"/>
            <a:ext cx="5821396"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24" name="Rectangle: Rounded Corners 51">
            <a:extLst>
              <a:ext uri="{FF2B5EF4-FFF2-40B4-BE49-F238E27FC236}">
                <a16:creationId xmlns:a16="http://schemas.microsoft.com/office/drawing/2014/main" id="{2ADEA619-6D02-C88D-ECAB-9CAF26BF2F35}"/>
              </a:ext>
            </a:extLst>
          </p:cNvPr>
          <p:cNvSpPr/>
          <p:nvPr/>
        </p:nvSpPr>
        <p:spPr>
          <a:xfrm>
            <a:off x="0" y="2547335"/>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23525228-D4EE-1B70-BD7D-AC5FD41B2086}"/>
              </a:ext>
            </a:extLst>
          </p:cNvPr>
          <p:cNvSpPr txBox="1"/>
          <p:nvPr/>
        </p:nvSpPr>
        <p:spPr>
          <a:xfrm>
            <a:off x="573818" y="6322313"/>
            <a:ext cx="5821396"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41" name="Rectangle: Rounded Corners 51">
            <a:extLst>
              <a:ext uri="{FF2B5EF4-FFF2-40B4-BE49-F238E27FC236}">
                <a16:creationId xmlns:a16="http://schemas.microsoft.com/office/drawing/2014/main" id="{DF745C41-0EA2-E407-ED57-E7B2314060B1}"/>
              </a:ext>
            </a:extLst>
          </p:cNvPr>
          <p:cNvSpPr/>
          <p:nvPr/>
        </p:nvSpPr>
        <p:spPr>
          <a:xfrm>
            <a:off x="0" y="5959574"/>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 name="SecloreFooter">
            <a:extLst>
              <a:ext uri="{FF2B5EF4-FFF2-40B4-BE49-F238E27FC236}">
                <a16:creationId xmlns:a16="http://schemas.microsoft.com/office/drawing/2014/main" id="{3B422A13-EA11-49BD-B445-04110069ED8E}"/>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765131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565E9-86FD-DD5A-6DBD-35B8663D1131}"/>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563BDE9-1C60-B281-EEEF-5187D3DB015D}"/>
              </a:ext>
            </a:extLst>
          </p:cNvPr>
          <p:cNvSpPr txBox="1">
            <a:spLocks/>
          </p:cNvSpPr>
          <p:nvPr/>
        </p:nvSpPr>
        <p:spPr>
          <a:xfrm>
            <a:off x="1233994" y="79450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5.2.2</a:t>
            </a:r>
            <a:r>
              <a:rPr kumimoji="0" lang="ar-Q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 </a:t>
            </a: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عناصر القدرة الثانية: التواصل</a:t>
            </a:r>
            <a:endParaRPr kumimoji="0" lang="ar-QA" sz="1400" b="1" i="0" u="none" strike="noStrike" kern="1200" cap="none" spc="0" normalizeH="0" baseline="0" noProof="0" dirty="0">
              <a:ln>
                <a:noFill/>
              </a:ln>
              <a:solidFill>
                <a:srgbClr val="1AC082"/>
              </a:solidFill>
              <a:effectLst/>
              <a:highlight>
                <a:srgbClr val="FF00FF"/>
              </a:highligh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35FF423D-9387-86ED-37C4-8F94F6B3E9CF}"/>
              </a:ext>
            </a:extLst>
          </p:cNvPr>
          <p:cNvSpPr txBox="1"/>
          <p:nvPr/>
        </p:nvSpPr>
        <p:spPr>
          <a:xfrm>
            <a:off x="495906" y="2285752"/>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lang="ar-SA" sz="1400" b="1">
                <a:solidFill>
                  <a:srgbClr val="3F3578"/>
                </a:solidFill>
                <a:latin typeface="☞DIODRUM ARABIC SEMIBOLD" panose="00000700000000000000" pitchFamily="2" charset="-78"/>
                <a:cs typeface="☞DIODRUM ARABIC SEMIBOLD" panose="00000700000000000000" pitchFamily="2" charset="-78"/>
              </a:rPr>
              <a:t>1. </a:t>
            </a: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التثقيف</a:t>
            </a:r>
          </a:p>
          <a:p>
            <a:pPr marL="0" lvl="2" algn="justLow" rtl="1">
              <a:lnSpc>
                <a:spcPct val="150000"/>
              </a:lnSpc>
              <a:defRPr/>
            </a:pPr>
            <a:r>
              <a:rPr lang="ar-QA" sz="900">
                <a:solidFill>
                  <a:srgbClr val="2A1F6A"/>
                </a:solidFill>
                <a:latin typeface="☞DIODRUM ARABIC MEDIUM" pitchFamily="2" charset="-78"/>
                <a:cs typeface="☞DIODRUM ARABIC MEDIUM"/>
              </a:rPr>
              <a:t>يُعنى هذا العنصر </a:t>
            </a:r>
            <a:r>
              <a:rPr lang="ar-SA" sz="900">
                <a:solidFill>
                  <a:srgbClr val="2A1F6A"/>
                </a:solidFill>
                <a:latin typeface="☞DIODRUM ARABIC MEDIUM" pitchFamily="2" charset="-78"/>
                <a:cs typeface="☞DIODRUM ARABIC MEDIUM"/>
              </a:rPr>
              <a:t>با</a:t>
            </a:r>
            <a:r>
              <a:rPr lang="ar-QA" sz="900">
                <a:solidFill>
                  <a:srgbClr val="2A1F6A"/>
                </a:solidFill>
                <a:latin typeface="☞DIODRUM ARABIC MEDIUM" pitchFamily="2" charset="-78"/>
                <a:cs typeface="☞DIODRUM ARABIC MEDIUM"/>
              </a:rPr>
              <a:t>لتوسع في الفئة المستهدفة</a:t>
            </a:r>
            <a:r>
              <a:rPr kumimoji="0" lang="ar-QA" sz="900" b="0" i="0" u="none" strike="noStrike" kern="1200" cap="none" spc="0" normalizeH="0" baseline="0" noProof="0">
                <a:ln>
                  <a:noFill/>
                </a:ln>
                <a:solidFill>
                  <a:srgbClr val="2A1F6A"/>
                </a:solidFill>
                <a:effectLst/>
                <a:uLnTx/>
                <a:uFillTx/>
                <a:latin typeface="☞DIODRUM ARABIC MEDIUM" pitchFamily="2" charset="-78"/>
                <a:cs typeface="☞DIODRUM ARABIC MEDIUM"/>
              </a:rPr>
              <a:t>، وإيصال نتائج الأبحاث التي تسعى إلى نقل المعرفة وتحفيز المشاركة</a:t>
            </a:r>
            <a:r>
              <a:rPr kumimoji="0" lang="ar-SA" sz="900" b="0" i="0" u="none" strike="noStrike" kern="1200" cap="none" spc="0" normalizeH="0" baseline="0" noProof="0">
                <a:ln>
                  <a:noFill/>
                </a:ln>
                <a:solidFill>
                  <a:srgbClr val="2A1F6A"/>
                </a:solidFill>
                <a:effectLst/>
                <a:uLnTx/>
                <a:uFillTx/>
                <a:latin typeface="☞DIODRUM ARABIC MEDIUM" pitchFamily="2" charset="-78"/>
                <a:cs typeface="☞DIODRUM ARABIC MEDIUM"/>
              </a:rPr>
              <a:t>، ويشتمل </a:t>
            </a:r>
            <a:r>
              <a:rPr kumimoji="0" lang="ar-SA" sz="900" b="0" i="0" u="none" strike="noStrike" kern="1200" cap="none" spc="0" normalizeH="0" baseline="0" noProof="0">
                <a:ln>
                  <a:noFill/>
                </a:ln>
                <a:solidFill>
                  <a:srgbClr val="3F3578"/>
                </a:solidFill>
                <a:effectLst/>
                <a:uLnTx/>
                <a:uFillTx/>
                <a:latin typeface="☞DIODRUM ARABIC MEDIUM" pitchFamily="2" charset="-78"/>
                <a:cs typeface="☞DIODRUM ARABIC MEDIUM"/>
              </a:rPr>
              <a:t>على معيارين فرعيين</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7B3FCB1C-2829-15AB-3ED6-31590ACE7AB5}"/>
              </a:ext>
            </a:extLst>
          </p:cNvPr>
          <p:cNvSpPr/>
          <p:nvPr/>
        </p:nvSpPr>
        <p:spPr>
          <a:xfrm>
            <a:off x="2513467" y="3232491"/>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1.2 رصد الفرص </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المتمحورة حول</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المجتمع</a:t>
            </a:r>
          </a:p>
        </p:txBody>
      </p:sp>
      <p:sp>
        <p:nvSpPr>
          <p:cNvPr id="8" name="Rectangle: Rounded Corners 57">
            <a:extLst>
              <a:ext uri="{FF2B5EF4-FFF2-40B4-BE49-F238E27FC236}">
                <a16:creationId xmlns:a16="http://schemas.microsoft.com/office/drawing/2014/main" id="{AD74B185-EE30-4083-13A8-0209A6286238}"/>
              </a:ext>
            </a:extLst>
          </p:cNvPr>
          <p:cNvSpPr/>
          <p:nvPr/>
        </p:nvSpPr>
        <p:spPr>
          <a:xfrm>
            <a:off x="3708458" y="3228639"/>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55%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FE004589-CEA0-739F-52E7-8CC5B17B366B}"/>
              </a:ext>
            </a:extLst>
          </p:cNvPr>
          <p:cNvSpPr/>
          <p:nvPr/>
        </p:nvSpPr>
        <p:spPr>
          <a:xfrm>
            <a:off x="4411473" y="3232491"/>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b="1">
                <a:solidFill>
                  <a:srgbClr val="3F3578"/>
                </a:solidFill>
                <a:latin typeface="☞DIODRUM ARABIC SEMIBOLD" panose="00000700000000000000" pitchFamily="2" charset="-78"/>
                <a:cs typeface="☞DIODRUM ARABIC SEMIBOLD" panose="00000700000000000000" pitchFamily="2" charset="-78"/>
              </a:rPr>
              <a:t>  </a:t>
            </a:r>
            <a:r>
              <a:rPr lang="ar-SA" sz="1000" b="1">
                <a:solidFill>
                  <a:srgbClr val="3F3578"/>
                </a:solidFill>
                <a:latin typeface="☞DIODRUM ARABIC SEMIBOLD" panose="00000700000000000000" pitchFamily="2" charset="-78"/>
                <a:cs typeface="☞DIODRUM ARABIC SEMIBOLD" panose="00000700000000000000" pitchFamily="2" charset="-78"/>
              </a:rPr>
              <a:t> تنوّع المجتمع</a:t>
            </a:r>
            <a:r>
              <a:rPr lang="en-US" sz="1000" b="1">
                <a:solidFill>
                  <a:srgbClr val="3F3578"/>
                </a:solidFill>
                <a:latin typeface="☞DIODRUM ARABIC SEMIBOLD" panose="00000700000000000000" pitchFamily="2" charset="-78"/>
                <a:cs typeface="☞DIODRUM ARABIC SEMIBOLD" panose="00000700000000000000" pitchFamily="2" charset="-78"/>
              </a:rPr>
              <a:t>1.1</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0A3D4C86-6CAA-8429-1660-4AAD2DA89171}"/>
              </a:ext>
            </a:extLst>
          </p:cNvPr>
          <p:cNvSpPr/>
          <p:nvPr/>
        </p:nvSpPr>
        <p:spPr>
          <a:xfrm>
            <a:off x="5625012" y="3228639"/>
            <a:ext cx="641826" cy="579919"/>
          </a:xfrm>
          <a:prstGeom prst="roundRect">
            <a:avLst/>
          </a:prstGeom>
          <a:solidFill>
            <a:srgbClr val="382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60%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B9BC33AA-AF37-075F-3065-36F3F4851B08}"/>
              </a:ext>
            </a:extLst>
          </p:cNvPr>
          <p:cNvSpPr/>
          <p:nvPr/>
        </p:nvSpPr>
        <p:spPr>
          <a:xfrm>
            <a:off x="4492752" y="3228776"/>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14" name="Rectangle: Rounded Corners 61">
            <a:extLst>
              <a:ext uri="{FF2B5EF4-FFF2-40B4-BE49-F238E27FC236}">
                <a16:creationId xmlns:a16="http://schemas.microsoft.com/office/drawing/2014/main" id="{D34CDFCC-9A23-E8FF-2546-93324809A3DD}"/>
              </a:ext>
            </a:extLst>
          </p:cNvPr>
          <p:cNvSpPr/>
          <p:nvPr/>
        </p:nvSpPr>
        <p:spPr>
          <a:xfrm>
            <a:off x="2578781" y="3228638"/>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pic>
        <p:nvPicPr>
          <p:cNvPr id="19" name="Graphic 18" descr="Magnifying glass with solid fill">
            <a:extLst>
              <a:ext uri="{FF2B5EF4-FFF2-40B4-BE49-F238E27FC236}">
                <a16:creationId xmlns:a16="http://schemas.microsoft.com/office/drawing/2014/main" id="{D1A26683-E11F-F701-BACE-C013EDDD42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4224433"/>
            <a:ext cx="234615" cy="234615"/>
          </a:xfrm>
          <a:prstGeom prst="rect">
            <a:avLst/>
          </a:prstGeom>
        </p:spPr>
      </p:pic>
      <p:pic>
        <p:nvPicPr>
          <p:cNvPr id="20" name="Graphic 19" descr="Checklist with solid fill">
            <a:extLst>
              <a:ext uri="{FF2B5EF4-FFF2-40B4-BE49-F238E27FC236}">
                <a16:creationId xmlns:a16="http://schemas.microsoft.com/office/drawing/2014/main" id="{A378EBE0-227E-E90D-99F4-BE223BFD5B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877187"/>
            <a:ext cx="234615" cy="234615"/>
          </a:xfrm>
          <a:prstGeom prst="rect">
            <a:avLst/>
          </a:prstGeom>
        </p:spPr>
      </p:pic>
      <p:sp>
        <p:nvSpPr>
          <p:cNvPr id="27" name="TextBox 26">
            <a:extLst>
              <a:ext uri="{FF2B5EF4-FFF2-40B4-BE49-F238E27FC236}">
                <a16:creationId xmlns:a16="http://schemas.microsoft.com/office/drawing/2014/main" id="{5BB05F12-1D90-85B7-013A-0DE293447DD1}"/>
              </a:ext>
            </a:extLst>
          </p:cNvPr>
          <p:cNvSpPr txBox="1"/>
          <p:nvPr/>
        </p:nvSpPr>
        <p:spPr>
          <a:xfrm>
            <a:off x="495906" y="4629945"/>
            <a:ext cx="5821396"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8" name="Rectangle: Rounded Corners 51">
            <a:extLst>
              <a:ext uri="{FF2B5EF4-FFF2-40B4-BE49-F238E27FC236}">
                <a16:creationId xmlns:a16="http://schemas.microsoft.com/office/drawing/2014/main" id="{59DD4A3C-505F-84C3-61C6-ACED8B7B647A}"/>
              </a:ext>
            </a:extLst>
          </p:cNvPr>
          <p:cNvSpPr/>
          <p:nvPr/>
        </p:nvSpPr>
        <p:spPr>
          <a:xfrm>
            <a:off x="573818" y="1331889"/>
            <a:ext cx="5755291" cy="908819"/>
          </a:xfrm>
          <a:prstGeom prst="roundRect">
            <a:avLst>
              <a:gd name="adj" fmla="val 9581"/>
            </a:avLst>
          </a:prstGeom>
          <a:solidFill>
            <a:schemeClr val="bg1"/>
          </a:solidFill>
          <a:ln>
            <a:noFill/>
            <a:prstDash val="sysDot"/>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solidFill>
                <a:srgbClr val="FFFFFF"/>
              </a:solidFill>
              <a:latin typeface="Bahij Janna" panose="02040503050201020203" pitchFamily="18" charset="-78"/>
              <a:cs typeface="Bahij Janna" panose="02040503050201020203" pitchFamily="18" charset="-78"/>
            </a:endParaRPr>
          </a:p>
        </p:txBody>
      </p:sp>
      <p:sp>
        <p:nvSpPr>
          <p:cNvPr id="29" name="TextBox 28">
            <a:extLst>
              <a:ext uri="{FF2B5EF4-FFF2-40B4-BE49-F238E27FC236}">
                <a16:creationId xmlns:a16="http://schemas.microsoft.com/office/drawing/2014/main" id="{9AB14C11-ABB1-FD15-1855-E13DEF013506}"/>
              </a:ext>
            </a:extLst>
          </p:cNvPr>
          <p:cNvSpPr txBox="1"/>
          <p:nvPr/>
        </p:nvSpPr>
        <p:spPr>
          <a:xfrm>
            <a:off x="1796076" y="1378679"/>
            <a:ext cx="4499789" cy="709763"/>
          </a:xfrm>
          <a:prstGeom prst="rect">
            <a:avLst/>
          </a:prstGeom>
          <a:noFill/>
        </p:spPr>
        <p:txBody>
          <a:bodyPr wrap="square" lIns="91440" tIns="45720" rIns="91440" bIns="45720" rtlCol="0" anchor="t">
            <a:noAutofit/>
          </a:bodyPr>
          <a:lstStyle/>
          <a:p>
            <a:pPr algn="justLow" rtl="1">
              <a:lnSpc>
                <a:spcPct val="120000"/>
              </a:lnSpc>
              <a:defRPr/>
            </a:pPr>
            <a:r>
              <a:rPr lang="ar-SA" sz="900" dirty="0">
                <a:solidFill>
                  <a:srgbClr val="3F3578"/>
                </a:solidFill>
                <a:latin typeface="☞DIODRUM ARABIC MEDIUM" pitchFamily="2" charset="-78"/>
                <a:cs typeface="☞DIODRUM ARABIC MEDIUM"/>
              </a:rPr>
              <a:t>تمكنت </a:t>
            </a:r>
            <a:r>
              <a:rPr lang="en-US" sz="900" dirty="0">
                <a:solidFill>
                  <a:srgbClr val="3F3578"/>
                </a:solidFill>
                <a:latin typeface="☞DIODRUM ARABIC MEDIUM" pitchFamily="2" charset="-78"/>
                <a:cs typeface="☞DIODRUM ARABIC MEDIUM"/>
              </a:rPr>
              <a:t> </a:t>
            </a:r>
            <a:r>
              <a:rPr lang="ar-SA" sz="900" dirty="0">
                <a:solidFill>
                  <a:srgbClr val="3F3578"/>
                </a:solidFill>
                <a:latin typeface="☞DIODRUM ARABIC MEDIUM" pitchFamily="2" charset="-78"/>
                <a:cs typeface="☞DIODRUM ARABIC MEDIUM"/>
              </a:rPr>
              <a:t>( اسم الجهة )</a:t>
            </a:r>
            <a:r>
              <a:rPr lang="en-US" sz="900" dirty="0">
                <a:solidFill>
                  <a:srgbClr val="3F3578"/>
                </a:solidFill>
                <a:latin typeface="☞DIODRUM ARABIC MEDIUM" pitchFamily="2" charset="-78"/>
                <a:cs typeface="☞DIODRUM ARABIC MEDIUM"/>
              </a:rPr>
              <a:t> </a:t>
            </a:r>
            <a:r>
              <a:rPr lang="ar-SA" sz="900" b="1" dirty="0">
                <a:solidFill>
                  <a:srgbClr val="C00000"/>
                </a:solidFill>
                <a:latin typeface="☞DIODRUM ARABIC MEDIUM" pitchFamily="2" charset="-78"/>
                <a:cs typeface="DiodrumArabic-Medium"/>
              </a:rPr>
              <a:t> </a:t>
            </a:r>
            <a:r>
              <a:rPr lang="ar-SA" sz="900" dirty="0">
                <a:solidFill>
                  <a:srgbClr val="3F3578"/>
                </a:solidFill>
                <a:latin typeface="☞DIODRUM ARABIC MEDIUM" pitchFamily="2" charset="-78"/>
                <a:cs typeface="☞DIODRUM ARABIC MEDIUM"/>
              </a:rPr>
              <a:t>من تحقيق مستوى (</a:t>
            </a:r>
            <a:r>
              <a:rPr lang="en-US" sz="900" b="1" dirty="0">
                <a:solidFill>
                  <a:srgbClr val="002060"/>
                </a:solidFill>
                <a:latin typeface="☞DIODRUM ARABIC SEMIBOLD" panose="00000700000000000000" pitchFamily="2" charset="-78"/>
                <a:cs typeface="☞DIODRUM ARABIC SEMIBOLD" panose="00000700000000000000" pitchFamily="2" charset="-78"/>
              </a:rPr>
              <a:t>XXX</a:t>
            </a:r>
            <a:r>
              <a:rPr lang="ar-SA" sz="900" dirty="0">
                <a:solidFill>
                  <a:srgbClr val="3F3578"/>
                </a:solidFill>
                <a:latin typeface="☞DIODRUM ARABIC MEDIUM" pitchFamily="2" charset="-78"/>
                <a:cs typeface="☞DIODRUM ARABIC MEDIUM"/>
              </a:rPr>
              <a:t>)  </a:t>
            </a:r>
            <a:r>
              <a:rPr kumimoji="0" lang="ar-JO" sz="900" b="0" i="0" u="none" strike="noStrike" kern="1200" cap="none" spc="0" normalizeH="0" baseline="0" noProof="0" dirty="0">
                <a:ln>
                  <a:noFill/>
                </a:ln>
                <a:solidFill>
                  <a:srgbClr val="3F3578"/>
                </a:solidFill>
                <a:effectLst/>
                <a:uLnTx/>
                <a:uFillTx/>
                <a:latin typeface="☞DIODRUM ARABIC MEDIUM" pitchFamily="2" charset="-78"/>
                <a:cs typeface="☞DIODRUM ARABIC MEDIUM"/>
              </a:rPr>
              <a:t>في قدرة التواصل ضمن إطار قدرات مؤشر جاهزية تبني التقنيات الناشئة. </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و</a:t>
            </a:r>
            <a:r>
              <a:rPr kumimoji="0" lang="ar-JO" sz="900" b="0" i="0" u="none" strike="noStrike" kern="1200" cap="none" spc="0" normalizeH="0" baseline="0" noProof="0" dirty="0">
                <a:ln>
                  <a:noFill/>
                </a:ln>
                <a:solidFill>
                  <a:srgbClr val="3F3578"/>
                </a:solidFill>
                <a:effectLst/>
                <a:uLnTx/>
                <a:uFillTx/>
                <a:latin typeface="☞DIODRUM ARABIC MEDIUM" pitchFamily="2" charset="-78"/>
                <a:cs typeface="☞DIODRUM ARABIC MEDIUM"/>
              </a:rPr>
              <a:t>أبرز مرئيات مرحلة تقييم قدرة "التواصل" تمركزت حول </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عنصرين</a:t>
            </a:r>
            <a:r>
              <a:rPr kumimoji="0" lang="ar-JO"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فرعي</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ين هما:</a:t>
            </a:r>
            <a:r>
              <a:rPr kumimoji="0" lang="ar-JO"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"التثقيف" و"أصحاب المصلحة"</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a:t>
            </a:r>
            <a:r>
              <a:rPr kumimoji="0" lang="ar-JO"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ويدعم ذلك تقييم المختصين لهذه القدرة، وتحليل البيانات المستلمة. </a:t>
            </a:r>
          </a:p>
          <a:p>
            <a:pPr marL="0" marR="0" lvl="0" indent="0" algn="justLow" defTabSz="457200" rtl="1" eaLnBrk="1" fontAlgn="auto" latinLnBrk="0" hangingPunct="1">
              <a:lnSpc>
                <a:spcPct val="12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3F3578"/>
                </a:solidFill>
                <a:effectLst/>
                <a:uLnTx/>
                <a:uFillTx/>
                <a:latin typeface="☞DIODRUM ARABIC MEDIUM" pitchFamily="2" charset="-78"/>
                <a:ea typeface="+mn-ea"/>
                <a:cs typeface="☞DIODRUM ARABIC MEDIUM" panose="00000600000000000000" pitchFamily="2" charset="-78"/>
              </a:rPr>
              <a:t>. </a:t>
            </a:r>
            <a:endParaRPr kumimoji="0" lang="en-US" sz="900" b="0" i="0" u="none" strike="noStrike" kern="1200" cap="none" spc="0" normalizeH="0" baseline="0" noProof="0" dirty="0">
              <a:ln>
                <a:noFill/>
              </a:ln>
              <a:solidFill>
                <a:srgbClr val="3F3578"/>
              </a:solidFill>
              <a:effectLst/>
              <a:uLnTx/>
              <a:uFillTx/>
              <a:latin typeface="☞DIODRUM ARABIC MEDIUM" pitchFamily="2" charset="-78"/>
              <a:ea typeface="+mn-ea"/>
              <a:cs typeface="☞DIODRUM ARABIC MEDIUM" panose="00000600000000000000" pitchFamily="2" charset="-78"/>
            </a:endParaRPr>
          </a:p>
        </p:txBody>
      </p:sp>
      <p:sp>
        <p:nvSpPr>
          <p:cNvPr id="30" name="Rounded Rectangle 197">
            <a:extLst>
              <a:ext uri="{FF2B5EF4-FFF2-40B4-BE49-F238E27FC236}">
                <a16:creationId xmlns:a16="http://schemas.microsoft.com/office/drawing/2014/main" id="{23CB2C31-482E-4AD4-428D-B06A6575EA3C}"/>
              </a:ext>
            </a:extLst>
          </p:cNvPr>
          <p:cNvSpPr/>
          <p:nvPr/>
        </p:nvSpPr>
        <p:spPr>
          <a:xfrm>
            <a:off x="747827" y="1823143"/>
            <a:ext cx="906295" cy="295854"/>
          </a:xfrm>
          <a:prstGeom prst="roundRect">
            <a:avLst>
              <a:gd name="adj" fmla="val 50000"/>
            </a:avLst>
          </a:prstGeom>
          <a:solidFill>
            <a:srgbClr val="382F71"/>
          </a:solidFill>
          <a:ln>
            <a:solidFill>
              <a:srgbClr val="382F71"/>
            </a:solidFill>
          </a:ln>
        </p:spPr>
        <p:txBody>
          <a:bodyPr wrap="squar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rPr>
              <a:t>متطور</a:t>
            </a:r>
            <a:endParaRPr kumimoji="0" lang="ar-Q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endParaRPr>
          </a:p>
        </p:txBody>
      </p:sp>
      <p:sp>
        <p:nvSpPr>
          <p:cNvPr id="31" name="object 1323">
            <a:extLst>
              <a:ext uri="{FF2B5EF4-FFF2-40B4-BE49-F238E27FC236}">
                <a16:creationId xmlns:a16="http://schemas.microsoft.com/office/drawing/2014/main" id="{450F5C8F-B486-C2E3-9705-ABDE07C0EF73}"/>
              </a:ext>
            </a:extLst>
          </p:cNvPr>
          <p:cNvSpPr txBox="1"/>
          <p:nvPr/>
        </p:nvSpPr>
        <p:spPr>
          <a:xfrm>
            <a:off x="682027" y="1433085"/>
            <a:ext cx="1005840" cy="316001"/>
          </a:xfrm>
          <a:prstGeom prst="rect">
            <a:avLst/>
          </a:prstGeom>
        </p:spPr>
        <p:txBody>
          <a:bodyPr vert="horz" wrap="square" lIns="0" tIns="8145" rIns="0" bIns="0" rtlCol="0">
            <a:sp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en-US" sz="2000">
                <a:solidFill>
                  <a:srgbClr val="382F71"/>
                </a:solidFill>
                <a:latin typeface="☞DIODRUM ARABIC SEMIBOLD" panose="00000700000000000000" pitchFamily="2" charset="-78"/>
                <a:cs typeface="☞DIODRUM ARABIC SEMIBOLD" panose="00000700000000000000" pitchFamily="2" charset="-78"/>
              </a:rPr>
              <a:t>%</a:t>
            </a:r>
            <a:r>
              <a:rPr lang="en-US" sz="1800">
                <a:solidFill>
                  <a:srgbClr val="382F71"/>
                </a:solidFill>
                <a:latin typeface="☞DIODRUM ARABIC SEMIBOLD" panose="00000700000000000000" pitchFamily="2" charset="-78"/>
                <a:cs typeface="☞DIODRUM ARABIC SEMIBOLD" panose="00000700000000000000" pitchFamily="2" charset="-78"/>
              </a:rPr>
              <a:t>62</a:t>
            </a:r>
            <a:r>
              <a:rPr lang="en-US" sz="1600">
                <a:solidFill>
                  <a:srgbClr val="382F71"/>
                </a:solidFill>
                <a:latin typeface="☞DIODRUM ARABIC SEMIBOLD" panose="00000700000000000000" pitchFamily="2" charset="-78"/>
                <a:cs typeface="☞DIODRUM ARABIC SEMIBOLD" panose="00000700000000000000" pitchFamily="2" charset="-78"/>
              </a:rPr>
              <a:t>.08</a:t>
            </a:r>
            <a:endParaRPr lang="en-US" sz="1800">
              <a:solidFill>
                <a:srgbClr val="382F71"/>
              </a:solidFill>
              <a:latin typeface="☞DIODRUM ARABIC SEMIBOLD" panose="00000700000000000000" pitchFamily="2" charset="-78"/>
              <a:cs typeface="☞DIODRUM ARABIC SEMIBOLD" panose="00000700000000000000" pitchFamily="2" charset="-78"/>
            </a:endParaRPr>
          </a:p>
        </p:txBody>
      </p:sp>
      <p:sp>
        <p:nvSpPr>
          <p:cNvPr id="224" name="Rectangle: Rounded Corners 51">
            <a:extLst>
              <a:ext uri="{FF2B5EF4-FFF2-40B4-BE49-F238E27FC236}">
                <a16:creationId xmlns:a16="http://schemas.microsoft.com/office/drawing/2014/main" id="{7920989F-4B22-9A61-C073-4DD0583EFF6B}"/>
              </a:ext>
            </a:extLst>
          </p:cNvPr>
          <p:cNvSpPr/>
          <p:nvPr/>
        </p:nvSpPr>
        <p:spPr>
          <a:xfrm>
            <a:off x="0" y="4146381"/>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03D42477-32CE-BB44-0052-F4DDC0BB41A8}"/>
              </a:ext>
            </a:extLst>
          </p:cNvPr>
          <p:cNvSpPr txBox="1"/>
          <p:nvPr/>
        </p:nvSpPr>
        <p:spPr>
          <a:xfrm>
            <a:off x="495906" y="6231217"/>
            <a:ext cx="5833203"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41" name="Rectangle: Rounded Corners 51">
            <a:extLst>
              <a:ext uri="{FF2B5EF4-FFF2-40B4-BE49-F238E27FC236}">
                <a16:creationId xmlns:a16="http://schemas.microsoft.com/office/drawing/2014/main" id="{FC81A6DB-81BA-ED4A-45BD-7290562E7175}"/>
              </a:ext>
            </a:extLst>
          </p:cNvPr>
          <p:cNvSpPr/>
          <p:nvPr/>
        </p:nvSpPr>
        <p:spPr>
          <a:xfrm>
            <a:off x="0" y="5842351"/>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SecloreFooter">
            <a:extLst>
              <a:ext uri="{FF2B5EF4-FFF2-40B4-BE49-F238E27FC236}">
                <a16:creationId xmlns:a16="http://schemas.microsoft.com/office/drawing/2014/main" id="{63C26FF0-307D-4CCD-A8F2-899645B10EF4}"/>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146053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F3AB8-EAC9-652B-13B4-E24F66B754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1B0AEF3-1ACD-65A6-2456-E57FDA40E8E4}"/>
              </a:ext>
            </a:extLst>
          </p:cNvPr>
          <p:cNvSpPr txBox="1"/>
          <p:nvPr/>
        </p:nvSpPr>
        <p:spPr>
          <a:xfrm>
            <a:off x="495906" y="775516"/>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lang="ar-SA" sz="1400" b="1">
                <a:solidFill>
                  <a:srgbClr val="3F3578"/>
                </a:solidFill>
                <a:latin typeface="☞DIODRUM ARABIC SEMIBOLD" panose="00000700000000000000" pitchFamily="2" charset="-78"/>
                <a:cs typeface="☞DIODRUM ARABIC SEMIBOLD" panose="00000700000000000000" pitchFamily="2" charset="-78"/>
              </a:rPr>
              <a:t>2. أصحاب المصلحة</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بت</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كثيف الاستكشاف والتحليل لفرص التقنيات الناشئة من خلال توثيق مجموعة واسعة من الفوائد والمخاطر المحتملة</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(3) معايير فرعية،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41BBDDAC-6A3C-30A8-21E6-1C2853D19DF5}"/>
              </a:ext>
            </a:extLst>
          </p:cNvPr>
          <p:cNvSpPr/>
          <p:nvPr/>
        </p:nvSpPr>
        <p:spPr>
          <a:xfrm>
            <a:off x="2513467" y="1722255"/>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r-SA" sz="1000" b="1">
                <a:solidFill>
                  <a:srgbClr val="3F3578"/>
                </a:solidFill>
                <a:latin typeface="☞DIODRUM ARABIC SEMIBOLD" panose="00000700000000000000" pitchFamily="2" charset="-78"/>
                <a:cs typeface="☞DIODRUM ARABIC SEMIBOLD" panose="00000700000000000000" pitchFamily="2" charset="-78"/>
              </a:rPr>
              <a:t>2.2</a:t>
            </a: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مشاركة التحديثات </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مع أصحاب المصلحة / الشركاء</a:t>
            </a:r>
          </a:p>
        </p:txBody>
      </p:sp>
      <p:sp>
        <p:nvSpPr>
          <p:cNvPr id="8" name="Rectangle: Rounded Corners 57">
            <a:extLst>
              <a:ext uri="{FF2B5EF4-FFF2-40B4-BE49-F238E27FC236}">
                <a16:creationId xmlns:a16="http://schemas.microsoft.com/office/drawing/2014/main" id="{7F934377-E68E-9EEF-8C7C-EA0645CFDCE3}"/>
              </a:ext>
            </a:extLst>
          </p:cNvPr>
          <p:cNvSpPr/>
          <p:nvPr/>
        </p:nvSpPr>
        <p:spPr>
          <a:xfrm>
            <a:off x="3708458" y="1718403"/>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55%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7DC2ED39-82A8-F2C4-9B0E-C3CC846620ED}"/>
              </a:ext>
            </a:extLst>
          </p:cNvPr>
          <p:cNvSpPr/>
          <p:nvPr/>
        </p:nvSpPr>
        <p:spPr>
          <a:xfrm>
            <a:off x="4411473" y="1722255"/>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2.1 تحديد أصحاب</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المصلحة / الشركاء</a:t>
            </a:r>
          </a:p>
        </p:txBody>
      </p:sp>
      <p:sp>
        <p:nvSpPr>
          <p:cNvPr id="12" name="Rectangle: Rounded Corners 61">
            <a:extLst>
              <a:ext uri="{FF2B5EF4-FFF2-40B4-BE49-F238E27FC236}">
                <a16:creationId xmlns:a16="http://schemas.microsoft.com/office/drawing/2014/main" id="{B09A2E96-3825-EC75-0EC6-D344FE569C02}"/>
              </a:ext>
            </a:extLst>
          </p:cNvPr>
          <p:cNvSpPr/>
          <p:nvPr/>
        </p:nvSpPr>
        <p:spPr>
          <a:xfrm>
            <a:off x="5625012" y="1718403"/>
            <a:ext cx="641826"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75%</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057C9693-AB53-419A-CE3C-63DF9608AD60}"/>
              </a:ext>
            </a:extLst>
          </p:cNvPr>
          <p:cNvSpPr/>
          <p:nvPr/>
        </p:nvSpPr>
        <p:spPr>
          <a:xfrm>
            <a:off x="4492752" y="1718540"/>
            <a:ext cx="1769084"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4" name="Rectangle: Rounded Corners 61">
            <a:extLst>
              <a:ext uri="{FF2B5EF4-FFF2-40B4-BE49-F238E27FC236}">
                <a16:creationId xmlns:a16="http://schemas.microsoft.com/office/drawing/2014/main" id="{78F61643-F8FE-37AA-C76A-FB17B80551F6}"/>
              </a:ext>
            </a:extLst>
          </p:cNvPr>
          <p:cNvSpPr/>
          <p:nvPr/>
        </p:nvSpPr>
        <p:spPr>
          <a:xfrm>
            <a:off x="2578781" y="1718402"/>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pic>
        <p:nvPicPr>
          <p:cNvPr id="19" name="Graphic 18" descr="Magnifying glass with solid fill">
            <a:extLst>
              <a:ext uri="{FF2B5EF4-FFF2-40B4-BE49-F238E27FC236}">
                <a16:creationId xmlns:a16="http://schemas.microsoft.com/office/drawing/2014/main" id="{278EB939-E3EB-0A20-565B-F11729DA86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570504"/>
            <a:ext cx="234615" cy="234615"/>
          </a:xfrm>
          <a:prstGeom prst="rect">
            <a:avLst/>
          </a:prstGeom>
        </p:spPr>
      </p:pic>
      <p:pic>
        <p:nvPicPr>
          <p:cNvPr id="20" name="Graphic 19" descr="Checklist with solid fill">
            <a:extLst>
              <a:ext uri="{FF2B5EF4-FFF2-40B4-BE49-F238E27FC236}">
                <a16:creationId xmlns:a16="http://schemas.microsoft.com/office/drawing/2014/main" id="{B2FB0639-F612-2040-7208-DBA5ECBC5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523043"/>
            <a:ext cx="234615" cy="234615"/>
          </a:xfrm>
          <a:prstGeom prst="rect">
            <a:avLst/>
          </a:prstGeom>
        </p:spPr>
      </p:pic>
      <p:sp>
        <p:nvSpPr>
          <p:cNvPr id="27" name="TextBox 26">
            <a:extLst>
              <a:ext uri="{FF2B5EF4-FFF2-40B4-BE49-F238E27FC236}">
                <a16:creationId xmlns:a16="http://schemas.microsoft.com/office/drawing/2014/main" id="{45C7295F-3955-3E16-6926-74AEB36D0349}"/>
              </a:ext>
            </a:extLst>
          </p:cNvPr>
          <p:cNvSpPr txBox="1"/>
          <p:nvPr/>
        </p:nvSpPr>
        <p:spPr>
          <a:xfrm>
            <a:off x="495906" y="2962953"/>
            <a:ext cx="5821396"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24" name="Rectangle: Rounded Corners 51">
            <a:extLst>
              <a:ext uri="{FF2B5EF4-FFF2-40B4-BE49-F238E27FC236}">
                <a16:creationId xmlns:a16="http://schemas.microsoft.com/office/drawing/2014/main" id="{BD19A0B7-E126-A833-B74C-78FADD58E55B}"/>
              </a:ext>
            </a:extLst>
          </p:cNvPr>
          <p:cNvSpPr/>
          <p:nvPr/>
        </p:nvSpPr>
        <p:spPr>
          <a:xfrm>
            <a:off x="0" y="2492452"/>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D4015BA4-52C7-C464-ABDA-793E97DF1FBD}"/>
              </a:ext>
            </a:extLst>
          </p:cNvPr>
          <p:cNvSpPr txBox="1"/>
          <p:nvPr/>
        </p:nvSpPr>
        <p:spPr>
          <a:xfrm>
            <a:off x="495906" y="5848646"/>
            <a:ext cx="5833203" cy="1071384"/>
          </a:xfrm>
          <a:prstGeom prst="rect">
            <a:avLst/>
          </a:prstGeom>
          <a:noFill/>
        </p:spPr>
        <p:txBody>
          <a:bodyPr wrap="square" lIns="91440" tIns="45720" rIns="91440" bIns="45720" anchor="t">
            <a:spAutoFit/>
          </a:bodyPr>
          <a:lstStyle>
            <a:defPPr>
              <a:defRPr lang="en-US"/>
            </a:defPPr>
            <a:lvl1pPr marL="171450" indent="-171450" algn="just" rtl="1">
              <a:lnSpc>
                <a:spcPct val="130000"/>
              </a:lnSpc>
              <a:buFont typeface="Arial" panose="020B0604020202020204" pitchFamily="34" charset="0"/>
              <a:buChar char="•"/>
              <a:defRPr sz="1000">
                <a:solidFill>
                  <a:srgbClr val="2A206A"/>
                </a:solidFill>
                <a:latin typeface="☞DIODRUM ARABIC MEDIUM" panose="00000600000000000000" pitchFamily="2" charset="-78"/>
                <a:cs typeface="☞DIODRUM ARABIC MEDIUM" panose="00000600000000000000" pitchFamily="2" charset="-78"/>
              </a:defRPr>
            </a:lvl1pPr>
          </a:lstStyle>
          <a:p>
            <a:pPr lvl="0">
              <a:defRPr/>
            </a:pPr>
            <a:r>
              <a:rPr lang="en-US" dirty="0"/>
              <a:t>XXXXXXX</a:t>
            </a:r>
          </a:p>
          <a:p>
            <a:pPr lvl="0">
              <a:defRPr/>
            </a:pPr>
            <a:r>
              <a:rPr lang="en-US" dirty="0"/>
              <a:t>XXXXXXX</a:t>
            </a:r>
          </a:p>
          <a:p>
            <a:pPr lvl="0">
              <a:defRPr/>
            </a:pPr>
            <a:r>
              <a:rPr lang="en-US" dirty="0"/>
              <a:t>XXXXXXX</a:t>
            </a:r>
          </a:p>
          <a:p>
            <a:pPr lvl="0">
              <a:defRPr/>
            </a:pPr>
            <a:r>
              <a:rPr lang="en-US" dirty="0"/>
              <a:t>XXXXXXX</a:t>
            </a:r>
          </a:p>
          <a:p>
            <a:pPr lvl="0">
              <a:defRPr/>
            </a:pPr>
            <a:r>
              <a:rPr lang="en-US" dirty="0"/>
              <a:t>XXXXXXX</a:t>
            </a:r>
            <a:endParaRPr lang="ar-SA" dirty="0"/>
          </a:p>
        </p:txBody>
      </p:sp>
      <p:sp>
        <p:nvSpPr>
          <p:cNvPr id="241" name="Rectangle: Rounded Corners 51">
            <a:extLst>
              <a:ext uri="{FF2B5EF4-FFF2-40B4-BE49-F238E27FC236}">
                <a16:creationId xmlns:a16="http://schemas.microsoft.com/office/drawing/2014/main" id="{F8B75524-D0A9-C305-88B0-F24DB0648201}"/>
              </a:ext>
            </a:extLst>
          </p:cNvPr>
          <p:cNvSpPr/>
          <p:nvPr/>
        </p:nvSpPr>
        <p:spPr>
          <a:xfrm>
            <a:off x="0" y="5472839"/>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Rectangle 2">
            <a:extLst>
              <a:ext uri="{FF2B5EF4-FFF2-40B4-BE49-F238E27FC236}">
                <a16:creationId xmlns:a16="http://schemas.microsoft.com/office/drawing/2014/main" id="{2DBFF67B-F9EB-661B-6EF1-E272FA27C8CA}"/>
              </a:ext>
            </a:extLst>
          </p:cNvPr>
          <p:cNvSpPr/>
          <p:nvPr/>
        </p:nvSpPr>
        <p:spPr>
          <a:xfrm>
            <a:off x="555370" y="1722086"/>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2.3 إشراك</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800"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أصحاب المصلحة</a:t>
            </a:r>
            <a:endParaRPr kumimoji="0" lang="en-US" sz="800"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800"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 / الشركاء</a:t>
            </a:r>
          </a:p>
        </p:txBody>
      </p:sp>
      <p:sp>
        <p:nvSpPr>
          <p:cNvPr id="5" name="Rectangle: Rounded Corners 59">
            <a:extLst>
              <a:ext uri="{FF2B5EF4-FFF2-40B4-BE49-F238E27FC236}">
                <a16:creationId xmlns:a16="http://schemas.microsoft.com/office/drawing/2014/main" id="{59ABE82E-0619-B513-9844-0FCE83A11298}"/>
              </a:ext>
            </a:extLst>
          </p:cNvPr>
          <p:cNvSpPr/>
          <p:nvPr/>
        </p:nvSpPr>
        <p:spPr>
          <a:xfrm>
            <a:off x="1795913" y="1718234"/>
            <a:ext cx="640080"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70%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6" name="Rectangle: Rounded Corners 61">
            <a:extLst>
              <a:ext uri="{FF2B5EF4-FFF2-40B4-BE49-F238E27FC236}">
                <a16:creationId xmlns:a16="http://schemas.microsoft.com/office/drawing/2014/main" id="{164442C2-1527-61E4-A952-EB376794132B}"/>
              </a:ext>
            </a:extLst>
          </p:cNvPr>
          <p:cNvSpPr/>
          <p:nvPr/>
        </p:nvSpPr>
        <p:spPr>
          <a:xfrm>
            <a:off x="669798" y="1718233"/>
            <a:ext cx="1769084"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 name="SecloreFooter">
            <a:extLst>
              <a:ext uri="{FF2B5EF4-FFF2-40B4-BE49-F238E27FC236}">
                <a16:creationId xmlns:a16="http://schemas.microsoft.com/office/drawing/2014/main" id="{3521952C-7C65-4EA4-9155-93F19EC6DC30}"/>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43968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5A9A-3E12-4D53-91FC-23E430C1B6F6}"/>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5297C96-2B3C-4615-0E5B-2018D31571E0}"/>
              </a:ext>
            </a:extLst>
          </p:cNvPr>
          <p:cNvSpPr txBox="1">
            <a:spLocks/>
          </p:cNvSpPr>
          <p:nvPr/>
        </p:nvSpPr>
        <p:spPr>
          <a:xfrm>
            <a:off x="1233994" y="79450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5.2.3</a:t>
            </a:r>
            <a:r>
              <a:rPr kumimoji="0" lang="ar-Q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 </a:t>
            </a: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عناصر القدرة الثالثة: الإثبات</a:t>
            </a:r>
            <a:endParaRPr kumimoji="0" lang="ar-QA" sz="1400" b="1" i="0" u="none" strike="noStrike" kern="1200" cap="none" spc="0" normalizeH="0" baseline="0" noProof="0" dirty="0">
              <a:ln>
                <a:noFill/>
              </a:ln>
              <a:solidFill>
                <a:srgbClr val="1AC082"/>
              </a:solidFill>
              <a:effectLst/>
              <a:highlight>
                <a:srgbClr val="FF00FF"/>
              </a:highligh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75AC5B8C-6860-E160-D2EB-DFE36B609E3D}"/>
              </a:ext>
            </a:extLst>
          </p:cNvPr>
          <p:cNvSpPr txBox="1"/>
          <p:nvPr/>
        </p:nvSpPr>
        <p:spPr>
          <a:xfrm>
            <a:off x="495906" y="2495302"/>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lang="ar-SA" sz="1400" b="1">
                <a:solidFill>
                  <a:srgbClr val="3F3578"/>
                </a:solidFill>
                <a:latin typeface="☞DIODRUM ARABIC SEMIBOLD" panose="00000700000000000000" pitchFamily="2" charset="-78"/>
                <a:cs typeface="☞DIODRUM ARABIC SEMIBOLD" panose="00000700000000000000" pitchFamily="2" charset="-78"/>
              </a:rPr>
              <a:t>1. </a:t>
            </a: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إثبات التقنية</a:t>
            </a: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cs typeface="☞DIODRUM ARABIC MEDIUM"/>
              </a:rPr>
              <a:t>تقديم عروض توضيحية عملية وتجارب تقنية معمّقة لتقييم التقنيات الناشئة التي لديها فرصة أو أكثر لاستقطاب الرعاة</a:t>
            </a:r>
            <a:r>
              <a:rPr lang="ar-JO" sz="900">
                <a:solidFill>
                  <a:srgbClr val="2A1F6A"/>
                </a:solidFill>
                <a:latin typeface="☞DIODRUM ARABIC MEDIUM" pitchFamily="2" charset="-78"/>
                <a:cs typeface="☞DIODRUM ARABIC MEDIUM"/>
              </a:rPr>
              <a:t>،</a:t>
            </a:r>
            <a:r>
              <a:rPr kumimoji="0" lang="ar-SA" sz="900" b="0" i="0" u="none" strike="noStrike" kern="1200" cap="none" spc="0" normalizeH="0" baseline="0" noProof="0">
                <a:ln>
                  <a:noFill/>
                </a:ln>
                <a:solidFill>
                  <a:srgbClr val="2A1F6A"/>
                </a:solidFill>
                <a:effectLst/>
                <a:uLnTx/>
                <a:uFillTx/>
                <a:latin typeface="☞DIODRUM ARABIC MEDIUM" pitchFamily="2" charset="-78"/>
                <a:cs typeface="☞DIODRUM ARABIC MEDIUM"/>
              </a:rPr>
              <a:t> ويشتمل </a:t>
            </a:r>
            <a:r>
              <a:rPr kumimoji="0" lang="ar-SA" sz="900" b="0" i="0" u="none" strike="noStrike" kern="1200" cap="none" spc="0" normalizeH="0" baseline="0" noProof="0">
                <a:ln>
                  <a:noFill/>
                </a:ln>
                <a:solidFill>
                  <a:srgbClr val="3F3578"/>
                </a:solidFill>
                <a:effectLst/>
                <a:uLnTx/>
                <a:uFillTx/>
                <a:latin typeface="☞DIODRUM ARABIC MEDIUM" pitchFamily="2" charset="-78"/>
                <a:cs typeface="☞DIODRUM ARABIC MEDIUM"/>
              </a:rPr>
              <a:t>على معيارين فرعيين</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19B985F8-CE0F-E4BA-B7C6-9A60B103A505}"/>
              </a:ext>
            </a:extLst>
          </p:cNvPr>
          <p:cNvSpPr/>
          <p:nvPr/>
        </p:nvSpPr>
        <p:spPr>
          <a:xfrm>
            <a:off x="2485247" y="3442041"/>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1.2 الإثبات التدريجي للتقنيات</a:t>
            </a:r>
          </a:p>
        </p:txBody>
      </p:sp>
      <p:sp>
        <p:nvSpPr>
          <p:cNvPr id="8" name="Rectangle: Rounded Corners 57">
            <a:extLst>
              <a:ext uri="{FF2B5EF4-FFF2-40B4-BE49-F238E27FC236}">
                <a16:creationId xmlns:a16="http://schemas.microsoft.com/office/drawing/2014/main" id="{1F403B0C-317F-8E67-B78D-4BB5D4A6BC85}"/>
              </a:ext>
            </a:extLst>
          </p:cNvPr>
          <p:cNvSpPr/>
          <p:nvPr/>
        </p:nvSpPr>
        <p:spPr>
          <a:xfrm>
            <a:off x="3708458" y="3438189"/>
            <a:ext cx="641826" cy="579919"/>
          </a:xfrm>
          <a:prstGeom prst="roundRect">
            <a:avLst/>
          </a:prstGeom>
          <a:solidFill>
            <a:srgbClr val="1AC082"/>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80%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6B69123F-1E39-EB4C-8B20-A67D3FC2EFBF}"/>
              </a:ext>
            </a:extLst>
          </p:cNvPr>
          <p:cNvSpPr/>
          <p:nvPr/>
        </p:nvSpPr>
        <p:spPr>
          <a:xfrm>
            <a:off x="4411473" y="3442041"/>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b="1">
                <a:solidFill>
                  <a:srgbClr val="3F3578"/>
                </a:solidFill>
                <a:latin typeface="☞DIODRUM ARABIC SEMIBOLD" panose="00000700000000000000" pitchFamily="2" charset="-78"/>
                <a:cs typeface="☞DIODRUM ARABIC SEMIBOLD" panose="00000700000000000000" pitchFamily="2" charset="-78"/>
              </a:rPr>
              <a:t>  </a:t>
            </a:r>
            <a:r>
              <a:rPr lang="ar-SA" sz="1000" b="1">
                <a:solidFill>
                  <a:srgbClr val="3F3578"/>
                </a:solidFill>
                <a:latin typeface="☞DIODRUM ARABIC SEMIBOLD" panose="00000700000000000000" pitchFamily="2" charset="-78"/>
                <a:cs typeface="☞DIODRUM ARABIC SEMIBOLD" panose="00000700000000000000" pitchFamily="2" charset="-78"/>
              </a:rPr>
              <a:t> تجربة التقنيات</a:t>
            </a:r>
            <a:r>
              <a:rPr lang="en-US" sz="1000" b="1">
                <a:solidFill>
                  <a:srgbClr val="3F3578"/>
                </a:solidFill>
                <a:latin typeface="☞DIODRUM ARABIC SEMIBOLD" panose="00000700000000000000" pitchFamily="2" charset="-78"/>
                <a:cs typeface="☞DIODRUM ARABIC SEMIBOLD" panose="00000700000000000000" pitchFamily="2" charset="-78"/>
              </a:rPr>
              <a:t>1.1</a:t>
            </a:r>
            <a:endParaRPr kumimoji="0" lang="en-US"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76856DED-76B6-157E-92E2-A894FF09ACD4}"/>
              </a:ext>
            </a:extLst>
          </p:cNvPr>
          <p:cNvSpPr/>
          <p:nvPr/>
        </p:nvSpPr>
        <p:spPr>
          <a:xfrm>
            <a:off x="5625012" y="3438189"/>
            <a:ext cx="641826" cy="579919"/>
          </a:xfrm>
          <a:prstGeom prst="roundRect">
            <a:avLst/>
          </a:prstGeom>
          <a:solidFill>
            <a:srgbClr val="1AC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80%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B5227066-DE40-46E6-B786-188627C8F13D}"/>
              </a:ext>
            </a:extLst>
          </p:cNvPr>
          <p:cNvSpPr/>
          <p:nvPr/>
        </p:nvSpPr>
        <p:spPr>
          <a:xfrm>
            <a:off x="4492752" y="3438326"/>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14" name="Rectangle: Rounded Corners 61">
            <a:extLst>
              <a:ext uri="{FF2B5EF4-FFF2-40B4-BE49-F238E27FC236}">
                <a16:creationId xmlns:a16="http://schemas.microsoft.com/office/drawing/2014/main" id="{93EA8706-98AC-055F-B162-93FFD2C0401F}"/>
              </a:ext>
            </a:extLst>
          </p:cNvPr>
          <p:cNvSpPr/>
          <p:nvPr/>
        </p:nvSpPr>
        <p:spPr>
          <a:xfrm>
            <a:off x="2578781" y="3438188"/>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pic>
        <p:nvPicPr>
          <p:cNvPr id="19" name="Graphic 18" descr="Magnifying glass with solid fill">
            <a:extLst>
              <a:ext uri="{FF2B5EF4-FFF2-40B4-BE49-F238E27FC236}">
                <a16:creationId xmlns:a16="http://schemas.microsoft.com/office/drawing/2014/main" id="{A4932265-D24D-C991-1ECD-738BCFB6E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4433983"/>
            <a:ext cx="234615" cy="234615"/>
          </a:xfrm>
          <a:prstGeom prst="rect">
            <a:avLst/>
          </a:prstGeom>
        </p:spPr>
      </p:pic>
      <p:pic>
        <p:nvPicPr>
          <p:cNvPr id="20" name="Graphic 19" descr="Checklist with solid fill">
            <a:extLst>
              <a:ext uri="{FF2B5EF4-FFF2-40B4-BE49-F238E27FC236}">
                <a16:creationId xmlns:a16="http://schemas.microsoft.com/office/drawing/2014/main" id="{9969A233-620E-A5E6-DA57-812CDC094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6990383"/>
            <a:ext cx="234615" cy="234615"/>
          </a:xfrm>
          <a:prstGeom prst="rect">
            <a:avLst/>
          </a:prstGeom>
        </p:spPr>
      </p:pic>
      <p:sp>
        <p:nvSpPr>
          <p:cNvPr id="27" name="TextBox 26">
            <a:extLst>
              <a:ext uri="{FF2B5EF4-FFF2-40B4-BE49-F238E27FC236}">
                <a16:creationId xmlns:a16="http://schemas.microsoft.com/office/drawing/2014/main" id="{9F12D232-2668-6094-A8F9-1B4B30AAD75D}"/>
              </a:ext>
            </a:extLst>
          </p:cNvPr>
          <p:cNvSpPr txBox="1"/>
          <p:nvPr/>
        </p:nvSpPr>
        <p:spPr>
          <a:xfrm>
            <a:off x="495906" y="4839495"/>
            <a:ext cx="5821396" cy="1071384"/>
          </a:xfrm>
          <a:prstGeom prst="rect">
            <a:avLst/>
          </a:prstGeom>
          <a:noFill/>
        </p:spPr>
        <p:txBody>
          <a:bodyPr wrap="square" lIns="91440" tIns="45720" rIns="91440" bIns="45720" anchor="t">
            <a:spAutoFit/>
          </a:bodyPr>
          <a:lstStyle>
            <a:defPPr>
              <a:defRPr lang="en-US"/>
            </a:defPPr>
            <a:lvl1pPr marL="171450" marR="0" lvl="0" indent="-171450" algn="r"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8" name="Rectangle: Rounded Corners 51">
            <a:extLst>
              <a:ext uri="{FF2B5EF4-FFF2-40B4-BE49-F238E27FC236}">
                <a16:creationId xmlns:a16="http://schemas.microsoft.com/office/drawing/2014/main" id="{D239F620-E54F-90C2-2828-7BE61CA9E806}"/>
              </a:ext>
            </a:extLst>
          </p:cNvPr>
          <p:cNvSpPr/>
          <p:nvPr/>
        </p:nvSpPr>
        <p:spPr>
          <a:xfrm>
            <a:off x="573818" y="1331889"/>
            <a:ext cx="5755291" cy="1021638"/>
          </a:xfrm>
          <a:prstGeom prst="roundRect">
            <a:avLst>
              <a:gd name="adj" fmla="val 9581"/>
            </a:avLst>
          </a:prstGeom>
          <a:solidFill>
            <a:schemeClr val="bg1"/>
          </a:solidFill>
          <a:ln>
            <a:noFill/>
            <a:prstDash val="sysDot"/>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solidFill>
                <a:srgbClr val="FFFFFF"/>
              </a:solidFill>
              <a:latin typeface="Bahij Janna" panose="02040503050201020203" pitchFamily="18" charset="-78"/>
              <a:cs typeface="Bahij Janna" panose="02040503050201020203" pitchFamily="18" charset="-78"/>
            </a:endParaRPr>
          </a:p>
        </p:txBody>
      </p:sp>
      <p:sp>
        <p:nvSpPr>
          <p:cNvPr id="29" name="TextBox 28">
            <a:extLst>
              <a:ext uri="{FF2B5EF4-FFF2-40B4-BE49-F238E27FC236}">
                <a16:creationId xmlns:a16="http://schemas.microsoft.com/office/drawing/2014/main" id="{67D54BDD-3FD9-21BE-5758-D0A108AD9AC5}"/>
              </a:ext>
            </a:extLst>
          </p:cNvPr>
          <p:cNvSpPr txBox="1"/>
          <p:nvPr/>
        </p:nvSpPr>
        <p:spPr>
          <a:xfrm>
            <a:off x="1796076" y="1378679"/>
            <a:ext cx="4499789" cy="709763"/>
          </a:xfrm>
          <a:prstGeom prst="rect">
            <a:avLst/>
          </a:prstGeom>
          <a:noFill/>
        </p:spPr>
        <p:txBody>
          <a:bodyPr wrap="square" lIns="91440" tIns="45720" rIns="91440" bIns="45720" rtlCol="0" anchor="t">
            <a:noAutofit/>
          </a:bodyPr>
          <a:lstStyle/>
          <a:p>
            <a:pPr algn="justLow" rtl="1">
              <a:lnSpc>
                <a:spcPct val="120000"/>
              </a:lnSpc>
              <a:defRPr/>
            </a:pPr>
            <a:r>
              <a:rPr lang="ar-SA" sz="900" dirty="0">
                <a:solidFill>
                  <a:srgbClr val="3F3578"/>
                </a:solidFill>
                <a:latin typeface="☞DIODRUM ARABIC MEDIUM" panose="00000600000000000000" pitchFamily="2" charset="-78"/>
                <a:cs typeface="☞DIODRUM ARABIC MEDIUM" panose="00000600000000000000" pitchFamily="2" charset="-78"/>
              </a:rPr>
              <a:t>تمكنت</a:t>
            </a:r>
            <a:r>
              <a:rPr lang="en-US" sz="900" dirty="0">
                <a:solidFill>
                  <a:srgbClr val="3F3578"/>
                </a:solidFill>
                <a:latin typeface="☞DIODRUM ARABIC MEDIUM" panose="00000600000000000000" pitchFamily="2" charset="-78"/>
                <a:cs typeface="☞DIODRUM ARABIC MEDIUM" panose="00000600000000000000" pitchFamily="2" charset="-78"/>
              </a:rPr>
              <a:t> </a:t>
            </a:r>
            <a:r>
              <a:rPr lang="ar-SA" sz="900" dirty="0">
                <a:solidFill>
                  <a:srgbClr val="3F3578"/>
                </a:solidFill>
                <a:latin typeface="☞DIODRUM ARABIC MEDIUM" panose="00000600000000000000" pitchFamily="2" charset="-78"/>
                <a:cs typeface="☞DIODRUM ARABIC MEDIUM" panose="00000600000000000000" pitchFamily="2" charset="-78"/>
              </a:rPr>
              <a:t> </a:t>
            </a:r>
            <a:r>
              <a:rPr lang="en-US" sz="900" dirty="0">
                <a:solidFill>
                  <a:srgbClr val="3F3578"/>
                </a:solidFill>
                <a:latin typeface="☞DIODRUM ARABIC SEMIBOLD" panose="00000700000000000000" pitchFamily="2" charset="-78"/>
                <a:cs typeface="☞DIODRUM ARABIC SEMIBOLD" panose="00000700000000000000" pitchFamily="2" charset="-78"/>
              </a:rPr>
              <a:t> </a:t>
            </a:r>
            <a:r>
              <a:rPr lang="ar-SA" sz="900" dirty="0">
                <a:solidFill>
                  <a:srgbClr val="3F3578"/>
                </a:solidFill>
                <a:latin typeface="☞DIODRUM ARABIC MEDIUM" pitchFamily="2" charset="-78"/>
                <a:cs typeface="☞DIODRUM ARABIC MEDIUM"/>
              </a:rPr>
              <a:t>( اسم الجهة ) </a:t>
            </a:r>
            <a:r>
              <a:rPr lang="ar-SA" sz="900" b="1" dirty="0">
                <a:solidFill>
                  <a:srgbClr val="C00000"/>
                </a:solidFill>
                <a:latin typeface="☞DIODRUM ARABIC MEDIUM" panose="00000600000000000000" pitchFamily="2" charset="-78"/>
                <a:cs typeface="☞DIODRUM ARABIC MEDIUM" panose="00000600000000000000" pitchFamily="2" charset="-78"/>
              </a:rPr>
              <a:t> </a:t>
            </a:r>
            <a:r>
              <a:rPr lang="ar-SA" sz="900" dirty="0">
                <a:solidFill>
                  <a:srgbClr val="3F3578"/>
                </a:solidFill>
                <a:latin typeface="☞DIODRUM ARABIC MEDIUM" panose="00000600000000000000" pitchFamily="2" charset="-78"/>
                <a:cs typeface="☞DIODRUM ARABIC MEDIUM" panose="00000600000000000000" pitchFamily="2" charset="-78"/>
              </a:rPr>
              <a:t>من تحقيق مستوى (</a:t>
            </a:r>
            <a:r>
              <a:rPr lang="en-US" sz="900" b="1" dirty="0">
                <a:solidFill>
                  <a:srgbClr val="7C32C9"/>
                </a:solidFill>
                <a:latin typeface="☞DIODRUM ARABIC SEMIBOLD" panose="00000700000000000000" pitchFamily="2" charset="-78"/>
                <a:cs typeface="☞DIODRUM ARABIC SEMIBOLD" panose="00000700000000000000" pitchFamily="2" charset="-78"/>
              </a:rPr>
              <a:t>XXXX</a:t>
            </a:r>
            <a:r>
              <a:rPr lang="ar-SA" sz="900" dirty="0">
                <a:solidFill>
                  <a:srgbClr val="3F3578"/>
                </a:solidFill>
                <a:latin typeface="☞DIODRUM ARABIC MEDIUM" panose="00000600000000000000" pitchFamily="2" charset="-78"/>
                <a:cs typeface="☞DIODRUM ARABIC MEDIUM" panose="00000600000000000000" pitchFamily="2" charset="-78"/>
              </a:rPr>
              <a:t>)  ف</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في قدرة الإثبات ضمن إطار قدرات مؤشر جاهزية تبني التقنيات الناشئة. وأبرز مرئيات مرحلة تقييم قدرة "الإثبات" تمركزت حول (</a:t>
            </a:r>
            <a:r>
              <a:rPr kumimoji="0" lang="en-US" sz="900" b="0" i="0" u="none" strike="noStrike" kern="1200" cap="none" spc="0" normalizeH="0" baseline="0" noProof="0" dirty="0">
                <a:ln>
                  <a:noFill/>
                </a:ln>
                <a:solidFill>
                  <a:srgbClr val="3F3578"/>
                </a:solidFill>
                <a:effectLst/>
                <a:uLnTx/>
                <a:uFillTx/>
                <a:latin typeface="☞DIODRUM ARABIC MEDIUM" pitchFamily="2" charset="-78"/>
                <a:cs typeface="☞DIODRUM ARABIC MEDIUM"/>
              </a:rPr>
              <a:t>4</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عناصر فرعية هي: "إثبات التقنية" و"توافق المواهب البشرية والثقافة" و"توافق العمليات والبنية "و" الجاهزية للتقنيات السائدة (الذكاء الاصطناعي) </a:t>
            </a:r>
            <a:r>
              <a:rPr lang="ar-SA" sz="900" dirty="0">
                <a:solidFill>
                  <a:srgbClr val="3F3578"/>
                </a:solidFill>
                <a:latin typeface="☞DIODRUM ARABIC MEDIUM" pitchFamily="2" charset="-78"/>
                <a:cs typeface="☞DIODRUM ARABIC MEDIUM"/>
              </a:rPr>
              <a:t>"،</a:t>
            </a:r>
            <a:r>
              <a:rPr kumimoji="0" lang="ar-SA" sz="900" b="0" i="0" u="none" strike="noStrike" kern="1200" cap="none" spc="0" normalizeH="0" baseline="0" noProof="0" dirty="0">
                <a:ln>
                  <a:noFill/>
                </a:ln>
                <a:solidFill>
                  <a:srgbClr val="3F3578"/>
                </a:solidFill>
                <a:effectLst/>
                <a:uLnTx/>
                <a:uFillTx/>
                <a:latin typeface="☞DIODRUM ARABIC MEDIUM" pitchFamily="2" charset="-78"/>
                <a:cs typeface="☞DIODRUM ARABIC MEDIUM"/>
              </a:rPr>
              <a:t> ويدعم ذلك تقييم المختصين لهذه القدرة، وتحليل البيانات المستلمة. </a:t>
            </a:r>
            <a:endParaRPr kumimoji="0" lang="en-US" sz="900" b="0" i="0" u="none" strike="noStrike" kern="1200" cap="none" spc="0" normalizeH="0" baseline="0" noProof="0" dirty="0">
              <a:ln>
                <a:noFill/>
              </a:ln>
              <a:solidFill>
                <a:srgbClr val="3F3578"/>
              </a:solidFill>
              <a:effectLst/>
              <a:uLnTx/>
              <a:uFillTx/>
              <a:latin typeface="☞DIODRUM ARABIC MEDIUM" pitchFamily="2" charset="-78"/>
              <a:cs typeface="☞DIODRUM ARABIC MEDIUM"/>
            </a:endParaRPr>
          </a:p>
        </p:txBody>
      </p:sp>
      <p:sp>
        <p:nvSpPr>
          <p:cNvPr id="30" name="Rounded Rectangle 197">
            <a:extLst>
              <a:ext uri="{FF2B5EF4-FFF2-40B4-BE49-F238E27FC236}">
                <a16:creationId xmlns:a16="http://schemas.microsoft.com/office/drawing/2014/main" id="{994AEAEF-10CB-C955-1DAA-8C830BA6555B}"/>
              </a:ext>
            </a:extLst>
          </p:cNvPr>
          <p:cNvSpPr/>
          <p:nvPr/>
        </p:nvSpPr>
        <p:spPr>
          <a:xfrm>
            <a:off x="747827" y="1823143"/>
            <a:ext cx="906295" cy="295854"/>
          </a:xfrm>
          <a:prstGeom prst="roundRect">
            <a:avLst>
              <a:gd name="adj" fmla="val 50000"/>
            </a:avLst>
          </a:prstGeom>
          <a:solidFill>
            <a:srgbClr val="7C32C9"/>
          </a:solidFill>
          <a:ln>
            <a:solidFill>
              <a:srgbClr val="7C32C9"/>
            </a:solidFill>
          </a:ln>
        </p:spPr>
        <p:txBody>
          <a:bodyPr wrap="squar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rPr>
              <a:t>متمكن</a:t>
            </a:r>
            <a:endParaRPr kumimoji="0" lang="ar-Q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endParaRPr>
          </a:p>
        </p:txBody>
      </p:sp>
      <p:sp>
        <p:nvSpPr>
          <p:cNvPr id="31" name="object 1323">
            <a:extLst>
              <a:ext uri="{FF2B5EF4-FFF2-40B4-BE49-F238E27FC236}">
                <a16:creationId xmlns:a16="http://schemas.microsoft.com/office/drawing/2014/main" id="{DA4FEDD2-F2B3-E54F-E3F2-97D44CC8860A}"/>
              </a:ext>
            </a:extLst>
          </p:cNvPr>
          <p:cNvSpPr txBox="1"/>
          <p:nvPr/>
        </p:nvSpPr>
        <p:spPr>
          <a:xfrm>
            <a:off x="648282" y="1463371"/>
            <a:ext cx="1005840" cy="285223"/>
          </a:xfrm>
          <a:prstGeom prst="rect">
            <a:avLst/>
          </a:prstGeom>
        </p:spPr>
        <p:txBody>
          <a:bodyPr vert="horz" wrap="square" lIns="0" tIns="8145" rIns="0" bIns="0" rtlCol="0">
            <a:sp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en-US" sz="1800">
                <a:solidFill>
                  <a:srgbClr val="7C32C9"/>
                </a:solidFill>
                <a:latin typeface="DiodrumArabic-Semibold" panose="00000700000000000000" pitchFamily="2" charset="-78"/>
                <a:cs typeface="DiodrumArabic-Semibold" panose="00000700000000000000" pitchFamily="2" charset="-78"/>
              </a:rPr>
              <a:t>%77.</a:t>
            </a:r>
            <a:r>
              <a:rPr lang="en-US" sz="1600">
                <a:solidFill>
                  <a:srgbClr val="7C32C9"/>
                </a:solidFill>
                <a:latin typeface="☞DIODRUM ARABIC SEMIBOLD" panose="00000700000000000000" pitchFamily="2" charset="-78"/>
                <a:cs typeface="☞DIODRUM ARABIC SEMIBOLD" panose="00000700000000000000" pitchFamily="2" charset="-78"/>
              </a:rPr>
              <a:t>81</a:t>
            </a:r>
          </a:p>
        </p:txBody>
      </p:sp>
      <p:sp>
        <p:nvSpPr>
          <p:cNvPr id="224" name="Rectangle: Rounded Corners 51">
            <a:extLst>
              <a:ext uri="{FF2B5EF4-FFF2-40B4-BE49-F238E27FC236}">
                <a16:creationId xmlns:a16="http://schemas.microsoft.com/office/drawing/2014/main" id="{E9244514-4723-82B4-CC19-E02DEFD627CD}"/>
              </a:ext>
            </a:extLst>
          </p:cNvPr>
          <p:cNvSpPr/>
          <p:nvPr/>
        </p:nvSpPr>
        <p:spPr>
          <a:xfrm>
            <a:off x="0" y="4355931"/>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CB75D260-042F-B32E-54EC-910291BC87E6}"/>
              </a:ext>
            </a:extLst>
          </p:cNvPr>
          <p:cNvSpPr txBox="1"/>
          <p:nvPr/>
        </p:nvSpPr>
        <p:spPr>
          <a:xfrm>
            <a:off x="495906" y="7368232"/>
            <a:ext cx="5833203"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41" name="Rectangle: Rounded Corners 51">
            <a:extLst>
              <a:ext uri="{FF2B5EF4-FFF2-40B4-BE49-F238E27FC236}">
                <a16:creationId xmlns:a16="http://schemas.microsoft.com/office/drawing/2014/main" id="{A8FDA4C0-16EA-D136-1D0E-04CF8BD1C190}"/>
              </a:ext>
            </a:extLst>
          </p:cNvPr>
          <p:cNvSpPr/>
          <p:nvPr/>
        </p:nvSpPr>
        <p:spPr>
          <a:xfrm>
            <a:off x="0" y="6940179"/>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SecloreFooter">
            <a:extLst>
              <a:ext uri="{FF2B5EF4-FFF2-40B4-BE49-F238E27FC236}">
                <a16:creationId xmlns:a16="http://schemas.microsoft.com/office/drawing/2014/main" id="{6989B62C-30FF-440E-82DC-7229AD6F3449}"/>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47459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1CFD7-42E3-0780-0DB4-A3B1B7A67A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DCEAFFD-5B9E-6237-0E9E-C68803D3E572}"/>
              </a:ext>
            </a:extLst>
          </p:cNvPr>
          <p:cNvSpPr txBox="1"/>
          <p:nvPr/>
        </p:nvSpPr>
        <p:spPr>
          <a:xfrm>
            <a:off x="495906" y="775516"/>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توافق المواهب البشرية والثقافة </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cs typeface="☞DIODRUM ARABIC MEDIUM"/>
              </a:rPr>
              <a:t>إلقاء نظرة شاملة </a:t>
            </a:r>
            <a:r>
              <a:rPr kumimoji="0" lang="ar-JO" sz="900" b="0" i="0" u="none" strike="noStrike" kern="1200" cap="none" spc="0" normalizeH="0" baseline="0" noProof="0">
                <a:ln>
                  <a:noFill/>
                </a:ln>
                <a:solidFill>
                  <a:srgbClr val="2A206A"/>
                </a:solidFill>
                <a:effectLst/>
                <a:uLnTx/>
                <a:uFillTx/>
                <a:latin typeface="☞DIODRUM ARABIC MEDIUM" pitchFamily="2" charset="-78"/>
                <a:cs typeface="☞DIODRUM ARABIC MEDIUM"/>
              </a:rPr>
              <a:t>على مدى استعداد ثقافة </a:t>
            </a:r>
            <a:r>
              <a:rPr kumimoji="0" lang="ar-SA" sz="900" b="0" i="0" u="none" strike="noStrike" kern="1200" cap="none" spc="0" normalizeH="0" baseline="0" noProof="0">
                <a:ln>
                  <a:noFill/>
                </a:ln>
                <a:solidFill>
                  <a:srgbClr val="2A206A"/>
                </a:solidFill>
                <a:effectLst/>
                <a:uLnTx/>
                <a:uFillTx/>
                <a:latin typeface="☞DIODRUM ARABIC MEDIUM" pitchFamily="2" charset="-78"/>
                <a:cs typeface="☞DIODRUM ARABIC MEDIUM"/>
              </a:rPr>
              <a:t>ال</a:t>
            </a:r>
            <a:r>
              <a:rPr lang="ar-SA" sz="900">
                <a:solidFill>
                  <a:srgbClr val="2A206A"/>
                </a:solidFill>
                <a:latin typeface="☞DIODRUM ARABIC MEDIUM" pitchFamily="2" charset="-78"/>
                <a:cs typeface="☞DIODRUM ARABIC MEDIUM"/>
              </a:rPr>
              <a:t>أمانة </a:t>
            </a:r>
            <a:r>
              <a:rPr kumimoji="0" lang="ar-JO" sz="900" b="0" i="0" u="none" strike="noStrike" kern="1200" cap="none" spc="0" normalizeH="0" baseline="0" noProof="0">
                <a:ln>
                  <a:noFill/>
                </a:ln>
                <a:solidFill>
                  <a:srgbClr val="2A1F6A"/>
                </a:solidFill>
                <a:effectLst/>
                <a:uLnTx/>
                <a:uFillTx/>
                <a:latin typeface="☞DIODRUM ARABIC MEDIUM" pitchFamily="2" charset="-78"/>
                <a:cs typeface="☞DIODRUM ARABIC MEDIUM"/>
              </a:rPr>
              <a:t>ومواردها البشرية لاستيعاب قدرات التقنيات الحديثة</a:t>
            </a:r>
            <a:r>
              <a:rPr kumimoji="0" lang="ar-SA" sz="900" b="0" i="0" u="none" strike="noStrike" kern="1200" cap="none" spc="0" normalizeH="0" baseline="0" noProof="0">
                <a:ln>
                  <a:noFill/>
                </a:ln>
                <a:solidFill>
                  <a:srgbClr val="2A1F6A"/>
                </a:solidFill>
                <a:effectLst/>
                <a:uLnTx/>
                <a:uFillTx/>
                <a:latin typeface="☞DIODRUM ARABIC MEDIUM" pitchFamily="2" charset="-78"/>
                <a:cs typeface="☞DIODRUM ARABIC MEDIUM"/>
              </a:rPr>
              <a:t>، ويشتمل </a:t>
            </a:r>
            <a:r>
              <a:rPr kumimoji="0" lang="ar-SA" sz="900" b="0" i="0" u="none" strike="noStrike" kern="1200" cap="none" spc="0" normalizeH="0" baseline="0" noProof="0">
                <a:ln>
                  <a:noFill/>
                </a:ln>
                <a:solidFill>
                  <a:srgbClr val="3F3578"/>
                </a:solidFill>
                <a:effectLst/>
                <a:uLnTx/>
                <a:uFillTx/>
                <a:latin typeface="☞DIODRUM ARABIC MEDIUM" pitchFamily="2" charset="-78"/>
                <a:cs typeface="☞DIODRUM ARABIC MEDIUM"/>
              </a:rPr>
              <a:t>على معيار فرعي واحد</a:t>
            </a:r>
            <a:r>
              <a:rPr lang="ar-SA" sz="900">
                <a:solidFill>
                  <a:srgbClr val="3F3578"/>
                </a:solidFill>
                <a:latin typeface="☞DIODRUM ARABIC MEDIUM" pitchFamily="2" charset="-78"/>
                <a:cs typeface="☞DIODRUM ARABIC MEDIUM"/>
              </a:rPr>
              <a:t>.</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وكانت نتيجته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11" name="Rectangle 10">
            <a:extLst>
              <a:ext uri="{FF2B5EF4-FFF2-40B4-BE49-F238E27FC236}">
                <a16:creationId xmlns:a16="http://schemas.microsoft.com/office/drawing/2014/main" id="{5FEF2F62-1174-9A63-296D-AE038DB6600F}"/>
              </a:ext>
            </a:extLst>
          </p:cNvPr>
          <p:cNvSpPr/>
          <p:nvPr/>
        </p:nvSpPr>
        <p:spPr>
          <a:xfrm>
            <a:off x="4411473" y="1722255"/>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2.1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تقييم الثقافة التقنية</a:t>
            </a:r>
            <a:endPar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7855F7DF-AAA0-D05E-FC83-4954C7BDB0D8}"/>
              </a:ext>
            </a:extLst>
          </p:cNvPr>
          <p:cNvSpPr/>
          <p:nvPr/>
        </p:nvSpPr>
        <p:spPr>
          <a:xfrm>
            <a:off x="5625012" y="1718403"/>
            <a:ext cx="641826" cy="579919"/>
          </a:xfrm>
          <a:prstGeom prst="roundRect">
            <a:avLst/>
          </a:prstGeom>
          <a:solidFill>
            <a:srgbClr val="1AC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80%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030ECA1F-A73F-0448-C86C-FB6F29F8C00D}"/>
              </a:ext>
            </a:extLst>
          </p:cNvPr>
          <p:cNvSpPr/>
          <p:nvPr/>
        </p:nvSpPr>
        <p:spPr>
          <a:xfrm>
            <a:off x="4492752" y="1718540"/>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pic>
        <p:nvPicPr>
          <p:cNvPr id="19" name="Graphic 18" descr="Magnifying glass with solid fill">
            <a:extLst>
              <a:ext uri="{FF2B5EF4-FFF2-40B4-BE49-F238E27FC236}">
                <a16:creationId xmlns:a16="http://schemas.microsoft.com/office/drawing/2014/main" id="{1E4379D8-A141-82C0-DE52-A2EA44F507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714197"/>
            <a:ext cx="234615" cy="234615"/>
          </a:xfrm>
          <a:prstGeom prst="rect">
            <a:avLst/>
          </a:prstGeom>
        </p:spPr>
      </p:pic>
      <p:pic>
        <p:nvPicPr>
          <p:cNvPr id="20" name="Graphic 19" descr="Checklist with solid fill">
            <a:extLst>
              <a:ext uri="{FF2B5EF4-FFF2-40B4-BE49-F238E27FC236}">
                <a16:creationId xmlns:a16="http://schemas.microsoft.com/office/drawing/2014/main" id="{0A6833AD-3597-1EB2-9E08-AAC5535834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442839"/>
            <a:ext cx="234615" cy="234615"/>
          </a:xfrm>
          <a:prstGeom prst="rect">
            <a:avLst/>
          </a:prstGeom>
        </p:spPr>
      </p:pic>
      <p:sp>
        <p:nvSpPr>
          <p:cNvPr id="27" name="TextBox 26">
            <a:extLst>
              <a:ext uri="{FF2B5EF4-FFF2-40B4-BE49-F238E27FC236}">
                <a16:creationId xmlns:a16="http://schemas.microsoft.com/office/drawing/2014/main" id="{14EDCB01-CC04-8FD4-7491-EBEF6CEE308D}"/>
              </a:ext>
            </a:extLst>
          </p:cNvPr>
          <p:cNvSpPr txBox="1"/>
          <p:nvPr/>
        </p:nvSpPr>
        <p:spPr>
          <a:xfrm>
            <a:off x="495906" y="3119709"/>
            <a:ext cx="5821396"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23FE4E4D-1356-3AEA-B9C2-0610F5B6F5F6}"/>
              </a:ext>
            </a:extLst>
          </p:cNvPr>
          <p:cNvSpPr/>
          <p:nvPr/>
        </p:nvSpPr>
        <p:spPr>
          <a:xfrm>
            <a:off x="0" y="2636145"/>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C7838979-87C8-0602-87D9-6A46DFDA1F29}"/>
              </a:ext>
            </a:extLst>
          </p:cNvPr>
          <p:cNvSpPr txBox="1"/>
          <p:nvPr/>
        </p:nvSpPr>
        <p:spPr>
          <a:xfrm>
            <a:off x="495906" y="5822994"/>
            <a:ext cx="5833203"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41" name="Rectangle: Rounded Corners 51">
            <a:extLst>
              <a:ext uri="{FF2B5EF4-FFF2-40B4-BE49-F238E27FC236}">
                <a16:creationId xmlns:a16="http://schemas.microsoft.com/office/drawing/2014/main" id="{1EE7F1F2-9D19-1AD4-F689-29877A0DF018}"/>
              </a:ext>
            </a:extLst>
          </p:cNvPr>
          <p:cNvSpPr/>
          <p:nvPr/>
        </p:nvSpPr>
        <p:spPr>
          <a:xfrm>
            <a:off x="0" y="5408003"/>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 name="SecloreFooter">
            <a:extLst>
              <a:ext uri="{FF2B5EF4-FFF2-40B4-BE49-F238E27FC236}">
                <a16:creationId xmlns:a16="http://schemas.microsoft.com/office/drawing/2014/main" id="{C7C19383-84EA-4EEF-84DB-48DB55D8CC7B}"/>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981748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2B54C-8913-A858-BD10-7BF824C576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BC2164-E9FA-7CBF-3D30-AADB1DBAF64E}"/>
              </a:ext>
            </a:extLst>
          </p:cNvPr>
          <p:cNvSpPr txBox="1"/>
          <p:nvPr/>
        </p:nvSpPr>
        <p:spPr>
          <a:xfrm>
            <a:off x="495906" y="775516"/>
            <a:ext cx="5821396" cy="804964"/>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3.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توافق العمليات والبنية </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تقييم التغيرات في الإجراءات والبنية والتكاليف التي قد تكون ضرورية للاستفادة من فرصة التقنيات الناشئة.</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a:t>
            </a:r>
            <a:r>
              <a:rPr kumimoji="0" lang="ar-SA" sz="900" b="0" i="0" u="none" strike="noStrike" kern="1200" cap="none" spc="0" normalizeH="0" baseline="0" noProof="0">
                <a:ln>
                  <a:noFill/>
                </a:ln>
                <a:solidFill>
                  <a:srgbClr val="3F3578"/>
                </a:solidFill>
                <a:effectLst/>
                <a:uLnTx/>
                <a:uFillTx/>
                <a:latin typeface="☞DIODRUM ARABIC MEDIUM" pitchFamily="2" charset="-78"/>
                <a:ea typeface="+mn-ea"/>
                <a:cs typeface="☞DIODRUM ARABIC MEDIUM" panose="00000600000000000000" pitchFamily="2" charset="-78"/>
              </a:rPr>
              <a:t>على معيارين فرعيين</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pic>
        <p:nvPicPr>
          <p:cNvPr id="19" name="Graphic 18" descr="Magnifying glass with solid fill">
            <a:extLst>
              <a:ext uri="{FF2B5EF4-FFF2-40B4-BE49-F238E27FC236}">
                <a16:creationId xmlns:a16="http://schemas.microsoft.com/office/drawing/2014/main" id="{D19579AB-6F1B-43D8-2FDC-9FA4A19BC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714197"/>
            <a:ext cx="234615" cy="234615"/>
          </a:xfrm>
          <a:prstGeom prst="rect">
            <a:avLst/>
          </a:prstGeom>
        </p:spPr>
      </p:pic>
      <p:pic>
        <p:nvPicPr>
          <p:cNvPr id="20" name="Graphic 19" descr="Checklist with solid fill">
            <a:extLst>
              <a:ext uri="{FF2B5EF4-FFF2-40B4-BE49-F238E27FC236}">
                <a16:creationId xmlns:a16="http://schemas.microsoft.com/office/drawing/2014/main" id="{9651072D-9ABE-30BA-CE9F-B0AF9A94C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244206"/>
            <a:ext cx="234615" cy="234615"/>
          </a:xfrm>
          <a:prstGeom prst="rect">
            <a:avLst/>
          </a:prstGeom>
        </p:spPr>
      </p:pic>
      <p:sp>
        <p:nvSpPr>
          <p:cNvPr id="27" name="TextBox 26">
            <a:extLst>
              <a:ext uri="{FF2B5EF4-FFF2-40B4-BE49-F238E27FC236}">
                <a16:creationId xmlns:a16="http://schemas.microsoft.com/office/drawing/2014/main" id="{3754CD7B-114D-7132-2473-7738FC27045E}"/>
              </a:ext>
            </a:extLst>
          </p:cNvPr>
          <p:cNvSpPr txBox="1"/>
          <p:nvPr/>
        </p:nvSpPr>
        <p:spPr>
          <a:xfrm>
            <a:off x="495906" y="3119709"/>
            <a:ext cx="5821396"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12422431-DB0C-485C-CA0A-F1B5D3B20B55}"/>
              </a:ext>
            </a:extLst>
          </p:cNvPr>
          <p:cNvSpPr/>
          <p:nvPr/>
        </p:nvSpPr>
        <p:spPr>
          <a:xfrm>
            <a:off x="0" y="2636145"/>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AC87F9B4-2096-84DB-DC3D-EF6DF74755BC}"/>
              </a:ext>
            </a:extLst>
          </p:cNvPr>
          <p:cNvSpPr txBox="1"/>
          <p:nvPr/>
        </p:nvSpPr>
        <p:spPr>
          <a:xfrm>
            <a:off x="495906" y="5651083"/>
            <a:ext cx="5833203"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41" name="Rectangle: Rounded Corners 51">
            <a:extLst>
              <a:ext uri="{FF2B5EF4-FFF2-40B4-BE49-F238E27FC236}">
                <a16:creationId xmlns:a16="http://schemas.microsoft.com/office/drawing/2014/main" id="{77311EC0-18A7-F3D7-4AF5-5C97B5D21451}"/>
              </a:ext>
            </a:extLst>
          </p:cNvPr>
          <p:cNvSpPr/>
          <p:nvPr/>
        </p:nvSpPr>
        <p:spPr>
          <a:xfrm>
            <a:off x="0" y="5194002"/>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 name="Rectangle 1">
            <a:extLst>
              <a:ext uri="{FF2B5EF4-FFF2-40B4-BE49-F238E27FC236}">
                <a16:creationId xmlns:a16="http://schemas.microsoft.com/office/drawing/2014/main" id="{C328D264-CA62-1B59-88EE-B83CF672F5B6}"/>
              </a:ext>
            </a:extLst>
          </p:cNvPr>
          <p:cNvSpPr/>
          <p:nvPr/>
        </p:nvSpPr>
        <p:spPr>
          <a:xfrm>
            <a:off x="2527285" y="1729164"/>
            <a:ext cx="1259917"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3.2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تقييم التقنيات من حيث البنية</a:t>
            </a:r>
            <a:endPar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3" name="Rectangle: Rounded Corners 57">
            <a:extLst>
              <a:ext uri="{FF2B5EF4-FFF2-40B4-BE49-F238E27FC236}">
                <a16:creationId xmlns:a16="http://schemas.microsoft.com/office/drawing/2014/main" id="{7013DCFC-C192-D968-EC6F-BC4FDB0ED5C2}"/>
              </a:ext>
            </a:extLst>
          </p:cNvPr>
          <p:cNvSpPr/>
          <p:nvPr/>
        </p:nvSpPr>
        <p:spPr>
          <a:xfrm>
            <a:off x="3708458" y="1725312"/>
            <a:ext cx="641826" cy="579919"/>
          </a:xfrm>
          <a:prstGeom prst="roundRect">
            <a:avLst/>
          </a:prstGeom>
          <a:solidFill>
            <a:srgbClr val="1AC082"/>
          </a:solid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80%</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5" name="Rectangle 4">
            <a:extLst>
              <a:ext uri="{FF2B5EF4-FFF2-40B4-BE49-F238E27FC236}">
                <a16:creationId xmlns:a16="http://schemas.microsoft.com/office/drawing/2014/main" id="{DD8BB4D3-BFC2-0F44-0B56-9A023FADC97B}"/>
              </a:ext>
            </a:extLst>
          </p:cNvPr>
          <p:cNvSpPr/>
          <p:nvPr/>
        </p:nvSpPr>
        <p:spPr>
          <a:xfrm>
            <a:off x="4411473" y="1729164"/>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3.1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تقييم التقنيات من حيث طبيعة الأعمال</a:t>
            </a:r>
            <a:endParaRPr kumimoji="0" lang="en-US"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6" name="Rectangle: Rounded Corners 61">
            <a:extLst>
              <a:ext uri="{FF2B5EF4-FFF2-40B4-BE49-F238E27FC236}">
                <a16:creationId xmlns:a16="http://schemas.microsoft.com/office/drawing/2014/main" id="{8F4A96F1-D041-281B-B4BB-605007F4FB7F}"/>
              </a:ext>
            </a:extLst>
          </p:cNvPr>
          <p:cNvSpPr/>
          <p:nvPr/>
        </p:nvSpPr>
        <p:spPr>
          <a:xfrm>
            <a:off x="5625012" y="1725312"/>
            <a:ext cx="641826" cy="579919"/>
          </a:xfrm>
          <a:prstGeom prst="roundRect">
            <a:avLst/>
          </a:prstGeom>
          <a:solidFill>
            <a:srgbClr val="1AC082"/>
          </a:solid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lang="ar-SA" sz="1200">
                <a:solidFill>
                  <a:srgbClr val="FFFFFF"/>
                </a:solidFill>
                <a:latin typeface="☞DIODRUM ARABIC SEMIBOLD" panose="00000700000000000000" pitchFamily="2" charset="-78"/>
                <a:cs typeface="☞DIODRUM ARABIC SEMIBOLD" panose="00000700000000000000" pitchFamily="2" charset="-78"/>
              </a:rPr>
              <a:t>80</a:t>
            </a: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7" name="Rectangle: Rounded Corners 61">
            <a:extLst>
              <a:ext uri="{FF2B5EF4-FFF2-40B4-BE49-F238E27FC236}">
                <a16:creationId xmlns:a16="http://schemas.microsoft.com/office/drawing/2014/main" id="{1CF0C531-E09C-A508-6DE1-5182804AE6F6}"/>
              </a:ext>
            </a:extLst>
          </p:cNvPr>
          <p:cNvSpPr/>
          <p:nvPr/>
        </p:nvSpPr>
        <p:spPr>
          <a:xfrm>
            <a:off x="4492752" y="1725449"/>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8" name="Rectangle: Rounded Corners 61">
            <a:extLst>
              <a:ext uri="{FF2B5EF4-FFF2-40B4-BE49-F238E27FC236}">
                <a16:creationId xmlns:a16="http://schemas.microsoft.com/office/drawing/2014/main" id="{0FF6DF10-0A56-F45A-A770-4F50C0C85A82}"/>
              </a:ext>
            </a:extLst>
          </p:cNvPr>
          <p:cNvSpPr/>
          <p:nvPr/>
        </p:nvSpPr>
        <p:spPr>
          <a:xfrm>
            <a:off x="2578781" y="1725311"/>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9" name="SecloreFooter">
            <a:extLst>
              <a:ext uri="{FF2B5EF4-FFF2-40B4-BE49-F238E27FC236}">
                <a16:creationId xmlns:a16="http://schemas.microsoft.com/office/drawing/2014/main" id="{9F931B0A-DA33-470F-AF8B-B4467606DB49}"/>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78091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D1A5A-D123-BCDD-92A4-B9C762414A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529A51-CB7F-4B21-6389-9A07A6A41518}"/>
              </a:ext>
            </a:extLst>
          </p:cNvPr>
          <p:cNvSpPr txBox="1"/>
          <p:nvPr/>
        </p:nvSpPr>
        <p:spPr>
          <a:xfrm>
            <a:off x="495906" y="775516"/>
            <a:ext cx="5821396" cy="1012713"/>
          </a:xfrm>
          <a:prstGeom prst="rect">
            <a:avLst/>
          </a:prstGeom>
          <a:noFill/>
        </p:spPr>
        <p:txBody>
          <a:bodyPr wrap="square" lIns="91440" tIns="45720" rIns="91440" bIns="45720" anchor="t">
            <a:spAutoFit/>
          </a:bodyPr>
          <a:lstStyle/>
          <a:p>
            <a:pPr marL="0" lvl="2" algn="justLow" rtl="1">
              <a:lnSpc>
                <a:spcPct val="150000"/>
              </a:lnSpc>
              <a:defRPr/>
            </a:pP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4.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الجاهزية للتقنيات السائدة (الذكاء الاصطناعي) </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 </a:t>
            </a: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تقييم مدى جاهزية ال</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أمانة</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 لتبني تطبيقات </a:t>
            </a:r>
            <a:r>
              <a:rPr kumimoji="0" lang="ar-JO" sz="900" b="0" i="0" u="none" strike="noStrike" kern="1200" cap="none" spc="0" normalizeH="0" baseline="0" noProof="0">
                <a:ln>
                  <a:noFill/>
                </a:ln>
                <a:solidFill>
                  <a:srgbClr val="2A206A"/>
                </a:solidFill>
                <a:effectLst/>
                <a:uLnTx/>
                <a:uFillTx/>
                <a:latin typeface="☞DIODRUM ARABIC MEDIUM" pitchFamily="2" charset="-78"/>
                <a:ea typeface="+mn-ea"/>
                <a:cs typeface="☞DIODRUM ARABIC MEDIUM" panose="00000600000000000000" pitchFamily="2" charset="-78"/>
              </a:rPr>
              <a:t>الذكاء الاصطناعي. يتضمن ذلك تقييم البنية التحتية الحالية، مهارات القوى العاملة، والموارد المتاحة لضمان تكامل التقنيات، وتقليل التحديات، وتمكين </a:t>
            </a:r>
            <a:r>
              <a:rPr kumimoji="0" lang="ar-SA" sz="900" b="0" i="0" u="none" strike="noStrike" kern="1200" cap="none" spc="0" normalizeH="0" baseline="0" noProof="0">
                <a:ln>
                  <a:noFill/>
                </a:ln>
                <a:solidFill>
                  <a:srgbClr val="2A206A"/>
                </a:solidFill>
                <a:effectLst/>
                <a:uLnTx/>
                <a:uFillTx/>
                <a:latin typeface="☞DIODRUM ARABIC MEDIUM" pitchFamily="2" charset="-78"/>
                <a:ea typeface="+mn-ea"/>
                <a:cs typeface="☞DIODRUM ARABIC MEDIUM" panose="00000600000000000000" pitchFamily="2" charset="-78"/>
              </a:rPr>
              <a:t>الأمانة</a:t>
            </a:r>
            <a:r>
              <a:rPr kumimoji="0" lang="ar-JO" sz="900" b="0" i="0" u="none" strike="noStrike" kern="1200" cap="none" spc="0" normalizeH="0" baseline="0" noProof="0">
                <a:ln>
                  <a:noFill/>
                </a:ln>
                <a:solidFill>
                  <a:srgbClr val="2A206A"/>
                </a:solidFill>
                <a:effectLst/>
                <a:uLnTx/>
                <a:uFillTx/>
                <a:latin typeface="☞DIODRUM ARABIC MEDIUM" pitchFamily="2" charset="-78"/>
                <a:ea typeface="+mn-ea"/>
                <a:cs typeface="☞DIODRUM ARABIC MEDIUM" panose="00000600000000000000" pitchFamily="2" charset="-78"/>
              </a:rPr>
              <a:t> من الابتكار </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والنمو</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(4) معايير فرعية،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pic>
        <p:nvPicPr>
          <p:cNvPr id="19" name="Graphic 18" descr="Magnifying glass with solid fill">
            <a:extLst>
              <a:ext uri="{FF2B5EF4-FFF2-40B4-BE49-F238E27FC236}">
                <a16:creationId xmlns:a16="http://schemas.microsoft.com/office/drawing/2014/main" id="{582D26CB-CA02-2A5E-E514-25A5E6EA75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921233"/>
            <a:ext cx="234615" cy="234615"/>
          </a:xfrm>
          <a:prstGeom prst="rect">
            <a:avLst/>
          </a:prstGeom>
        </p:spPr>
      </p:pic>
      <p:pic>
        <p:nvPicPr>
          <p:cNvPr id="20" name="Graphic 19" descr="Checklist with solid fill">
            <a:extLst>
              <a:ext uri="{FF2B5EF4-FFF2-40B4-BE49-F238E27FC236}">
                <a16:creationId xmlns:a16="http://schemas.microsoft.com/office/drawing/2014/main" id="{98278BA5-BF93-D528-C2FF-C39397D928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774031"/>
            <a:ext cx="234615" cy="234615"/>
          </a:xfrm>
          <a:prstGeom prst="rect">
            <a:avLst/>
          </a:prstGeom>
        </p:spPr>
      </p:pic>
      <p:sp>
        <p:nvSpPr>
          <p:cNvPr id="27" name="TextBox 26">
            <a:extLst>
              <a:ext uri="{FF2B5EF4-FFF2-40B4-BE49-F238E27FC236}">
                <a16:creationId xmlns:a16="http://schemas.microsoft.com/office/drawing/2014/main" id="{38C99652-7B7B-7FED-863D-98C7D0ACA0FB}"/>
              </a:ext>
            </a:extLst>
          </p:cNvPr>
          <p:cNvSpPr txBox="1"/>
          <p:nvPr/>
        </p:nvSpPr>
        <p:spPr>
          <a:xfrm>
            <a:off x="495906" y="3326745"/>
            <a:ext cx="5821396"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AC918B99-5341-763C-0668-843E73E6D295}"/>
              </a:ext>
            </a:extLst>
          </p:cNvPr>
          <p:cNvSpPr/>
          <p:nvPr/>
        </p:nvSpPr>
        <p:spPr>
          <a:xfrm>
            <a:off x="0" y="2843181"/>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9F29A532-D628-7FBF-61A6-38972C4BA150}"/>
              </a:ext>
            </a:extLst>
          </p:cNvPr>
          <p:cNvSpPr txBox="1"/>
          <p:nvPr/>
        </p:nvSpPr>
        <p:spPr>
          <a:xfrm>
            <a:off x="495906" y="6180908"/>
            <a:ext cx="5833203"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41" name="Rectangle: Rounded Corners 51">
            <a:extLst>
              <a:ext uri="{FF2B5EF4-FFF2-40B4-BE49-F238E27FC236}">
                <a16:creationId xmlns:a16="http://schemas.microsoft.com/office/drawing/2014/main" id="{2F1EE98E-AC19-4232-0ED8-05A6E969C992}"/>
              </a:ext>
            </a:extLst>
          </p:cNvPr>
          <p:cNvSpPr/>
          <p:nvPr/>
        </p:nvSpPr>
        <p:spPr>
          <a:xfrm>
            <a:off x="0" y="5723827"/>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4" name="Rectangle 23">
            <a:extLst>
              <a:ext uri="{FF2B5EF4-FFF2-40B4-BE49-F238E27FC236}">
                <a16:creationId xmlns:a16="http://schemas.microsoft.com/office/drawing/2014/main" id="{309845D1-FFC8-6349-DA43-8BE2B8E5AF4F}"/>
              </a:ext>
            </a:extLst>
          </p:cNvPr>
          <p:cNvSpPr/>
          <p:nvPr/>
        </p:nvSpPr>
        <p:spPr>
          <a:xfrm>
            <a:off x="4854555" y="1944799"/>
            <a:ext cx="905367"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4.1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الامتثال التنظيمي والأخلاقي</a:t>
            </a:r>
            <a:endPar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25" name="Rectangle: Rounded Corners 61">
            <a:extLst>
              <a:ext uri="{FF2B5EF4-FFF2-40B4-BE49-F238E27FC236}">
                <a16:creationId xmlns:a16="http://schemas.microsoft.com/office/drawing/2014/main" id="{4C0D54B1-62A2-8BD6-8EA5-393114C978B7}"/>
              </a:ext>
            </a:extLst>
          </p:cNvPr>
          <p:cNvSpPr/>
          <p:nvPr/>
        </p:nvSpPr>
        <p:spPr>
          <a:xfrm>
            <a:off x="5679237" y="1940947"/>
            <a:ext cx="624097"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75%</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6" name="Rectangle: Rounded Corners 61">
            <a:extLst>
              <a:ext uri="{FF2B5EF4-FFF2-40B4-BE49-F238E27FC236}">
                <a16:creationId xmlns:a16="http://schemas.microsoft.com/office/drawing/2014/main" id="{0C49B7CD-C0A3-71A7-8ABA-50C5B0133438}"/>
              </a:ext>
            </a:extLst>
          </p:cNvPr>
          <p:cNvSpPr/>
          <p:nvPr/>
        </p:nvSpPr>
        <p:spPr>
          <a:xfrm>
            <a:off x="4871357" y="1941084"/>
            <a:ext cx="1390478"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30" name="Rectangle 29">
            <a:extLst>
              <a:ext uri="{FF2B5EF4-FFF2-40B4-BE49-F238E27FC236}">
                <a16:creationId xmlns:a16="http://schemas.microsoft.com/office/drawing/2014/main" id="{B6E19A01-5D19-BF82-5D57-19C7AF78CC09}"/>
              </a:ext>
            </a:extLst>
          </p:cNvPr>
          <p:cNvSpPr/>
          <p:nvPr/>
        </p:nvSpPr>
        <p:spPr>
          <a:xfrm>
            <a:off x="3286826" y="1945573"/>
            <a:ext cx="1016883"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900" b="1">
                <a:solidFill>
                  <a:srgbClr val="3F3578"/>
                </a:solidFill>
                <a:latin typeface="☞DIODRUM ARABIC SEMIBOLD" panose="00000700000000000000" pitchFamily="2" charset="-78"/>
                <a:cs typeface="☞DIODRUM ARABIC SEMIBOLD" panose="00000700000000000000" pitchFamily="2" charset="-78"/>
              </a:rPr>
              <a:t>4.2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التوفر والجاهزية</a:t>
            </a:r>
            <a:endPar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31" name="Rectangle: Rounded Corners 61">
            <a:extLst>
              <a:ext uri="{FF2B5EF4-FFF2-40B4-BE49-F238E27FC236}">
                <a16:creationId xmlns:a16="http://schemas.microsoft.com/office/drawing/2014/main" id="{586E951E-732E-87CB-9AA2-65C24B6B85E8}"/>
              </a:ext>
            </a:extLst>
          </p:cNvPr>
          <p:cNvSpPr/>
          <p:nvPr/>
        </p:nvSpPr>
        <p:spPr>
          <a:xfrm>
            <a:off x="4181524" y="1941721"/>
            <a:ext cx="629101"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65%</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26" name="Rectangle: Rounded Corners 61">
            <a:extLst>
              <a:ext uri="{FF2B5EF4-FFF2-40B4-BE49-F238E27FC236}">
                <a16:creationId xmlns:a16="http://schemas.microsoft.com/office/drawing/2014/main" id="{493143E5-F318-F89A-BB57-27F8588612DD}"/>
              </a:ext>
            </a:extLst>
          </p:cNvPr>
          <p:cNvSpPr/>
          <p:nvPr/>
        </p:nvSpPr>
        <p:spPr>
          <a:xfrm>
            <a:off x="3415144" y="1941858"/>
            <a:ext cx="1390478"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227" name="Rectangle 226">
            <a:extLst>
              <a:ext uri="{FF2B5EF4-FFF2-40B4-BE49-F238E27FC236}">
                <a16:creationId xmlns:a16="http://schemas.microsoft.com/office/drawing/2014/main" id="{DE1E97D0-AF5B-38A2-BF43-229016C282AF}"/>
              </a:ext>
            </a:extLst>
          </p:cNvPr>
          <p:cNvSpPr/>
          <p:nvPr/>
        </p:nvSpPr>
        <p:spPr>
          <a:xfrm>
            <a:off x="1977089" y="1949288"/>
            <a:ext cx="814183"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900" b="1">
                <a:solidFill>
                  <a:srgbClr val="3F3578"/>
                </a:solidFill>
                <a:latin typeface="☞DIODRUM ARABIC SEMIBOLD" panose="00000700000000000000" pitchFamily="2" charset="-78"/>
                <a:cs typeface="☞DIODRUM ARABIC SEMIBOLD" panose="00000700000000000000" pitchFamily="2" charset="-78"/>
              </a:rPr>
              <a:t>4.3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البنية التحتية والموارد</a:t>
            </a:r>
            <a:endPar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228" name="Rectangle: Rounded Corners 61">
            <a:extLst>
              <a:ext uri="{FF2B5EF4-FFF2-40B4-BE49-F238E27FC236}">
                <a16:creationId xmlns:a16="http://schemas.microsoft.com/office/drawing/2014/main" id="{CA65ABDC-5615-56DB-C578-6B6E00A2814D}"/>
              </a:ext>
            </a:extLst>
          </p:cNvPr>
          <p:cNvSpPr/>
          <p:nvPr/>
        </p:nvSpPr>
        <p:spPr>
          <a:xfrm>
            <a:off x="2737748" y="1945436"/>
            <a:ext cx="624097"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70%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29" name="Rectangle: Rounded Corners 61">
            <a:extLst>
              <a:ext uri="{FF2B5EF4-FFF2-40B4-BE49-F238E27FC236}">
                <a16:creationId xmlns:a16="http://schemas.microsoft.com/office/drawing/2014/main" id="{9E051D61-0026-0349-CAC8-47269BDC7919}"/>
              </a:ext>
            </a:extLst>
          </p:cNvPr>
          <p:cNvSpPr/>
          <p:nvPr/>
        </p:nvSpPr>
        <p:spPr>
          <a:xfrm>
            <a:off x="1966364" y="1945573"/>
            <a:ext cx="1390478"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230" name="Rectangle 229">
            <a:extLst>
              <a:ext uri="{FF2B5EF4-FFF2-40B4-BE49-F238E27FC236}">
                <a16:creationId xmlns:a16="http://schemas.microsoft.com/office/drawing/2014/main" id="{042CE860-CD15-2E9B-ECB1-0FA84BEFB7F7}"/>
              </a:ext>
            </a:extLst>
          </p:cNvPr>
          <p:cNvSpPr/>
          <p:nvPr/>
        </p:nvSpPr>
        <p:spPr>
          <a:xfrm>
            <a:off x="393632" y="1941730"/>
            <a:ext cx="1016883"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900" b="1">
                <a:solidFill>
                  <a:srgbClr val="3F3578"/>
                </a:solidFill>
                <a:latin typeface="☞DIODRUM ARABIC SEMIBOLD" panose="00000700000000000000" pitchFamily="2" charset="-78"/>
                <a:cs typeface="☞DIODRUM ARABIC SEMIBOLD" panose="00000700000000000000" pitchFamily="2" charset="-78"/>
              </a:rPr>
              <a:t>4.4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التوعية والتثقيف</a:t>
            </a:r>
            <a:endPar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231" name="Rectangle: Rounded Corners 61">
            <a:extLst>
              <a:ext uri="{FF2B5EF4-FFF2-40B4-BE49-F238E27FC236}">
                <a16:creationId xmlns:a16="http://schemas.microsoft.com/office/drawing/2014/main" id="{CD86D54F-E3A4-ED19-F8B6-2BD86AD88456}"/>
              </a:ext>
            </a:extLst>
          </p:cNvPr>
          <p:cNvSpPr/>
          <p:nvPr/>
        </p:nvSpPr>
        <p:spPr>
          <a:xfrm>
            <a:off x="1245038" y="1937878"/>
            <a:ext cx="672393"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75%</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950">
                <a:solidFill>
                  <a:srgbClr val="FFFFFF"/>
                </a:solidFill>
                <a:latin typeface="☞DIODRUM ARABIC SEMIBOLD" panose="00000700000000000000" pitchFamily="2" charset="-78"/>
                <a:cs typeface="☞DIODRUM ARABIC SEMIBOLD" panose="00000700000000000000" pitchFamily="2" charset="-78"/>
              </a:rPr>
              <a:t>متمكن</a:t>
            </a:r>
            <a:endParaRPr kumimoji="0" lang="en-US" sz="95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32" name="Rectangle: Rounded Corners 61">
            <a:extLst>
              <a:ext uri="{FF2B5EF4-FFF2-40B4-BE49-F238E27FC236}">
                <a16:creationId xmlns:a16="http://schemas.microsoft.com/office/drawing/2014/main" id="{BD5A4A8A-021F-E886-5721-A435779D81B3}"/>
              </a:ext>
            </a:extLst>
          </p:cNvPr>
          <p:cNvSpPr/>
          <p:nvPr/>
        </p:nvSpPr>
        <p:spPr>
          <a:xfrm>
            <a:off x="521950" y="1938015"/>
            <a:ext cx="1390478"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sp>
        <p:nvSpPr>
          <p:cNvPr id="2" name="SecloreFooter">
            <a:extLst>
              <a:ext uri="{FF2B5EF4-FFF2-40B4-BE49-F238E27FC236}">
                <a16:creationId xmlns:a16="http://schemas.microsoft.com/office/drawing/2014/main" id="{E897F91E-59FE-402F-93E3-72C7F5B68407}"/>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986459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111B4-3121-0721-0F5B-EC38BB6E7E7E}"/>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B92D8DC2-4E64-325E-2904-41C0F72938DF}"/>
              </a:ext>
            </a:extLst>
          </p:cNvPr>
          <p:cNvSpPr txBox="1">
            <a:spLocks/>
          </p:cNvSpPr>
          <p:nvPr/>
        </p:nvSpPr>
        <p:spPr>
          <a:xfrm>
            <a:off x="1233994" y="794503"/>
            <a:ext cx="5083307"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5.2.4</a:t>
            </a:r>
            <a:r>
              <a:rPr kumimoji="0" lang="ar-Q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 </a:t>
            </a:r>
            <a:r>
              <a:rPr kumimoji="0" lang="ar-S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rPr>
              <a:t>عناصر القدرة الرابعة: التكامل</a:t>
            </a:r>
            <a:endParaRPr kumimoji="0" lang="ar-QA" sz="1400" b="1" i="0" u="none" strike="noStrike" kern="1200" cap="none" spc="0" normalizeH="0" baseline="0" noProof="0" dirty="0">
              <a:ln>
                <a:noFill/>
              </a:ln>
              <a:solidFill>
                <a:srgbClr val="1AC082"/>
              </a:solidFill>
              <a:effectLs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248F2063-5EAD-B461-10E7-1F1429D9210E}"/>
              </a:ext>
            </a:extLst>
          </p:cNvPr>
          <p:cNvSpPr txBox="1"/>
          <p:nvPr/>
        </p:nvSpPr>
        <p:spPr>
          <a:xfrm>
            <a:off x="495906" y="2495302"/>
            <a:ext cx="5821396" cy="804964"/>
          </a:xfrm>
          <a:prstGeom prst="rect">
            <a:avLst/>
          </a:prstGeom>
          <a:noFill/>
        </p:spPr>
        <p:txBody>
          <a:bodyPr wrap="square" lIns="91440" tIns="45720" rIns="91440" bIns="45720" anchor="t">
            <a:spAutoFit/>
          </a:bodyPr>
          <a:lstStyle/>
          <a:p>
            <a:pPr marL="0" lvl="2" algn="justLow" rtl="1">
              <a:lnSpc>
                <a:spcPct val="150000"/>
              </a:lnSpc>
              <a:defRPr/>
            </a:pPr>
            <a:r>
              <a:rPr lang="ar-SA" sz="1400" b="1">
                <a:solidFill>
                  <a:srgbClr val="3F3578"/>
                </a:solidFill>
                <a:latin typeface="☞DIODRUM ARABIC SEMIBOLD" panose="00000700000000000000" pitchFamily="2" charset="-78"/>
                <a:cs typeface="☞DIODRUM ARABIC SEMIBOLD" panose="00000700000000000000" pitchFamily="2" charset="-78"/>
              </a:rPr>
              <a:t>1.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الابتكار المخصّص</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دمج مخرجات البحث والتقييم في مجال التقنيات الناشئة في أعمال الابتكار المخصصة التي تجري في كامل </a:t>
            </a:r>
            <a:r>
              <a:rPr kumimoji="0" lang="ar-SA" sz="900" b="0" i="0" u="none" strike="noStrike" kern="1200" cap="none" spc="0" normalizeH="0" baseline="0" noProof="0">
                <a:ln>
                  <a:noFill/>
                </a:ln>
                <a:solidFill>
                  <a:srgbClr val="002060"/>
                </a:solidFill>
                <a:effectLst/>
                <a:uLnTx/>
                <a:uFillTx/>
                <a:latin typeface="☞DIODRUM ARABIC MEDIUM" pitchFamily="2" charset="-78"/>
                <a:ea typeface="+mn-ea"/>
                <a:cs typeface="☞DIODRUM ARABIC MEDIUM" panose="00000600000000000000" pitchFamily="2" charset="-78"/>
              </a:rPr>
              <a:t>الجهة</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معيار فرعي واحد</a:t>
            </a:r>
            <a:r>
              <a:rPr lang="ar-SA" sz="900">
                <a:solidFill>
                  <a:srgbClr val="2A1F6A"/>
                </a:solidFill>
                <a:latin typeface="☞DIODRUM ARABIC MEDIUM" pitchFamily="2" charset="-78"/>
                <a:cs typeface="☞DIODRUM ARABIC MEDIUM" pitchFamily="2" charset="-78"/>
              </a:rPr>
              <a:t>،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وكانت نتيجته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11" name="Rectangle 10">
            <a:extLst>
              <a:ext uri="{FF2B5EF4-FFF2-40B4-BE49-F238E27FC236}">
                <a16:creationId xmlns:a16="http://schemas.microsoft.com/office/drawing/2014/main" id="{0FDE69F4-898E-77B5-7B44-01291DF3E7D5}"/>
              </a:ext>
            </a:extLst>
          </p:cNvPr>
          <p:cNvSpPr/>
          <p:nvPr/>
        </p:nvSpPr>
        <p:spPr>
          <a:xfrm>
            <a:off x="4411473" y="3442041"/>
            <a:ext cx="121353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1.1 </a:t>
            </a: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تحقّق المنفعة على </a:t>
            </a:r>
            <a:endParaRPr kumimoji="0" lang="en-US"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JO" sz="9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المدى القريب</a:t>
            </a:r>
          </a:p>
        </p:txBody>
      </p:sp>
      <p:sp>
        <p:nvSpPr>
          <p:cNvPr id="12" name="Rectangle: Rounded Corners 61">
            <a:extLst>
              <a:ext uri="{FF2B5EF4-FFF2-40B4-BE49-F238E27FC236}">
                <a16:creationId xmlns:a16="http://schemas.microsoft.com/office/drawing/2014/main" id="{045A7DBA-9EA9-8A6A-B967-B0C9BF1C6D59}"/>
              </a:ext>
            </a:extLst>
          </p:cNvPr>
          <p:cNvSpPr/>
          <p:nvPr/>
        </p:nvSpPr>
        <p:spPr>
          <a:xfrm>
            <a:off x="5625012" y="3438189"/>
            <a:ext cx="641826"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70%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2FD4E502-5E65-673D-97A0-D7B095A6AB4D}"/>
              </a:ext>
            </a:extLst>
          </p:cNvPr>
          <p:cNvSpPr/>
          <p:nvPr/>
        </p:nvSpPr>
        <p:spPr>
          <a:xfrm>
            <a:off x="4492752" y="3438326"/>
            <a:ext cx="1769084"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Calibri" panose="020F0502020204030204"/>
              <a:ea typeface="+mn-ea"/>
              <a:cs typeface="☞DIODRUM ARABIC MEDIUM" panose="00000600000000000000" pitchFamily="2" charset="-78"/>
            </a:endParaRPr>
          </a:p>
        </p:txBody>
      </p:sp>
      <p:pic>
        <p:nvPicPr>
          <p:cNvPr id="19" name="Graphic 18" descr="Magnifying glass with solid fill">
            <a:extLst>
              <a:ext uri="{FF2B5EF4-FFF2-40B4-BE49-F238E27FC236}">
                <a16:creationId xmlns:a16="http://schemas.microsoft.com/office/drawing/2014/main" id="{51DA84A3-406F-2275-0BD6-F27E1FAC51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4339393"/>
            <a:ext cx="234615" cy="234615"/>
          </a:xfrm>
          <a:prstGeom prst="rect">
            <a:avLst/>
          </a:prstGeom>
        </p:spPr>
      </p:pic>
      <p:pic>
        <p:nvPicPr>
          <p:cNvPr id="20" name="Graphic 19" descr="Checklist with solid fill">
            <a:extLst>
              <a:ext uri="{FF2B5EF4-FFF2-40B4-BE49-F238E27FC236}">
                <a16:creationId xmlns:a16="http://schemas.microsoft.com/office/drawing/2014/main" id="{7E1D20D5-BE6B-55B6-4918-CCC2C78661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6874764"/>
            <a:ext cx="234615" cy="234615"/>
          </a:xfrm>
          <a:prstGeom prst="rect">
            <a:avLst/>
          </a:prstGeom>
        </p:spPr>
      </p:pic>
      <p:sp>
        <p:nvSpPr>
          <p:cNvPr id="27" name="TextBox 26">
            <a:extLst>
              <a:ext uri="{FF2B5EF4-FFF2-40B4-BE49-F238E27FC236}">
                <a16:creationId xmlns:a16="http://schemas.microsoft.com/office/drawing/2014/main" id="{CC83C616-B71F-3EF2-399E-9580A060EA71}"/>
              </a:ext>
            </a:extLst>
          </p:cNvPr>
          <p:cNvSpPr txBox="1"/>
          <p:nvPr/>
        </p:nvSpPr>
        <p:spPr>
          <a:xfrm>
            <a:off x="495906" y="4744905"/>
            <a:ext cx="5821396" cy="1071384"/>
          </a:xfrm>
          <a:prstGeom prst="rect">
            <a:avLst/>
          </a:prstGeom>
          <a:noFill/>
        </p:spPr>
        <p:txBody>
          <a:bodyPr wrap="square" lIns="91440" tIns="45720" rIns="91440" bIns="45720" anchor="t">
            <a:spAutoFit/>
          </a:bodyPr>
          <a:lstStyle>
            <a:defPPr>
              <a:defRPr lang="en-US"/>
            </a:defPPr>
            <a:lvl1pPr marL="171450" marR="0" lvl="0" indent="-171450" algn="r"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8" name="Rectangle: Rounded Corners 51">
            <a:extLst>
              <a:ext uri="{FF2B5EF4-FFF2-40B4-BE49-F238E27FC236}">
                <a16:creationId xmlns:a16="http://schemas.microsoft.com/office/drawing/2014/main" id="{DFEA2D17-AB4E-31AC-3574-49DCD4E0653D}"/>
              </a:ext>
            </a:extLst>
          </p:cNvPr>
          <p:cNvSpPr/>
          <p:nvPr/>
        </p:nvSpPr>
        <p:spPr>
          <a:xfrm>
            <a:off x="573818" y="1331889"/>
            <a:ext cx="5755291" cy="1021638"/>
          </a:xfrm>
          <a:prstGeom prst="roundRect">
            <a:avLst>
              <a:gd name="adj" fmla="val 9581"/>
            </a:avLst>
          </a:prstGeom>
          <a:solidFill>
            <a:schemeClr val="bg1"/>
          </a:solidFill>
          <a:ln>
            <a:noFill/>
            <a:prstDash val="sysDot"/>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solidFill>
                <a:srgbClr val="FFFFFF"/>
              </a:solidFill>
              <a:latin typeface="Bahij Janna" panose="02040503050201020203" pitchFamily="18" charset="-78"/>
              <a:cs typeface="Bahij Janna" panose="02040503050201020203" pitchFamily="18" charset="-78"/>
            </a:endParaRPr>
          </a:p>
        </p:txBody>
      </p:sp>
      <p:sp>
        <p:nvSpPr>
          <p:cNvPr id="29" name="TextBox 28">
            <a:extLst>
              <a:ext uri="{FF2B5EF4-FFF2-40B4-BE49-F238E27FC236}">
                <a16:creationId xmlns:a16="http://schemas.microsoft.com/office/drawing/2014/main" id="{043D14ED-19C1-5243-7B7F-89529C719C66}"/>
              </a:ext>
            </a:extLst>
          </p:cNvPr>
          <p:cNvSpPr txBox="1"/>
          <p:nvPr/>
        </p:nvSpPr>
        <p:spPr>
          <a:xfrm>
            <a:off x="1796076" y="1378679"/>
            <a:ext cx="4499789" cy="709763"/>
          </a:xfrm>
          <a:prstGeom prst="rect">
            <a:avLst/>
          </a:prstGeom>
          <a:noFill/>
        </p:spPr>
        <p:txBody>
          <a:bodyPr wrap="square" lIns="91440" tIns="45720" rIns="91440" bIns="45720" rtlCol="0" anchor="t">
            <a:noAutofit/>
          </a:bodyPr>
          <a:lstStyle/>
          <a:p>
            <a:pPr lvl="0" algn="justLow" rtl="1">
              <a:lnSpc>
                <a:spcPct val="120000"/>
              </a:lnSpc>
              <a:defRPr/>
            </a:pPr>
            <a:r>
              <a:rPr lang="ar-SA" sz="900" dirty="0">
                <a:solidFill>
                  <a:srgbClr val="3F3578"/>
                </a:solidFill>
                <a:latin typeface="☞DIODRUM ARABIC MEDIUM" pitchFamily="2" charset="-78"/>
                <a:cs typeface="☞DIODRUM ARABIC MEDIUM"/>
              </a:rPr>
              <a:t>تمكنت </a:t>
            </a:r>
            <a:r>
              <a:rPr lang="en-US" sz="900" b="1" dirty="0">
                <a:solidFill>
                  <a:srgbClr val="3F3578"/>
                </a:solidFill>
                <a:latin typeface="☞DIODRUM ARABIC MEDIUM" pitchFamily="2" charset="-78"/>
                <a:cs typeface="☞DIODRUM ARABIC MEDIUM"/>
              </a:rPr>
              <a:t> </a:t>
            </a:r>
            <a:r>
              <a:rPr lang="ar-SA" sz="900" dirty="0">
                <a:solidFill>
                  <a:srgbClr val="3F3578"/>
                </a:solidFill>
                <a:latin typeface="☞DIODRUM ARABIC MEDIUM" pitchFamily="2" charset="-78"/>
                <a:cs typeface="☞DIODRUM ARABIC MEDIUM"/>
              </a:rPr>
              <a:t>( اسم الجهة ) من تحقيق مستوى (</a:t>
            </a:r>
            <a:r>
              <a:rPr lang="en-US" sz="900" dirty="0">
                <a:solidFill>
                  <a:srgbClr val="7C32C9"/>
                </a:solidFill>
                <a:latin typeface="☞DIODRUM ARABIC MEDIUM" pitchFamily="2" charset="-78"/>
                <a:cs typeface="☞DIODRUM ARABIC MEDIUM"/>
              </a:rPr>
              <a:t>XXX</a:t>
            </a:r>
            <a:r>
              <a:rPr lang="ar-SA" sz="900" dirty="0">
                <a:solidFill>
                  <a:srgbClr val="3F3578"/>
                </a:solidFill>
                <a:latin typeface="☞DIODRUM ARABIC MEDIUM" pitchFamily="2" charset="-78"/>
                <a:cs typeface="☞DIODRUM ARABIC MEDIUM"/>
              </a:rPr>
              <a:t>) في قدرة التكامل ضمن إطار قدرات مؤشر جاهزية تبني التقنيات الناشئة. أبرز مرئيات مرحلة تقييم قدرة "التكامل" تمركزت حول (4) عناصر فرعية هي: "الابتكار المخصّص" و"الابتكار الاستراتيجي" و“ الابتكار بدافع تقني "و" التبني والاستخدام للتقنيات السائدة (الذكاء الاصطناعي)  ", ويدعم ذلك تقييم المختصين لهذه القدرة، وتحليل البيانات المستلمة بخصوصها.</a:t>
            </a:r>
            <a:endParaRPr lang="en-US" sz="900" dirty="0">
              <a:solidFill>
                <a:srgbClr val="3F3578"/>
              </a:solidFill>
              <a:latin typeface="☞DIODRUM ARABIC MEDIUM" pitchFamily="2" charset="-78"/>
              <a:cs typeface="☞DIODRUM ARABIC MEDIUM"/>
            </a:endParaRPr>
          </a:p>
        </p:txBody>
      </p:sp>
      <p:sp>
        <p:nvSpPr>
          <p:cNvPr id="30" name="Rounded Rectangle 197">
            <a:extLst>
              <a:ext uri="{FF2B5EF4-FFF2-40B4-BE49-F238E27FC236}">
                <a16:creationId xmlns:a16="http://schemas.microsoft.com/office/drawing/2014/main" id="{2A070536-AB9D-0C4B-3CEA-6152785A7F02}"/>
              </a:ext>
            </a:extLst>
          </p:cNvPr>
          <p:cNvSpPr/>
          <p:nvPr/>
        </p:nvSpPr>
        <p:spPr>
          <a:xfrm>
            <a:off x="747827" y="1823143"/>
            <a:ext cx="906295" cy="295854"/>
          </a:xfrm>
          <a:prstGeom prst="roundRect">
            <a:avLst>
              <a:gd name="adj" fmla="val 50000"/>
            </a:avLst>
          </a:prstGeom>
          <a:solidFill>
            <a:srgbClr val="7C32C9"/>
          </a:solidFill>
          <a:ln>
            <a:solidFill>
              <a:srgbClr val="7C32C9"/>
            </a:solidFill>
          </a:ln>
        </p:spPr>
        <p:txBody>
          <a:bodyPr wrap="squar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rPr>
              <a:t>متمكن</a:t>
            </a:r>
            <a:endParaRPr kumimoji="0" lang="ar-QA" sz="1200" b="1" i="0" u="none" strike="noStrike" kern="0" cap="none" spc="0" normalizeH="0" baseline="0" noProof="0">
              <a:ln>
                <a:noFill/>
              </a:ln>
              <a:solidFill>
                <a:srgbClr val="FFFFFF"/>
              </a:solidFill>
              <a:effectLst/>
              <a:uLnTx/>
              <a:uFillTx/>
              <a:latin typeface="Calibri" panose="020F0502020204030204"/>
              <a:ea typeface="+mn-ea"/>
              <a:cs typeface="DiodrumArabic-Medium" panose="00000600000000000000" pitchFamily="2" charset="-78"/>
            </a:endParaRPr>
          </a:p>
        </p:txBody>
      </p:sp>
      <p:sp>
        <p:nvSpPr>
          <p:cNvPr id="31" name="object 1323">
            <a:extLst>
              <a:ext uri="{FF2B5EF4-FFF2-40B4-BE49-F238E27FC236}">
                <a16:creationId xmlns:a16="http://schemas.microsoft.com/office/drawing/2014/main" id="{EC497930-CC1A-1054-5047-09F196AAAB7F}"/>
              </a:ext>
            </a:extLst>
          </p:cNvPr>
          <p:cNvSpPr txBox="1"/>
          <p:nvPr/>
        </p:nvSpPr>
        <p:spPr>
          <a:xfrm>
            <a:off x="648282" y="1442742"/>
            <a:ext cx="1005840" cy="285223"/>
          </a:xfrm>
          <a:prstGeom prst="rect">
            <a:avLst/>
          </a:prstGeom>
        </p:spPr>
        <p:txBody>
          <a:bodyPr vert="horz" wrap="square" lIns="0" tIns="8145" rIns="0" bIns="0" rtlCol="0">
            <a:spAutoFit/>
          </a:bodyPr>
          <a:lstStyle>
            <a:defPPr>
              <a:defRPr lang="en-US"/>
            </a:defPPr>
            <a:lvl1pPr marL="8145" marR="3258" lvl="0" indent="39094" algn="ctr" fontAlgn="auto">
              <a:lnSpc>
                <a:spcPct val="100000"/>
              </a:lnSpc>
              <a:spcBef>
                <a:spcPts val="64"/>
              </a:spcBef>
              <a:spcAft>
                <a:spcPts val="0"/>
              </a:spcAft>
              <a:buClrTx/>
              <a:buSzTx/>
              <a:buFontTx/>
              <a:buNone/>
              <a:tabLst/>
              <a:defRPr kumimoji="0" sz="2400" b="1" i="0" u="none" strike="noStrike" cap="none" spc="0" normalizeH="0" baseline="0">
                <a:ln>
                  <a:noFill/>
                </a:ln>
                <a:solidFill>
                  <a:srgbClr val="007FB6"/>
                </a:solidFill>
                <a:effectLst/>
                <a:uLnTx/>
                <a:uFillTx/>
                <a:latin typeface="Bahij Janna" panose="02040503050201020203" pitchFamily="18" charset="-78"/>
                <a:cs typeface="Bahij Janna" panose="02040503050201020203" pitchFamily="18" charset="-78"/>
              </a:defRPr>
            </a:lvl1pPr>
          </a:lstStyle>
          <a:p>
            <a:pPr lvl="0">
              <a:defRPr/>
            </a:pPr>
            <a:r>
              <a:rPr lang="en-US" sz="1800">
                <a:solidFill>
                  <a:srgbClr val="7C32C9"/>
                </a:solidFill>
                <a:latin typeface="DiodrumArabic-Semibold" panose="00000700000000000000" pitchFamily="2" charset="-78"/>
                <a:cs typeface="DiodrumArabic-Semibold" panose="00000700000000000000" pitchFamily="2" charset="-78"/>
              </a:rPr>
              <a:t>%71</a:t>
            </a:r>
            <a:r>
              <a:rPr lang="en-US" sz="1600">
                <a:solidFill>
                  <a:srgbClr val="7C32C9"/>
                </a:solidFill>
                <a:latin typeface="DiodrumArabic-Semibold" panose="00000700000000000000" pitchFamily="2" charset="-78"/>
                <a:cs typeface="DiodrumArabic-Semibold" panose="00000700000000000000" pitchFamily="2" charset="-78"/>
              </a:rPr>
              <a:t>.</a:t>
            </a:r>
            <a:r>
              <a:rPr lang="en-US" sz="1600">
                <a:solidFill>
                  <a:srgbClr val="7C32C9"/>
                </a:solidFill>
                <a:latin typeface="☞DIODRUM ARABIC SEMIBOLD" panose="00000700000000000000" pitchFamily="2" charset="-78"/>
                <a:cs typeface="☞DIODRUM ARABIC SEMIBOLD" panose="00000700000000000000" pitchFamily="2" charset="-78"/>
              </a:rPr>
              <a:t>88</a:t>
            </a:r>
            <a:endParaRPr lang="en-US" sz="1800">
              <a:solidFill>
                <a:srgbClr val="7C32C9"/>
              </a:solidFill>
              <a:latin typeface="☞DIODRUM ARABIC SEMIBOLD" panose="00000700000000000000" pitchFamily="2" charset="-78"/>
              <a:cs typeface="☞DIODRUM ARABIC SEMIBOLD" panose="00000700000000000000" pitchFamily="2" charset="-78"/>
            </a:endParaRPr>
          </a:p>
        </p:txBody>
      </p:sp>
      <p:sp>
        <p:nvSpPr>
          <p:cNvPr id="224" name="Rectangle: Rounded Corners 51">
            <a:extLst>
              <a:ext uri="{FF2B5EF4-FFF2-40B4-BE49-F238E27FC236}">
                <a16:creationId xmlns:a16="http://schemas.microsoft.com/office/drawing/2014/main" id="{750BD123-0381-F047-B393-72A2B01EA3C8}"/>
              </a:ext>
            </a:extLst>
          </p:cNvPr>
          <p:cNvSpPr/>
          <p:nvPr/>
        </p:nvSpPr>
        <p:spPr>
          <a:xfrm>
            <a:off x="0" y="4261341"/>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2F848053-18B3-3605-CE71-1DBB11DF9E14}"/>
              </a:ext>
            </a:extLst>
          </p:cNvPr>
          <p:cNvSpPr txBox="1"/>
          <p:nvPr/>
        </p:nvSpPr>
        <p:spPr>
          <a:xfrm>
            <a:off x="495906" y="7189553"/>
            <a:ext cx="5833203" cy="861774"/>
          </a:xfrm>
          <a:prstGeom prst="rect">
            <a:avLst/>
          </a:prstGeom>
          <a:noFill/>
        </p:spPr>
        <p:txBody>
          <a:bodyPr wrap="square" lIns="91440" tIns="45720" rIns="91440" bIns="45720" anchor="t">
            <a:spAutoFit/>
          </a:bodyPr>
          <a:lstStyle/>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p>
          <a:p>
            <a:pPr marL="171450" lvl="0" indent="-171450" algn="just" rtl="1">
              <a:buFont typeface="Arial" panose="020B0604020202020204" pitchFamily="34" charset="0"/>
              <a:buChar char="•"/>
              <a:defRPr/>
            </a:pPr>
            <a:r>
              <a:rPr lang="en-US" sz="1000" dirty="0">
                <a:solidFill>
                  <a:srgbClr val="2A206A"/>
                </a:solidFill>
                <a:latin typeface="☞DIODRUM ARABIC MEDIUM" panose="00000600000000000000" pitchFamily="2" charset="-78"/>
                <a:cs typeface="☞DIODRUM ARABIC MEDIUM" panose="00000600000000000000" pitchFamily="2" charset="-78"/>
              </a:rPr>
              <a:t>XXXXXXX</a:t>
            </a:r>
            <a:endParaRPr lang="ar-SA" sz="1000" dirty="0">
              <a:solidFill>
                <a:srgbClr val="2A206A"/>
              </a:solidFill>
              <a:latin typeface="☞DIODRUM ARABIC MEDIUM" panose="00000600000000000000" pitchFamily="2" charset="-78"/>
              <a:cs typeface="☞DIODRUM ARABIC MEDIUM" panose="00000600000000000000" pitchFamily="2" charset="-78"/>
            </a:endParaRPr>
          </a:p>
        </p:txBody>
      </p:sp>
      <p:sp>
        <p:nvSpPr>
          <p:cNvPr id="241" name="Rectangle: Rounded Corners 51">
            <a:extLst>
              <a:ext uri="{FF2B5EF4-FFF2-40B4-BE49-F238E27FC236}">
                <a16:creationId xmlns:a16="http://schemas.microsoft.com/office/drawing/2014/main" id="{3149E359-1FD1-E3FF-DCF4-6554AA1923C5}"/>
              </a:ext>
            </a:extLst>
          </p:cNvPr>
          <p:cNvSpPr/>
          <p:nvPr/>
        </p:nvSpPr>
        <p:spPr>
          <a:xfrm>
            <a:off x="0" y="6824560"/>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SecloreFooter">
            <a:extLst>
              <a:ext uri="{FF2B5EF4-FFF2-40B4-BE49-F238E27FC236}">
                <a16:creationId xmlns:a16="http://schemas.microsoft.com/office/drawing/2014/main" id="{0D8FE709-AE18-4A85-B703-9A4AB34549BD}"/>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14042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78571D0-5DED-E932-B200-A0485B1F511B}"/>
              </a:ext>
            </a:extLst>
          </p:cNvPr>
          <p:cNvSpPr txBox="1">
            <a:spLocks/>
          </p:cNvSpPr>
          <p:nvPr/>
        </p:nvSpPr>
        <p:spPr>
          <a:xfrm>
            <a:off x="1976718" y="4250120"/>
            <a:ext cx="2904564" cy="850590"/>
          </a:xfrm>
          <a:prstGeom prst="rect">
            <a:avLst/>
          </a:prstGeom>
        </p:spPr>
        <p:txBody>
          <a:bodyPr vert="horz" lIns="91440" tIns="45720" rIns="91440" bIns="45720" rtlCol="0" anchor="t">
            <a:normAutofit fontScale="92500" lnSpcReduction="20000"/>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ar-SA">
                <a:latin typeface="DiodrumArabic-Semibold" panose="00000700000000000000" pitchFamily="2" charset="-78"/>
                <a:cs typeface="DiodrumArabic-Semibold" panose="00000700000000000000" pitchFamily="2" charset="-78"/>
              </a:rPr>
              <a:t>التمهيد</a:t>
            </a:r>
            <a:endParaRPr kumimoji="0" lang="ar-SA" u="none" strike="noStrike" kern="1200" cap="none" spc="0" normalizeH="0" baseline="0" noProof="0">
              <a:ln>
                <a:noFill/>
              </a:ln>
              <a:effectLs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5007A8F6-8A21-E036-2284-C8A7340F174F}"/>
              </a:ext>
            </a:extLst>
          </p:cNvPr>
          <p:cNvSpPr txBox="1"/>
          <p:nvPr/>
        </p:nvSpPr>
        <p:spPr>
          <a:xfrm>
            <a:off x="1546995" y="6567624"/>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AC082"/>
                  </a:solidFill>
                </a:ln>
                <a:noFill/>
                <a:latin typeface="☞DIODRUM ARABIC" pitchFamily="2" charset="-78"/>
                <a:cs typeface="☞DIODRUM ARABIC" pitchFamily="2" charset="-78"/>
              </a:rPr>
              <a:t>01</a:t>
            </a:r>
            <a:endParaRPr lang="en-SA" sz="5400" b="1" kern="0">
              <a:ln>
                <a:solidFill>
                  <a:srgbClr val="1AC082"/>
                </a:solidFill>
              </a:ln>
              <a:noFill/>
              <a:latin typeface="☞DIODRUM ARABIC" pitchFamily="2" charset="-78"/>
              <a:cs typeface="☞DIODRUM ARABIC" pitchFamily="2" charset="-78"/>
            </a:endParaRPr>
          </a:p>
        </p:txBody>
      </p:sp>
      <p:sp>
        <p:nvSpPr>
          <p:cNvPr id="2" name="SecloreFooter">
            <a:extLst>
              <a:ext uri="{FF2B5EF4-FFF2-40B4-BE49-F238E27FC236}">
                <a16:creationId xmlns:a16="http://schemas.microsoft.com/office/drawing/2014/main" id="{0ED34E09-D216-40E6-9BD9-3517079F11E0}"/>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403084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9BF55-3516-55E7-8482-2D8637B37A4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044426-A874-256E-8460-34612A0D26F7}"/>
              </a:ext>
            </a:extLst>
          </p:cNvPr>
          <p:cNvSpPr txBox="1"/>
          <p:nvPr/>
        </p:nvSpPr>
        <p:spPr>
          <a:xfrm>
            <a:off x="495906" y="775516"/>
            <a:ext cx="5821396" cy="804964"/>
          </a:xfrm>
          <a:prstGeom prst="rect">
            <a:avLst/>
          </a:prstGeom>
          <a:noFill/>
        </p:spPr>
        <p:txBody>
          <a:bodyPr wrap="square" lIns="91440" tIns="45720" rIns="91440" bIns="45720" anchor="t">
            <a:spAutoFit/>
          </a:bodyPr>
          <a:lstStyle/>
          <a:p>
            <a:pPr marL="0" lvl="2" algn="justLow" rtl="1">
              <a:lnSpc>
                <a:spcPct val="150000"/>
              </a:lnSpc>
              <a:defRPr/>
            </a:pP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الابتكار الاستراتيجي</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JO"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تقييم التغيرات في الإجراءات والبنية والتكاليف التي قد تكون ضرورية للاستفادة من فرصة التقنيات الناشئة.</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a:t>
            </a:r>
            <a:r>
              <a:rPr kumimoji="0" lang="ar-SA" sz="900" b="0" i="0" u="none" strike="noStrike" kern="1200" cap="none" spc="0" normalizeH="0" baseline="0" noProof="0">
                <a:ln>
                  <a:noFill/>
                </a:ln>
                <a:solidFill>
                  <a:srgbClr val="3F3578"/>
                </a:solidFill>
                <a:effectLst/>
                <a:uLnTx/>
                <a:uFillTx/>
                <a:latin typeface="☞DIODRUM ARABIC MEDIUM" pitchFamily="2" charset="-78"/>
                <a:ea typeface="+mn-ea"/>
                <a:cs typeface="☞DIODRUM ARABIC MEDIUM" panose="00000600000000000000" pitchFamily="2" charset="-78"/>
              </a:rPr>
              <a:t>على </a:t>
            </a:r>
            <a:r>
              <a:rPr lang="ar-SA" sz="900">
                <a:solidFill>
                  <a:srgbClr val="3F3578"/>
                </a:solidFill>
                <a:latin typeface="☞DIODRUM ARABIC MEDIUM" pitchFamily="2" charset="-78"/>
                <a:cs typeface="☞DIODRUM ARABIC MEDIUM" panose="00000600000000000000" pitchFamily="2" charset="-78"/>
              </a:rPr>
              <a:t>معيارين فرعيين</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pic>
        <p:nvPicPr>
          <p:cNvPr id="19" name="Graphic 18" descr="Magnifying glass with solid fill">
            <a:extLst>
              <a:ext uri="{FF2B5EF4-FFF2-40B4-BE49-F238E27FC236}">
                <a16:creationId xmlns:a16="http://schemas.microsoft.com/office/drawing/2014/main" id="{61E2D35D-A448-3F56-6E50-421B5E13D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714197"/>
            <a:ext cx="234615" cy="234615"/>
          </a:xfrm>
          <a:prstGeom prst="rect">
            <a:avLst/>
          </a:prstGeom>
        </p:spPr>
      </p:pic>
      <p:pic>
        <p:nvPicPr>
          <p:cNvPr id="20" name="Graphic 19" descr="Checklist with solid fill">
            <a:extLst>
              <a:ext uri="{FF2B5EF4-FFF2-40B4-BE49-F238E27FC236}">
                <a16:creationId xmlns:a16="http://schemas.microsoft.com/office/drawing/2014/main" id="{0FDE8C00-6A89-5C0A-1856-F02ECAE1C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296095"/>
            <a:ext cx="234615" cy="234615"/>
          </a:xfrm>
          <a:prstGeom prst="rect">
            <a:avLst/>
          </a:prstGeom>
        </p:spPr>
      </p:pic>
      <p:sp>
        <p:nvSpPr>
          <p:cNvPr id="27" name="TextBox 26">
            <a:extLst>
              <a:ext uri="{FF2B5EF4-FFF2-40B4-BE49-F238E27FC236}">
                <a16:creationId xmlns:a16="http://schemas.microsoft.com/office/drawing/2014/main" id="{82AF520E-5F77-7CC9-6A4E-77C2D2BEDD93}"/>
              </a:ext>
            </a:extLst>
          </p:cNvPr>
          <p:cNvSpPr txBox="1"/>
          <p:nvPr/>
        </p:nvSpPr>
        <p:spPr>
          <a:xfrm>
            <a:off x="495906" y="3119709"/>
            <a:ext cx="5821396"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7D07EA4C-707D-7B86-EE21-A35C9175210C}"/>
              </a:ext>
            </a:extLst>
          </p:cNvPr>
          <p:cNvSpPr/>
          <p:nvPr/>
        </p:nvSpPr>
        <p:spPr>
          <a:xfrm>
            <a:off x="0" y="2636145"/>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3FF2D6FE-1703-E413-7EB4-140E58F2B128}"/>
              </a:ext>
            </a:extLst>
          </p:cNvPr>
          <p:cNvSpPr txBox="1"/>
          <p:nvPr/>
        </p:nvSpPr>
        <p:spPr>
          <a:xfrm>
            <a:off x="495906" y="5689916"/>
            <a:ext cx="5833203" cy="1071384"/>
          </a:xfrm>
          <a:prstGeom prst="rect">
            <a:avLst/>
          </a:prstGeom>
          <a:noFill/>
        </p:spPr>
        <p:txBody>
          <a:bodyPr wrap="square" lIns="91440" tIns="45720" rIns="91440" bIns="45720" anchor="t">
            <a:spAutoFit/>
          </a:bodyPr>
          <a:lstStyle>
            <a:defPPr>
              <a:defRPr lang="en-US"/>
            </a:defPPr>
            <a:lvl1pPr marL="171450" marR="0" lvl="0" indent="-171450" algn="just"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defRPr/>
            </a:pPr>
            <a:r>
              <a:rPr lang="en-US" dirty="0"/>
              <a:t>XXXXXXX</a:t>
            </a:r>
          </a:p>
          <a:p>
            <a:pPr lvl="0">
              <a:defRPr/>
            </a:pPr>
            <a:r>
              <a:rPr lang="en-US" dirty="0"/>
              <a:t>XXXXXXX</a:t>
            </a:r>
          </a:p>
          <a:p>
            <a:pPr lvl="0">
              <a:defRPr/>
            </a:pPr>
            <a:r>
              <a:rPr lang="en-US" dirty="0"/>
              <a:t>XXXXXXX</a:t>
            </a:r>
          </a:p>
          <a:p>
            <a:pPr lvl="0">
              <a:defRPr/>
            </a:pPr>
            <a:r>
              <a:rPr lang="en-US" dirty="0"/>
              <a:t>XXXXXXX</a:t>
            </a:r>
          </a:p>
          <a:p>
            <a:pPr lvl="0">
              <a:defRPr/>
            </a:pPr>
            <a:r>
              <a:rPr lang="en-US" dirty="0"/>
              <a:t>XXXXXXX</a:t>
            </a:r>
            <a:endParaRPr lang="ar-SA" dirty="0"/>
          </a:p>
        </p:txBody>
      </p:sp>
      <p:sp>
        <p:nvSpPr>
          <p:cNvPr id="241" name="Rectangle: Rounded Corners 51">
            <a:extLst>
              <a:ext uri="{FF2B5EF4-FFF2-40B4-BE49-F238E27FC236}">
                <a16:creationId xmlns:a16="http://schemas.microsoft.com/office/drawing/2014/main" id="{DBCE05AC-ED21-856E-B57E-ECDDCB04EF50}"/>
              </a:ext>
            </a:extLst>
          </p:cNvPr>
          <p:cNvSpPr/>
          <p:nvPr/>
        </p:nvSpPr>
        <p:spPr>
          <a:xfrm>
            <a:off x="0" y="5245891"/>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 name="Rectangle 1">
            <a:extLst>
              <a:ext uri="{FF2B5EF4-FFF2-40B4-BE49-F238E27FC236}">
                <a16:creationId xmlns:a16="http://schemas.microsoft.com/office/drawing/2014/main" id="{D9CCD5A3-0599-3D38-03B4-934F1BD283AF}"/>
              </a:ext>
            </a:extLst>
          </p:cNvPr>
          <p:cNvSpPr/>
          <p:nvPr/>
        </p:nvSpPr>
        <p:spPr>
          <a:xfrm>
            <a:off x="2527285" y="1729164"/>
            <a:ext cx="1259917"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2.2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استراتيجية التقنيات الناشئة</a:t>
            </a:r>
          </a:p>
        </p:txBody>
      </p:sp>
      <p:sp>
        <p:nvSpPr>
          <p:cNvPr id="3" name="Rectangle: Rounded Corners 57">
            <a:extLst>
              <a:ext uri="{FF2B5EF4-FFF2-40B4-BE49-F238E27FC236}">
                <a16:creationId xmlns:a16="http://schemas.microsoft.com/office/drawing/2014/main" id="{32906660-3D5F-E9CB-4E62-E8C89AB835A1}"/>
              </a:ext>
            </a:extLst>
          </p:cNvPr>
          <p:cNvSpPr/>
          <p:nvPr/>
        </p:nvSpPr>
        <p:spPr>
          <a:xfrm>
            <a:off x="3708458" y="1725312"/>
            <a:ext cx="641826"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75%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5" name="Rectangle 4">
            <a:extLst>
              <a:ext uri="{FF2B5EF4-FFF2-40B4-BE49-F238E27FC236}">
                <a16:creationId xmlns:a16="http://schemas.microsoft.com/office/drawing/2014/main" id="{E003558B-C7BB-BCF5-6749-C3960CB35461}"/>
              </a:ext>
            </a:extLst>
          </p:cNvPr>
          <p:cNvSpPr/>
          <p:nvPr/>
        </p:nvSpPr>
        <p:spPr>
          <a:xfrm>
            <a:off x="4411473" y="1729164"/>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2.1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مستهدفات للتقنيات الناشئة</a:t>
            </a:r>
          </a:p>
        </p:txBody>
      </p:sp>
      <p:sp>
        <p:nvSpPr>
          <p:cNvPr id="6" name="Rectangle: Rounded Corners 61">
            <a:extLst>
              <a:ext uri="{FF2B5EF4-FFF2-40B4-BE49-F238E27FC236}">
                <a16:creationId xmlns:a16="http://schemas.microsoft.com/office/drawing/2014/main" id="{1513A368-EF9B-4F22-6E8B-E62BF060155F}"/>
              </a:ext>
            </a:extLst>
          </p:cNvPr>
          <p:cNvSpPr/>
          <p:nvPr/>
        </p:nvSpPr>
        <p:spPr>
          <a:xfrm>
            <a:off x="5625012" y="1725312"/>
            <a:ext cx="641826" cy="579919"/>
          </a:xfrm>
          <a:prstGeom prst="roundRect">
            <a:avLst/>
          </a:prstGeom>
          <a:solidFill>
            <a:srgbClr val="1AC082"/>
          </a:solid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80%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7" name="Rectangle: Rounded Corners 61">
            <a:extLst>
              <a:ext uri="{FF2B5EF4-FFF2-40B4-BE49-F238E27FC236}">
                <a16:creationId xmlns:a16="http://schemas.microsoft.com/office/drawing/2014/main" id="{1A2D4CEA-864B-2A7E-DD44-C676FFAD2B00}"/>
              </a:ext>
            </a:extLst>
          </p:cNvPr>
          <p:cNvSpPr/>
          <p:nvPr/>
        </p:nvSpPr>
        <p:spPr>
          <a:xfrm>
            <a:off x="4492752" y="1725449"/>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8" name="Rectangle: Rounded Corners 61">
            <a:extLst>
              <a:ext uri="{FF2B5EF4-FFF2-40B4-BE49-F238E27FC236}">
                <a16:creationId xmlns:a16="http://schemas.microsoft.com/office/drawing/2014/main" id="{495901D3-8F3E-5AF4-11E4-227756A1EAC6}"/>
              </a:ext>
            </a:extLst>
          </p:cNvPr>
          <p:cNvSpPr/>
          <p:nvPr/>
        </p:nvSpPr>
        <p:spPr>
          <a:xfrm>
            <a:off x="2578781" y="1725311"/>
            <a:ext cx="1769084"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9" name="SecloreFooter">
            <a:extLst>
              <a:ext uri="{FF2B5EF4-FFF2-40B4-BE49-F238E27FC236}">
                <a16:creationId xmlns:a16="http://schemas.microsoft.com/office/drawing/2014/main" id="{B868AB40-27C9-4867-81ED-5F8AF860E838}"/>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20213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4AF2A-3541-2C4F-99E0-55B749A929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6495EEE-4525-8EDD-5EE2-2E5976ED88A2}"/>
              </a:ext>
            </a:extLst>
          </p:cNvPr>
          <p:cNvSpPr txBox="1"/>
          <p:nvPr/>
        </p:nvSpPr>
        <p:spPr>
          <a:xfrm>
            <a:off x="495906" y="775516"/>
            <a:ext cx="5821396" cy="1012713"/>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3. </a:t>
            </a:r>
            <a:r>
              <a:rPr kumimoji="0" lang="ar-Q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الابتكار بدافع تقني</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دعم تطور فرص التقنيات الناشئة إلى أعمال ابتكارية تعتمد على التقنية، وتستهدف الفرص التي أصبحت ممكنة بفضل التقنيات الناشئة المبنية على احتياج العملاء</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معيار فرعي واحد</a:t>
            </a:r>
            <a:r>
              <a:rPr lang="ar-SA" sz="900">
                <a:solidFill>
                  <a:srgbClr val="2A1F6A"/>
                </a:solidFill>
                <a:latin typeface="☞DIODRUM ARABIC MEDIUM" pitchFamily="2" charset="-78"/>
                <a:cs typeface="☞DIODRUM ARABIC MEDIUM" pitchFamily="2" charset="-78"/>
              </a:rPr>
              <a:t>،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وكانت نتيجته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11" name="Rectangle 10">
            <a:extLst>
              <a:ext uri="{FF2B5EF4-FFF2-40B4-BE49-F238E27FC236}">
                <a16:creationId xmlns:a16="http://schemas.microsoft.com/office/drawing/2014/main" id="{5AD24C5E-F918-A653-1AD7-88595119FF82}"/>
              </a:ext>
            </a:extLst>
          </p:cNvPr>
          <p:cNvSpPr/>
          <p:nvPr/>
        </p:nvSpPr>
        <p:spPr>
          <a:xfrm>
            <a:off x="4411473" y="1839822"/>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3.1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قابلية الابتكار</a:t>
            </a:r>
          </a:p>
        </p:txBody>
      </p:sp>
      <p:sp>
        <p:nvSpPr>
          <p:cNvPr id="12" name="Rectangle: Rounded Corners 61">
            <a:extLst>
              <a:ext uri="{FF2B5EF4-FFF2-40B4-BE49-F238E27FC236}">
                <a16:creationId xmlns:a16="http://schemas.microsoft.com/office/drawing/2014/main" id="{DE161220-78A2-8DA1-16B8-1DEA818BA897}"/>
              </a:ext>
            </a:extLst>
          </p:cNvPr>
          <p:cNvSpPr/>
          <p:nvPr/>
        </p:nvSpPr>
        <p:spPr>
          <a:xfrm>
            <a:off x="5625012" y="1835970"/>
            <a:ext cx="641826" cy="579919"/>
          </a:xfrm>
          <a:prstGeom prst="roundRect">
            <a:avLst/>
          </a:prstGeom>
          <a:solidFill>
            <a:srgbClr val="1AC082"/>
          </a:solidFill>
          <a:ln>
            <a:solidFill>
              <a:srgbClr val="03A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80%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متقدم</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55CBC35F-8D4E-F423-87A6-EC94224BC201}"/>
              </a:ext>
            </a:extLst>
          </p:cNvPr>
          <p:cNvSpPr/>
          <p:nvPr/>
        </p:nvSpPr>
        <p:spPr>
          <a:xfrm>
            <a:off x="4492752" y="1836107"/>
            <a:ext cx="1769084" cy="579919"/>
          </a:xfrm>
          <a:prstGeom prst="roundRect">
            <a:avLst/>
          </a:prstGeom>
          <a:noFill/>
          <a:ln>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pic>
        <p:nvPicPr>
          <p:cNvPr id="19" name="Graphic 18" descr="Magnifying glass with solid fill">
            <a:extLst>
              <a:ext uri="{FF2B5EF4-FFF2-40B4-BE49-F238E27FC236}">
                <a16:creationId xmlns:a16="http://schemas.microsoft.com/office/drawing/2014/main" id="{B0E6A897-9043-1022-2753-754666732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831764"/>
            <a:ext cx="234615" cy="234615"/>
          </a:xfrm>
          <a:prstGeom prst="rect">
            <a:avLst/>
          </a:prstGeom>
        </p:spPr>
      </p:pic>
      <p:pic>
        <p:nvPicPr>
          <p:cNvPr id="20" name="Graphic 19" descr="Checklist with solid fill">
            <a:extLst>
              <a:ext uri="{FF2B5EF4-FFF2-40B4-BE49-F238E27FC236}">
                <a16:creationId xmlns:a16="http://schemas.microsoft.com/office/drawing/2014/main" id="{61A46DB1-A5BD-6D35-0128-BFDC8E41B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307250"/>
            <a:ext cx="234615" cy="234615"/>
          </a:xfrm>
          <a:prstGeom prst="rect">
            <a:avLst/>
          </a:prstGeom>
        </p:spPr>
      </p:pic>
      <p:sp>
        <p:nvSpPr>
          <p:cNvPr id="27" name="TextBox 26">
            <a:extLst>
              <a:ext uri="{FF2B5EF4-FFF2-40B4-BE49-F238E27FC236}">
                <a16:creationId xmlns:a16="http://schemas.microsoft.com/office/drawing/2014/main" id="{B95FDD99-66BD-9CBE-C042-23EA333776F8}"/>
              </a:ext>
            </a:extLst>
          </p:cNvPr>
          <p:cNvSpPr txBox="1"/>
          <p:nvPr/>
        </p:nvSpPr>
        <p:spPr>
          <a:xfrm>
            <a:off x="495906" y="3237276"/>
            <a:ext cx="5821396" cy="1071384"/>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3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0E9819F5-5D2B-B210-7921-49C389ABB346}"/>
              </a:ext>
            </a:extLst>
          </p:cNvPr>
          <p:cNvSpPr/>
          <p:nvPr/>
        </p:nvSpPr>
        <p:spPr>
          <a:xfrm>
            <a:off x="0" y="2753712"/>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9D35DF3A-06B4-B9C8-ADD2-16E35A69D242}"/>
              </a:ext>
            </a:extLst>
          </p:cNvPr>
          <p:cNvSpPr txBox="1"/>
          <p:nvPr/>
        </p:nvSpPr>
        <p:spPr>
          <a:xfrm>
            <a:off x="495906" y="5685099"/>
            <a:ext cx="5833203" cy="1217577"/>
          </a:xfrm>
          <a:prstGeom prst="rect">
            <a:avLst/>
          </a:prstGeom>
          <a:noFill/>
        </p:spPr>
        <p:txBody>
          <a:bodyPr wrap="square" lIns="91440" tIns="45720" rIns="91440" bIns="45720" anchor="t">
            <a:spAutoFit/>
          </a:bodyPr>
          <a:lstStyle>
            <a:defPPr>
              <a:defRPr lang="en-US"/>
            </a:defPPr>
            <a:lvl1pPr marL="171450" marR="0" lvl="0" indent="-171450" algn="r" rtl="1" fontAlgn="auto">
              <a:lnSpc>
                <a:spcPct val="15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41" name="Rectangle: Rounded Corners 51">
            <a:extLst>
              <a:ext uri="{FF2B5EF4-FFF2-40B4-BE49-F238E27FC236}">
                <a16:creationId xmlns:a16="http://schemas.microsoft.com/office/drawing/2014/main" id="{D347046E-62B4-5F52-C6EE-C76C68582A26}"/>
              </a:ext>
            </a:extLst>
          </p:cNvPr>
          <p:cNvSpPr/>
          <p:nvPr/>
        </p:nvSpPr>
        <p:spPr>
          <a:xfrm>
            <a:off x="0" y="5257046"/>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 name="SecloreFooter">
            <a:extLst>
              <a:ext uri="{FF2B5EF4-FFF2-40B4-BE49-F238E27FC236}">
                <a16:creationId xmlns:a16="http://schemas.microsoft.com/office/drawing/2014/main" id="{758C4062-6AB6-4B63-881F-6E8BFA24D30C}"/>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64747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2B612-3C37-C789-4F8C-CF9B08F9C3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35A10B8-9467-3B7C-EF5B-6FCFDAFBBBFB}"/>
              </a:ext>
            </a:extLst>
          </p:cNvPr>
          <p:cNvSpPr txBox="1"/>
          <p:nvPr/>
        </p:nvSpPr>
        <p:spPr>
          <a:xfrm>
            <a:off x="495906" y="775516"/>
            <a:ext cx="5821396" cy="1012713"/>
          </a:xfrm>
          <a:prstGeom prst="rect">
            <a:avLst/>
          </a:prstGeom>
          <a:noFill/>
        </p:spPr>
        <p:txBody>
          <a:bodyPr wrap="square" lIns="91440" tIns="45720" rIns="91440" bIns="45720" anchor="t">
            <a:spAutoFit/>
          </a:bodyPr>
          <a:lstStyle/>
          <a:p>
            <a:pPr marL="0" marR="0" lvl="2" indent="0" algn="justLow" defTabSz="457200" rtl="1" eaLnBrk="1" fontAlgn="auto" latinLnBrk="0" hangingPunct="1">
              <a:lnSpc>
                <a:spcPct val="150000"/>
              </a:lnSpc>
              <a:spcBef>
                <a:spcPts val="0"/>
              </a:spcBef>
              <a:spcAft>
                <a:spcPts val="0"/>
              </a:spcAft>
              <a:buClrTx/>
              <a:buSzTx/>
              <a:buFontTx/>
              <a:buNone/>
              <a:tabLst/>
              <a:defRPr/>
            </a:pPr>
            <a:r>
              <a:rPr lang="ar-SA" sz="1400" b="1">
                <a:solidFill>
                  <a:srgbClr val="3F3578"/>
                </a:solidFill>
                <a:latin typeface="☞DIODRUM ARABIC SEMIBOLD" panose="00000700000000000000" pitchFamily="2" charset="-78"/>
                <a:cs typeface="☞DIODRUM ARABIC SEMIBOLD" panose="00000700000000000000" pitchFamily="2" charset="-78"/>
              </a:rPr>
              <a:t>4. </a:t>
            </a:r>
            <a:r>
              <a:rPr kumimoji="0" lang="ar-QA" sz="1400" b="1" i="0" u="none" strike="noStrike" kern="1200" cap="none" spc="0" normalizeH="0" baseline="0" noProof="0">
                <a:ln>
                  <a:noFill/>
                </a:ln>
                <a:solidFill>
                  <a:srgbClr val="3F3578"/>
                </a:solidFill>
                <a:effectLst/>
                <a:uLnTx/>
                <a:uFillTx/>
                <a:latin typeface="☞DIODRUM ARABIC MEDIUM" pitchFamily="2" charset="-78"/>
                <a:ea typeface="+mn-ea"/>
                <a:cs typeface="☞DIODRUM ARABIC MEDIUM" pitchFamily="2" charset="-78"/>
              </a:rPr>
              <a:t>التبني والاستخدام للتقنيات السائدة</a:t>
            </a:r>
            <a:r>
              <a:rPr kumimoji="0" lang="en-US" sz="1400" b="1" i="0" u="none" strike="noStrike" kern="1200" cap="none" spc="0" normalizeH="0" baseline="0" noProof="0">
                <a:ln>
                  <a:noFill/>
                </a:ln>
                <a:solidFill>
                  <a:srgbClr val="3F3578"/>
                </a:solidFill>
                <a:effectLst/>
                <a:uLnTx/>
                <a:uFillTx/>
                <a:latin typeface="☞DIODRUM ARABIC MEDIUM" pitchFamily="2" charset="-78"/>
                <a:ea typeface="+mn-ea"/>
                <a:cs typeface="☞DIODRUM ARABIC MEDIUM" pitchFamily="2" charset="-78"/>
              </a:rPr>
              <a:t> </a:t>
            </a:r>
            <a:r>
              <a:rPr kumimoji="0" lang="ar-QA" sz="1400" b="1" i="0" u="none" strike="noStrike" kern="1200" cap="none" spc="0" normalizeH="0" baseline="0" noProof="0">
                <a:ln>
                  <a:noFill/>
                </a:ln>
                <a:solidFill>
                  <a:srgbClr val="3F3578"/>
                </a:solidFill>
                <a:effectLst/>
                <a:uLnTx/>
                <a:uFillTx/>
                <a:latin typeface="☞DIODRUM ARABIC MEDIUM" pitchFamily="2" charset="-78"/>
                <a:ea typeface="+mn-ea"/>
                <a:cs typeface="☞DIODRUM ARABIC MEDIUM" pitchFamily="2" charset="-78"/>
              </a:rPr>
              <a:t>(الذكاء الاصطناعي)</a:t>
            </a:r>
            <a:endParaRPr kumimoji="0" lang="ar-SA" sz="14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a:p>
            <a:pPr marL="0" lvl="2" algn="justLow" rtl="1">
              <a:lnSpc>
                <a:spcPct val="150000"/>
              </a:lnSpc>
              <a:defRPr/>
            </a:pPr>
            <a:r>
              <a:rPr lang="ar-SA" sz="900">
                <a:solidFill>
                  <a:srgbClr val="2A1F6A"/>
                </a:solidFill>
                <a:latin typeface="☞DIODRUM ARABIC MEDIUM" pitchFamily="2" charset="-78"/>
                <a:cs typeface="☞DIODRUM ARABIC MEDIUM" panose="00000600000000000000" pitchFamily="2" charset="-78"/>
              </a:rPr>
              <a:t>يُ</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عنى هذا العنصر </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ب</a:t>
            </a:r>
            <a:r>
              <a:rPr kumimoji="0" lang="ar-Q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anose="00000600000000000000" pitchFamily="2" charset="-78"/>
              </a:rPr>
              <a:t>قياس مستوى تبني واستخدام الذكاء الاصطناعي. تتبع عملية الدمج في العمليات، وسرعة ومدى التبني، وتأثيراتها على الكفاءة والتنافسية. كما يجب تقييم تفاعل المستخدمين لضمان التوافق مع الأهداف طويلة المدى.</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ويشتمل على (</a:t>
            </a:r>
            <a:r>
              <a:rPr kumimoji="0" lang="en-US"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3</a:t>
            </a:r>
            <a:r>
              <a:rPr kumimoji="0" lang="ar-SA" sz="9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 معايير فرعية، وكانت نتائجها كالتالي:</a:t>
            </a:r>
            <a:endParaRPr kumimoji="0" lang="ar-SA" sz="9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7" name="Rectangle 6">
            <a:extLst>
              <a:ext uri="{FF2B5EF4-FFF2-40B4-BE49-F238E27FC236}">
                <a16:creationId xmlns:a16="http://schemas.microsoft.com/office/drawing/2014/main" id="{8DA0D447-7D18-8DC7-0AB4-B298DDC7532E}"/>
              </a:ext>
            </a:extLst>
          </p:cNvPr>
          <p:cNvSpPr/>
          <p:nvPr/>
        </p:nvSpPr>
        <p:spPr>
          <a:xfrm>
            <a:off x="2486252" y="1971168"/>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4.2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الاستثمار واستراتيجية التقنية</a:t>
            </a:r>
            <a:endPar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8" name="Rectangle: Rounded Corners 57">
            <a:extLst>
              <a:ext uri="{FF2B5EF4-FFF2-40B4-BE49-F238E27FC236}">
                <a16:creationId xmlns:a16="http://schemas.microsoft.com/office/drawing/2014/main" id="{A6D41AF8-4E10-44F4-651D-B3D5C6223B4E}"/>
              </a:ext>
            </a:extLst>
          </p:cNvPr>
          <p:cNvSpPr/>
          <p:nvPr/>
        </p:nvSpPr>
        <p:spPr>
          <a:xfrm>
            <a:off x="3708458" y="1967316"/>
            <a:ext cx="641826" cy="579919"/>
          </a:xfrm>
          <a:prstGeom prst="roundRect">
            <a:avLst/>
          </a:prstGeom>
          <a:solidFill>
            <a:srgbClr val="7C32C9"/>
          </a:solid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75%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متمكن</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11" name="Rectangle 10">
            <a:extLst>
              <a:ext uri="{FF2B5EF4-FFF2-40B4-BE49-F238E27FC236}">
                <a16:creationId xmlns:a16="http://schemas.microsoft.com/office/drawing/2014/main" id="{FC887246-07F0-0D4D-A257-C4B721EB3CB5}"/>
              </a:ext>
            </a:extLst>
          </p:cNvPr>
          <p:cNvSpPr/>
          <p:nvPr/>
        </p:nvSpPr>
        <p:spPr>
          <a:xfrm>
            <a:off x="4411473" y="1971168"/>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4.1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حوكمة البيانات، إدارة البيانات، والاستخدام الأخلاقي</a:t>
            </a:r>
            <a:endPar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12" name="Rectangle: Rounded Corners 61">
            <a:extLst>
              <a:ext uri="{FF2B5EF4-FFF2-40B4-BE49-F238E27FC236}">
                <a16:creationId xmlns:a16="http://schemas.microsoft.com/office/drawing/2014/main" id="{573FF782-409A-C0B6-FDFA-D7F61B24AD0C}"/>
              </a:ext>
            </a:extLst>
          </p:cNvPr>
          <p:cNvSpPr/>
          <p:nvPr/>
        </p:nvSpPr>
        <p:spPr>
          <a:xfrm>
            <a:off x="5625012" y="1967316"/>
            <a:ext cx="641826"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ar-SA" sz="12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rPr>
              <a:t>40%</a:t>
            </a:r>
          </a:p>
          <a:p>
            <a:pPr marL="0" marR="0" lvl="0" indent="0" algn="ctr" defTabSz="457200" rtl="0" eaLnBrk="1" fontAlgn="ctr" latinLnBrk="0" hangingPunct="1">
              <a:lnSpc>
                <a:spcPct val="100000"/>
              </a:lnSpc>
              <a:spcBef>
                <a:spcPts val="0"/>
              </a:spcBef>
              <a:spcAft>
                <a:spcPts val="0"/>
              </a:spcAft>
              <a:buClrTx/>
              <a:buSzTx/>
              <a:buFontTx/>
              <a:buNone/>
              <a:tabLst/>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kumimoji="0" lang="en-US" sz="1000" i="0" u="none" strike="noStrike" kern="120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3" name="Rectangle: Rounded Corners 61">
            <a:extLst>
              <a:ext uri="{FF2B5EF4-FFF2-40B4-BE49-F238E27FC236}">
                <a16:creationId xmlns:a16="http://schemas.microsoft.com/office/drawing/2014/main" id="{532CC906-8477-DB60-A192-CF5F28FD359F}"/>
              </a:ext>
            </a:extLst>
          </p:cNvPr>
          <p:cNvSpPr/>
          <p:nvPr/>
        </p:nvSpPr>
        <p:spPr>
          <a:xfrm>
            <a:off x="4492752" y="1967453"/>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10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14" name="Rectangle: Rounded Corners 61">
            <a:extLst>
              <a:ext uri="{FF2B5EF4-FFF2-40B4-BE49-F238E27FC236}">
                <a16:creationId xmlns:a16="http://schemas.microsoft.com/office/drawing/2014/main" id="{A8E57247-7275-7A7F-6747-AAFC1D60686E}"/>
              </a:ext>
            </a:extLst>
          </p:cNvPr>
          <p:cNvSpPr/>
          <p:nvPr/>
        </p:nvSpPr>
        <p:spPr>
          <a:xfrm>
            <a:off x="2578781" y="1967315"/>
            <a:ext cx="1769084" cy="579919"/>
          </a:xfrm>
          <a:prstGeom prst="roundRect">
            <a:avLst/>
          </a:prstGeom>
          <a:noFill/>
          <a:ln>
            <a:solidFill>
              <a:srgbClr val="7C3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pic>
        <p:nvPicPr>
          <p:cNvPr id="19" name="Graphic 18" descr="Magnifying glass with solid fill">
            <a:extLst>
              <a:ext uri="{FF2B5EF4-FFF2-40B4-BE49-F238E27FC236}">
                <a16:creationId xmlns:a16="http://schemas.microsoft.com/office/drawing/2014/main" id="{D6805279-965A-B69E-6E3F-7B5E4C886A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332" y="2963110"/>
            <a:ext cx="234615" cy="234615"/>
          </a:xfrm>
          <a:prstGeom prst="rect">
            <a:avLst/>
          </a:prstGeom>
        </p:spPr>
      </p:pic>
      <p:pic>
        <p:nvPicPr>
          <p:cNvPr id="20" name="Graphic 19" descr="Checklist with solid fill">
            <a:extLst>
              <a:ext uri="{FF2B5EF4-FFF2-40B4-BE49-F238E27FC236}">
                <a16:creationId xmlns:a16="http://schemas.microsoft.com/office/drawing/2014/main" id="{EB48FA42-C781-6767-9188-92B537EB92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1250" y="5749762"/>
            <a:ext cx="234615" cy="234615"/>
          </a:xfrm>
          <a:prstGeom prst="rect">
            <a:avLst/>
          </a:prstGeom>
        </p:spPr>
      </p:pic>
      <p:sp>
        <p:nvSpPr>
          <p:cNvPr id="27" name="TextBox 26">
            <a:extLst>
              <a:ext uri="{FF2B5EF4-FFF2-40B4-BE49-F238E27FC236}">
                <a16:creationId xmlns:a16="http://schemas.microsoft.com/office/drawing/2014/main" id="{034F1785-CADF-B6EE-2F52-FCCFC85FE266}"/>
              </a:ext>
            </a:extLst>
          </p:cNvPr>
          <p:cNvSpPr txBox="1"/>
          <p:nvPr/>
        </p:nvSpPr>
        <p:spPr>
          <a:xfrm>
            <a:off x="495906" y="3277181"/>
            <a:ext cx="5821396" cy="1217577"/>
          </a:xfrm>
          <a:prstGeom prst="rect">
            <a:avLst/>
          </a:prstGeom>
          <a:noFill/>
        </p:spPr>
        <p:txBody>
          <a:bodyPr wrap="square" lIns="91440" tIns="45720" rIns="91440" bIns="45720" anchor="t">
            <a:spAutoFit/>
          </a:bodyPr>
          <a:lstStyle>
            <a:defPPr>
              <a:defRPr lang="en-US"/>
            </a:defPPr>
            <a:lvl1pPr marL="171450" marR="0" lvl="0" indent="-171450" algn="justLow" rtl="1" fontAlgn="auto">
              <a:lnSpc>
                <a:spcPct val="15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24" name="Rectangle: Rounded Corners 51">
            <a:extLst>
              <a:ext uri="{FF2B5EF4-FFF2-40B4-BE49-F238E27FC236}">
                <a16:creationId xmlns:a16="http://schemas.microsoft.com/office/drawing/2014/main" id="{0DB0910A-6BA8-4C07-C07B-373DFA435F61}"/>
              </a:ext>
            </a:extLst>
          </p:cNvPr>
          <p:cNvSpPr/>
          <p:nvPr/>
        </p:nvSpPr>
        <p:spPr>
          <a:xfrm>
            <a:off x="0" y="2885058"/>
            <a:ext cx="6858000" cy="359802"/>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الوضع الراهن</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225" name="TextBox 224">
            <a:extLst>
              <a:ext uri="{FF2B5EF4-FFF2-40B4-BE49-F238E27FC236}">
                <a16:creationId xmlns:a16="http://schemas.microsoft.com/office/drawing/2014/main" id="{868FE5B7-CAA4-90BA-52E2-61512896FBB9}"/>
              </a:ext>
            </a:extLst>
          </p:cNvPr>
          <p:cNvSpPr txBox="1"/>
          <p:nvPr/>
        </p:nvSpPr>
        <p:spPr>
          <a:xfrm>
            <a:off x="512398" y="6029958"/>
            <a:ext cx="5833203" cy="1217577"/>
          </a:xfrm>
          <a:prstGeom prst="rect">
            <a:avLst/>
          </a:prstGeom>
          <a:noFill/>
        </p:spPr>
        <p:txBody>
          <a:bodyPr wrap="square" lIns="91440" tIns="45720" rIns="91440" bIns="45720" anchor="t">
            <a:spAutoFit/>
          </a:bodyPr>
          <a:lstStyle>
            <a:defPPr>
              <a:defRPr lang="en-US"/>
            </a:defPPr>
            <a:lvl1pPr marL="171450" marR="0" lvl="0" indent="-171450" algn="r" rtl="1" fontAlgn="auto">
              <a:lnSpc>
                <a:spcPct val="150000"/>
              </a:lnSpc>
              <a:spcBef>
                <a:spcPts val="0"/>
              </a:spcBef>
              <a:spcAft>
                <a:spcPts val="0"/>
              </a:spcAft>
              <a:buClrTx/>
              <a:buSzTx/>
              <a:buFont typeface="Arial" panose="020B0604020202020204" pitchFamily="34" charset="0"/>
              <a:buChar char="•"/>
              <a:tabLst/>
              <a:defRPr sz="1000">
                <a:solidFill>
                  <a:srgbClr val="2A206A"/>
                </a:solidFill>
                <a:latin typeface="☞DIODRUM ARABIC MEDIUM" panose="00000600000000000000" pitchFamily="2" charset="-78"/>
                <a:cs typeface="☞DIODRUM ARABIC MEDIUM" panose="00000600000000000000" pitchFamily="2" charset="-78"/>
              </a:defRPr>
            </a:lvl1pPr>
          </a:lstStyle>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p>
          <a:p>
            <a:pPr lvl="0" algn="just">
              <a:defRPr/>
            </a:pPr>
            <a:r>
              <a:rPr lang="en-US" dirty="0"/>
              <a:t>XXXXXXX</a:t>
            </a:r>
            <a:endParaRPr lang="ar-SA" dirty="0"/>
          </a:p>
        </p:txBody>
      </p:sp>
      <p:sp>
        <p:nvSpPr>
          <p:cNvPr id="241" name="Rectangle: Rounded Corners 51">
            <a:extLst>
              <a:ext uri="{FF2B5EF4-FFF2-40B4-BE49-F238E27FC236}">
                <a16:creationId xmlns:a16="http://schemas.microsoft.com/office/drawing/2014/main" id="{17561157-37EE-9134-8451-67754C0FDFC4}"/>
              </a:ext>
            </a:extLst>
          </p:cNvPr>
          <p:cNvSpPr/>
          <p:nvPr/>
        </p:nvSpPr>
        <p:spPr>
          <a:xfrm>
            <a:off x="0" y="5699558"/>
            <a:ext cx="6858000" cy="300187"/>
          </a:xfrm>
          <a:prstGeom prst="roundRect">
            <a:avLst>
              <a:gd name="adj" fmla="val 0"/>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342900" algn="r" defTabSz="493456" rtl="1">
              <a:defRPr/>
            </a:pPr>
            <a:r>
              <a:rPr lang="ar-SA" sz="1400" b="1">
                <a:solidFill>
                  <a:srgbClr val="7C32C9"/>
                </a:solidFill>
                <a:latin typeface="☞DIODRUM ARABIC SEMIBOLD" panose="00000700000000000000" pitchFamily="2" charset="-78"/>
                <a:cs typeface="☞DIODRUM ARABIC SEMIBOLD" panose="00000700000000000000" pitchFamily="2" charset="-78"/>
              </a:rPr>
              <a:t>أبرز التوصيات</a:t>
            </a:r>
            <a:endParaRPr lang="en-US" sz="1400" b="1">
              <a:solidFill>
                <a:srgbClr val="7C32C9"/>
              </a:solidFill>
              <a:latin typeface="☞DIODRUM ARABIC SEMIBOLD" panose="00000700000000000000" pitchFamily="2" charset="-78"/>
              <a:cs typeface="☞DIODRUM ARABIC SEMIBOLD" panose="00000700000000000000" pitchFamily="2" charset="-78"/>
            </a:endParaRPr>
          </a:p>
        </p:txBody>
      </p:sp>
      <p:sp>
        <p:nvSpPr>
          <p:cNvPr id="3" name="Rectangle 2">
            <a:extLst>
              <a:ext uri="{FF2B5EF4-FFF2-40B4-BE49-F238E27FC236}">
                <a16:creationId xmlns:a16="http://schemas.microsoft.com/office/drawing/2014/main" id="{1F52FB68-994A-2492-0B03-28B0AE6A5BFD}"/>
              </a:ext>
            </a:extLst>
          </p:cNvPr>
          <p:cNvSpPr/>
          <p:nvPr/>
        </p:nvSpPr>
        <p:spPr>
          <a:xfrm>
            <a:off x="555370" y="1970999"/>
            <a:ext cx="1348449" cy="57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ar-SA" sz="1000" b="1">
                <a:solidFill>
                  <a:srgbClr val="3F3578"/>
                </a:solidFill>
                <a:latin typeface="☞DIODRUM ARABIC SEMIBOLD" panose="00000700000000000000" pitchFamily="2" charset="-78"/>
                <a:cs typeface="☞DIODRUM ARABIC SEMIBOLD" panose="00000700000000000000" pitchFamily="2" charset="-78"/>
              </a:rPr>
              <a:t>4.3 </a:t>
            </a:r>
            <a:r>
              <a:rPr kumimoji="0" lang="ar-JO"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تبني التقنيات ودمجها</a:t>
            </a:r>
            <a:endParaRPr kumimoji="0" lang="ar-SA" sz="1000" b="1"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endParaRPr>
          </a:p>
        </p:txBody>
      </p:sp>
      <p:sp>
        <p:nvSpPr>
          <p:cNvPr id="5" name="Rectangle: Rounded Corners 59">
            <a:extLst>
              <a:ext uri="{FF2B5EF4-FFF2-40B4-BE49-F238E27FC236}">
                <a16:creationId xmlns:a16="http://schemas.microsoft.com/office/drawing/2014/main" id="{A7B52BB9-803A-C676-4AD9-351E8FF96E2E}"/>
              </a:ext>
            </a:extLst>
          </p:cNvPr>
          <p:cNvSpPr/>
          <p:nvPr/>
        </p:nvSpPr>
        <p:spPr>
          <a:xfrm>
            <a:off x="1795913" y="1967147"/>
            <a:ext cx="640080" cy="579919"/>
          </a:xfrm>
          <a:prstGeom prst="roundRect">
            <a:avLst/>
          </a:prstGeom>
          <a:solidFill>
            <a:srgbClr val="382F71"/>
          </a:solid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defRPr/>
            </a:pPr>
            <a:r>
              <a:rPr lang="ar-SA" sz="1200">
                <a:solidFill>
                  <a:srgbClr val="FFFFFF"/>
                </a:solidFill>
                <a:latin typeface="☞DIODRUM ARABIC SEMIBOLD" panose="00000700000000000000" pitchFamily="2" charset="-78"/>
                <a:cs typeface="☞DIODRUM ARABIC SEMIBOLD" panose="00000700000000000000" pitchFamily="2" charset="-78"/>
              </a:rPr>
              <a:t>65%</a:t>
            </a:r>
          </a:p>
          <a:p>
            <a:pPr lvl="0" algn="ctr" fontAlgn="ctr">
              <a:defRPr/>
            </a:pPr>
            <a:r>
              <a:rPr lang="ar-SA" sz="1000">
                <a:solidFill>
                  <a:srgbClr val="FFFFFF"/>
                </a:solidFill>
                <a:latin typeface="☞DIODRUM ARABIC SEMIBOLD" panose="00000700000000000000" pitchFamily="2" charset="-78"/>
                <a:cs typeface="☞DIODRUM ARABIC SEMIBOLD" panose="00000700000000000000" pitchFamily="2" charset="-78"/>
              </a:rPr>
              <a:t>متطور</a:t>
            </a:r>
            <a:endParaRPr lang="en-US" sz="1000">
              <a:solidFill>
                <a:srgbClr val="FFFFFF"/>
              </a:solidFill>
              <a:latin typeface="☞DIODRUM ARABIC SEMIBOLD" panose="00000700000000000000" pitchFamily="2" charset="-78"/>
              <a:cs typeface="☞DIODRUM ARABIC SEMIBOLD" panose="00000700000000000000" pitchFamily="2" charset="-78"/>
            </a:endParaRPr>
          </a:p>
        </p:txBody>
      </p:sp>
      <p:sp>
        <p:nvSpPr>
          <p:cNvPr id="6" name="Rectangle: Rounded Corners 61">
            <a:extLst>
              <a:ext uri="{FF2B5EF4-FFF2-40B4-BE49-F238E27FC236}">
                <a16:creationId xmlns:a16="http://schemas.microsoft.com/office/drawing/2014/main" id="{77681198-108A-E0E7-A6AB-3EA9F0920CE1}"/>
              </a:ext>
            </a:extLst>
          </p:cNvPr>
          <p:cNvSpPr/>
          <p:nvPr/>
        </p:nvSpPr>
        <p:spPr>
          <a:xfrm>
            <a:off x="669798" y="1967146"/>
            <a:ext cx="1769084" cy="579919"/>
          </a:xfrm>
          <a:prstGeom prst="roundRect">
            <a:avLst/>
          </a:prstGeom>
          <a:noFill/>
          <a:ln>
            <a:solidFill>
              <a:srgbClr val="382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800" b="1" i="0" u="none" strike="noStrike" kern="0" cap="none" spc="0" normalizeH="0" baseline="0" noProof="0">
              <a:ln>
                <a:noFill/>
              </a:ln>
              <a:solidFill>
                <a:srgbClr val="FFFFFF"/>
              </a:solidFill>
              <a:effectLst/>
              <a:uLnTx/>
              <a:uFillTx/>
              <a:latin typeface="☞DIODRUM ARABIC SEMIBOLD" panose="00000700000000000000" pitchFamily="2" charset="-78"/>
              <a:cs typeface="☞DIODRUM ARABIC SEMIBOLD" panose="00000700000000000000" pitchFamily="2" charset="-78"/>
            </a:endParaRPr>
          </a:p>
        </p:txBody>
      </p:sp>
      <p:sp>
        <p:nvSpPr>
          <p:cNvPr id="2" name="SecloreFooter">
            <a:extLst>
              <a:ext uri="{FF2B5EF4-FFF2-40B4-BE49-F238E27FC236}">
                <a16:creationId xmlns:a16="http://schemas.microsoft.com/office/drawing/2014/main" id="{23A2B854-650D-4C09-9B4E-DFE2835E319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916190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8AA11-BCE6-60D5-C72E-DFC3DE3B8901}"/>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A8336A80-C828-FD20-91B0-C7596D7C6CD4}"/>
              </a:ext>
            </a:extLst>
          </p:cNvPr>
          <p:cNvSpPr txBox="1">
            <a:spLocks/>
          </p:cNvSpPr>
          <p:nvPr/>
        </p:nvSpPr>
        <p:spPr>
          <a:xfrm>
            <a:off x="1372059" y="4138082"/>
            <a:ext cx="4113881" cy="799706"/>
          </a:xfrm>
          <a:prstGeom prst="rect">
            <a:avLst/>
          </a:prstGeom>
        </p:spPr>
        <p:txBody>
          <a:bodyPr vert="horz" wrap="square" lIns="91440" tIns="45720" rIns="91440" bIns="45720" rtlCol="0" anchor="t">
            <a:sp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50000"/>
              </a:lnSpc>
              <a:spcBef>
                <a:spcPct val="0"/>
              </a:spcBef>
              <a:spcAft>
                <a:spcPts val="0"/>
              </a:spcAft>
              <a:buClrTx/>
              <a:buSzTx/>
              <a:buFontTx/>
              <a:buNone/>
              <a:tabLst/>
              <a:defRPr/>
            </a:pPr>
            <a:r>
              <a:rPr lang="ar-SA" sz="3500"/>
              <a:t>الخطط المقترحة</a:t>
            </a:r>
            <a:endParaRPr kumimoji="0" lang="ar-SA" sz="350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93D2CA06-A934-B7B4-BEDE-636F54F1656E}"/>
              </a:ext>
            </a:extLst>
          </p:cNvPr>
          <p:cNvSpPr txBox="1"/>
          <p:nvPr/>
        </p:nvSpPr>
        <p:spPr>
          <a:xfrm>
            <a:off x="1563324" y="6616611"/>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06</a:t>
            </a:r>
            <a:endParaRPr lang="en-SA" sz="5400" b="1" kern="0">
              <a:ln>
                <a:solidFill>
                  <a:srgbClr val="1CC182"/>
                </a:solidFill>
              </a:ln>
              <a:noFill/>
              <a:latin typeface="☞DIODRUM ARABIC" pitchFamily="2" charset="-78"/>
              <a:cs typeface="☞DIODRUM ARABIC" pitchFamily="2" charset="-78"/>
            </a:endParaRPr>
          </a:p>
        </p:txBody>
      </p:sp>
      <p:sp>
        <p:nvSpPr>
          <p:cNvPr id="2" name="SecloreFooter">
            <a:extLst>
              <a:ext uri="{FF2B5EF4-FFF2-40B4-BE49-F238E27FC236}">
                <a16:creationId xmlns:a16="http://schemas.microsoft.com/office/drawing/2014/main" id="{A9C1EEE5-13ED-4961-94E1-8244E09B675F}"/>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2458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15E6-EC4B-7588-977D-431E0C7CA62F}"/>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D444CFB3-9541-2B7D-CB36-564579408328}"/>
              </a:ext>
            </a:extLst>
          </p:cNvPr>
          <p:cNvSpPr txBox="1">
            <a:spLocks/>
          </p:cNvSpPr>
          <p:nvPr/>
        </p:nvSpPr>
        <p:spPr>
          <a:xfrm>
            <a:off x="495906" y="607272"/>
            <a:ext cx="5821397"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a:defRPr/>
            </a:pPr>
            <a:r>
              <a:rPr kumimoji="0" lang="ar-SA" sz="2000" b="1" i="0" u="none" strike="noStrike" kern="1200" cap="none" spc="0" normalizeH="0" baseline="0" noProof="0" dirty="0">
                <a:ln>
                  <a:noFill/>
                </a:ln>
                <a:solidFill>
                  <a:srgbClr val="1CC182"/>
                </a:solidFill>
                <a:effectLst/>
                <a:uLnTx/>
                <a:uFillTx/>
                <a:latin typeface="DiodrumArabic-Semibold" panose="00000700000000000000" pitchFamily="2" charset="-78"/>
                <a:cs typeface="DiodrumArabic-Semibold" panose="00000700000000000000" pitchFamily="2" charset="-78"/>
              </a:rPr>
              <a:t>6. </a:t>
            </a:r>
            <a:r>
              <a:rPr kumimoji="0" lang="ar-SA" sz="2000" b="1" i="0" u="none" strike="noStrike" kern="1200" cap="none" spc="0" normalizeH="0" baseline="0" noProof="0" dirty="0">
                <a:ln>
                  <a:noFill/>
                </a:ln>
                <a:solidFill>
                  <a:srgbClr val="3F3578"/>
                </a:solidFill>
                <a:effectLst/>
                <a:uLnTx/>
                <a:uFillTx/>
                <a:latin typeface="☞DIODRUM ARABIC SEMIBOLD" panose="00000700000000000000" pitchFamily="2" charset="-78"/>
                <a:cs typeface="☞DIODRUM ARABIC SEMIBOLD" panose="00000700000000000000" pitchFamily="2" charset="-78"/>
              </a:rPr>
              <a:t>الخطط المقترحة لتطوير </a:t>
            </a:r>
            <a:r>
              <a:rPr lang="ar-SA" sz="2000" dirty="0">
                <a:solidFill>
                  <a:srgbClr val="3F3578"/>
                </a:solidFill>
                <a:latin typeface="☞DIODRUM ARABIC SEMIBOLD" panose="00000700000000000000" pitchFamily="2" charset="-78"/>
                <a:cs typeface="☞DIODRUM ARABIC SEMIBOLD" panose="00000700000000000000" pitchFamily="2" charset="-78"/>
              </a:rPr>
              <a:t>القدرات لدى </a:t>
            </a:r>
            <a:r>
              <a:rPr lang="en-US" sz="2000" dirty="0">
                <a:solidFill>
                  <a:srgbClr val="3F3578"/>
                </a:solidFill>
                <a:latin typeface="☞DIODRUM ARABIC SEMIBOLD" panose="00000700000000000000" pitchFamily="2" charset="-78"/>
                <a:cs typeface="☞DIODRUM ARABIC SEMIBOLD" panose="00000700000000000000" pitchFamily="2" charset="-78"/>
              </a:rPr>
              <a:t>XXX</a:t>
            </a:r>
            <a:r>
              <a:rPr lang="ar-SA" sz="2000" dirty="0">
                <a:solidFill>
                  <a:srgbClr val="3F3578"/>
                </a:solidFill>
                <a:latin typeface="☞DIODRUM ARABIC SEMIBOLD" panose="00000700000000000000" pitchFamily="2" charset="-78"/>
                <a:cs typeface="☞DIODRUM ARABIC SEMIBOLD" panose="00000700000000000000" pitchFamily="2" charset="-78"/>
              </a:rPr>
              <a:t> </a:t>
            </a:r>
          </a:p>
        </p:txBody>
      </p:sp>
      <p:sp>
        <p:nvSpPr>
          <p:cNvPr id="3" name="Rounded Rectangle 13">
            <a:extLst>
              <a:ext uri="{FF2B5EF4-FFF2-40B4-BE49-F238E27FC236}">
                <a16:creationId xmlns:a16="http://schemas.microsoft.com/office/drawing/2014/main" id="{D1B12F3B-B57F-D193-AA9E-938399D4DE47}"/>
              </a:ext>
            </a:extLst>
          </p:cNvPr>
          <p:cNvSpPr/>
          <p:nvPr/>
        </p:nvSpPr>
        <p:spPr>
          <a:xfrm>
            <a:off x="606477" y="1284597"/>
            <a:ext cx="5568391" cy="298919"/>
          </a:xfrm>
          <a:prstGeom prst="roundRect">
            <a:avLst>
              <a:gd name="adj" fmla="val 22549"/>
            </a:avLst>
          </a:prstGeom>
          <a:solidFill>
            <a:srgbClr val="7C32C9">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SA" sz="1200" b="0" i="0" u="none" strike="noStrike" kern="1200" cap="none" spc="0" normalizeH="0" baseline="0" noProof="0">
              <a:ln>
                <a:noFill/>
              </a:ln>
              <a:solidFill>
                <a:srgbClr val="FFFFFF"/>
              </a:solidFill>
              <a:effectLst/>
              <a:uLnTx/>
              <a:uFillTx/>
              <a:latin typeface="☞DIODRUM ARABIC MEDIUM" panose="00000600000000000000" pitchFamily="2" charset="-78"/>
              <a:ea typeface="+mn-ea"/>
              <a:cs typeface="☞DIODRUM ARABIC MEDIUM" pitchFamily="2" charset="-78"/>
            </a:endParaRPr>
          </a:p>
        </p:txBody>
      </p:sp>
      <p:sp>
        <p:nvSpPr>
          <p:cNvPr id="5" name="TextBox 4">
            <a:extLst>
              <a:ext uri="{FF2B5EF4-FFF2-40B4-BE49-F238E27FC236}">
                <a16:creationId xmlns:a16="http://schemas.microsoft.com/office/drawing/2014/main" id="{A0BB5478-CC3B-7929-F94D-5E221EDAC1BD}"/>
              </a:ext>
            </a:extLst>
          </p:cNvPr>
          <p:cNvSpPr txBox="1"/>
          <p:nvPr/>
        </p:nvSpPr>
        <p:spPr>
          <a:xfrm>
            <a:off x="540651" y="1270031"/>
            <a:ext cx="5788458" cy="324961"/>
          </a:xfrm>
          <a:prstGeom prst="rect">
            <a:avLst/>
          </a:prstGeom>
        </p:spPr>
        <p:txBody>
          <a:bodyPr wrap="square">
            <a:spAutoFit/>
          </a:bodyPr>
          <a:lstStyle>
            <a:defPPr>
              <a:defRPr lang="en-US"/>
            </a:defPPr>
            <a:lvl1pPr algn="justLow" defTabSz="457200" rtl="1">
              <a:lnSpc>
                <a:spcPts val="1960"/>
              </a:lnSpc>
              <a:spcAft>
                <a:spcPts val="600"/>
              </a:spcAft>
              <a:defRPr kumimoji="0" sz="1200" b="0" i="0" u="none" strike="noStrike" cap="none" spc="0" normalizeH="0" baseline="0">
                <a:ln>
                  <a:noFill/>
                </a:ln>
                <a:solidFill>
                  <a:srgbClr val="000000">
                    <a:lumMod val="50000"/>
                    <a:lumOff val="50000"/>
                  </a:srgbClr>
                </a:solidFill>
                <a:effectLst/>
                <a:uLnTx/>
                <a:uFillTx/>
                <a:latin typeface="Bahij Janna" panose="02040503050201020203" pitchFamily="18" charset="-78"/>
                <a:cs typeface="Bahij Janna" panose="02040503050201020203" pitchFamily="18" charset="-78"/>
              </a:defRPr>
            </a:lvl1pPr>
          </a:lstStyle>
          <a:p>
            <a:pPr marL="0" marR="0" lvl="0" indent="0" algn="justLow" defTabSz="457200" rtl="1" eaLnBrk="1" fontAlgn="auto" latinLnBrk="0" hangingPunct="1">
              <a:lnSpc>
                <a:spcPts val="1960"/>
              </a:lnSpc>
              <a:spcBef>
                <a:spcPts val="0"/>
              </a:spcBef>
              <a:spcAft>
                <a:spcPts val="600"/>
              </a:spcAft>
              <a:buClrTx/>
              <a:buSzTx/>
              <a:buFontTx/>
              <a:buNone/>
              <a:tabLst/>
              <a:defRPr/>
            </a:pPr>
            <a:r>
              <a:rPr kumimoji="0" lang="en-US" sz="12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	</a:t>
            </a:r>
            <a:r>
              <a:rPr kumimoji="0" lang="ar-SA" sz="14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البحث</a:t>
            </a:r>
            <a:endParaRPr kumimoji="0" lang="ar-SA" sz="1400" b="0"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endParaRPr>
          </a:p>
        </p:txBody>
      </p:sp>
      <p:sp>
        <p:nvSpPr>
          <p:cNvPr id="7" name="Rounded Rectangle 13">
            <a:extLst>
              <a:ext uri="{FF2B5EF4-FFF2-40B4-BE49-F238E27FC236}">
                <a16:creationId xmlns:a16="http://schemas.microsoft.com/office/drawing/2014/main" id="{0EA57BB6-CE6F-3E40-F813-A253596737F1}"/>
              </a:ext>
            </a:extLst>
          </p:cNvPr>
          <p:cNvSpPr/>
          <p:nvPr/>
        </p:nvSpPr>
        <p:spPr>
          <a:xfrm>
            <a:off x="606477" y="3143773"/>
            <a:ext cx="5568391" cy="298919"/>
          </a:xfrm>
          <a:prstGeom prst="roundRect">
            <a:avLst>
              <a:gd name="adj" fmla="val 22549"/>
            </a:avLst>
          </a:prstGeom>
          <a:solidFill>
            <a:srgbClr val="7C32C9">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SA" sz="1200" b="0" i="0" u="none" strike="noStrike" kern="1200" cap="none" spc="0" normalizeH="0" baseline="0" noProof="0">
              <a:ln>
                <a:noFill/>
              </a:ln>
              <a:solidFill>
                <a:srgbClr val="FFFFFF"/>
              </a:solidFill>
              <a:effectLst/>
              <a:uLnTx/>
              <a:uFillTx/>
              <a:latin typeface="☞DIODRUM ARABIC MEDIUM" panose="00000600000000000000" pitchFamily="2" charset="-78"/>
              <a:ea typeface="+mn-ea"/>
              <a:cs typeface="☞DIODRUM ARABIC MEDIUM" pitchFamily="2" charset="-78"/>
            </a:endParaRPr>
          </a:p>
        </p:txBody>
      </p:sp>
      <p:sp>
        <p:nvSpPr>
          <p:cNvPr id="8" name="TextBox 7">
            <a:extLst>
              <a:ext uri="{FF2B5EF4-FFF2-40B4-BE49-F238E27FC236}">
                <a16:creationId xmlns:a16="http://schemas.microsoft.com/office/drawing/2014/main" id="{142276D1-729E-7741-298C-DBAD2490A2EE}"/>
              </a:ext>
            </a:extLst>
          </p:cNvPr>
          <p:cNvSpPr txBox="1"/>
          <p:nvPr/>
        </p:nvSpPr>
        <p:spPr>
          <a:xfrm>
            <a:off x="540651" y="3131213"/>
            <a:ext cx="5788458" cy="324961"/>
          </a:xfrm>
          <a:prstGeom prst="rect">
            <a:avLst/>
          </a:prstGeom>
        </p:spPr>
        <p:txBody>
          <a:bodyPr wrap="square">
            <a:spAutoFit/>
          </a:bodyPr>
          <a:lstStyle>
            <a:defPPr>
              <a:defRPr lang="en-US"/>
            </a:defPPr>
            <a:lvl1pPr algn="justLow" defTabSz="457200" rtl="1">
              <a:lnSpc>
                <a:spcPts val="1960"/>
              </a:lnSpc>
              <a:spcAft>
                <a:spcPts val="600"/>
              </a:spcAft>
              <a:defRPr kumimoji="0" sz="1200" b="0" i="0" u="none" strike="noStrike" cap="none" spc="0" normalizeH="0" baseline="0">
                <a:ln>
                  <a:noFill/>
                </a:ln>
                <a:solidFill>
                  <a:srgbClr val="000000">
                    <a:lumMod val="50000"/>
                    <a:lumOff val="50000"/>
                  </a:srgbClr>
                </a:solidFill>
                <a:effectLst/>
                <a:uLnTx/>
                <a:uFillTx/>
                <a:latin typeface="Bahij Janna" panose="02040503050201020203" pitchFamily="18" charset="-78"/>
                <a:cs typeface="Bahij Janna" panose="02040503050201020203" pitchFamily="18" charset="-78"/>
              </a:defRPr>
            </a:lvl1pPr>
          </a:lstStyle>
          <a:p>
            <a:pPr marL="0" marR="0" lvl="0" indent="0" algn="just" defTabSz="457200" rtl="1" eaLnBrk="1" fontAlgn="auto" latinLnBrk="0" hangingPunct="1">
              <a:lnSpc>
                <a:spcPts val="1960"/>
              </a:lnSpc>
              <a:spcBef>
                <a:spcPts val="0"/>
              </a:spcBef>
              <a:spcAft>
                <a:spcPts val="600"/>
              </a:spcAft>
              <a:buClrTx/>
              <a:buSzTx/>
              <a:buFontTx/>
              <a:buNone/>
              <a:tabLst/>
              <a:defRPr/>
            </a:pPr>
            <a:r>
              <a:rPr kumimoji="0" lang="en-US" sz="12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	</a:t>
            </a:r>
            <a:r>
              <a:rPr kumimoji="0" lang="ar-SA" sz="14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التواصل</a:t>
            </a:r>
            <a:endParaRPr kumimoji="0" lang="ar-SA" sz="1400" b="0"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endParaRPr>
          </a:p>
        </p:txBody>
      </p:sp>
      <p:sp>
        <p:nvSpPr>
          <p:cNvPr id="10" name="Rounded Rectangle 13">
            <a:extLst>
              <a:ext uri="{FF2B5EF4-FFF2-40B4-BE49-F238E27FC236}">
                <a16:creationId xmlns:a16="http://schemas.microsoft.com/office/drawing/2014/main" id="{30174416-97E9-FC2B-01EF-CB5BC824A0B7}"/>
              </a:ext>
            </a:extLst>
          </p:cNvPr>
          <p:cNvSpPr/>
          <p:nvPr/>
        </p:nvSpPr>
        <p:spPr>
          <a:xfrm>
            <a:off x="606477" y="5037290"/>
            <a:ext cx="5568391" cy="298919"/>
          </a:xfrm>
          <a:prstGeom prst="roundRect">
            <a:avLst>
              <a:gd name="adj" fmla="val 22549"/>
            </a:avLst>
          </a:prstGeom>
          <a:solidFill>
            <a:srgbClr val="7C32C9">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SA" sz="1200" b="0" i="0" u="none" strike="noStrike" kern="1200" cap="none" spc="0" normalizeH="0" baseline="0" noProof="0">
              <a:ln>
                <a:noFill/>
              </a:ln>
              <a:solidFill>
                <a:srgbClr val="FFFFFF"/>
              </a:solidFill>
              <a:effectLst/>
              <a:uLnTx/>
              <a:uFillTx/>
              <a:latin typeface="☞DIODRUM ARABIC MEDIUM" panose="00000600000000000000" pitchFamily="2" charset="-78"/>
              <a:ea typeface="+mn-ea"/>
              <a:cs typeface="☞DIODRUM ARABIC MEDIUM" pitchFamily="2" charset="-78"/>
            </a:endParaRPr>
          </a:p>
        </p:txBody>
      </p:sp>
      <p:sp>
        <p:nvSpPr>
          <p:cNvPr id="11" name="TextBox 10">
            <a:extLst>
              <a:ext uri="{FF2B5EF4-FFF2-40B4-BE49-F238E27FC236}">
                <a16:creationId xmlns:a16="http://schemas.microsoft.com/office/drawing/2014/main" id="{3BF294D3-6260-44C6-9DFC-E0BFA88D34D2}"/>
              </a:ext>
            </a:extLst>
          </p:cNvPr>
          <p:cNvSpPr txBox="1"/>
          <p:nvPr/>
        </p:nvSpPr>
        <p:spPr>
          <a:xfrm>
            <a:off x="540651" y="5019619"/>
            <a:ext cx="5788458" cy="324961"/>
          </a:xfrm>
          <a:prstGeom prst="rect">
            <a:avLst/>
          </a:prstGeom>
        </p:spPr>
        <p:txBody>
          <a:bodyPr wrap="square">
            <a:spAutoFit/>
          </a:bodyPr>
          <a:lstStyle>
            <a:defPPr>
              <a:defRPr lang="en-US"/>
            </a:defPPr>
            <a:lvl1pPr algn="justLow" defTabSz="457200" rtl="1">
              <a:lnSpc>
                <a:spcPts val="1960"/>
              </a:lnSpc>
              <a:spcAft>
                <a:spcPts val="600"/>
              </a:spcAft>
              <a:defRPr kumimoji="0" sz="1200" b="0" i="0" u="none" strike="noStrike" cap="none" spc="0" normalizeH="0" baseline="0">
                <a:ln>
                  <a:noFill/>
                </a:ln>
                <a:solidFill>
                  <a:srgbClr val="000000">
                    <a:lumMod val="50000"/>
                    <a:lumOff val="50000"/>
                  </a:srgbClr>
                </a:solidFill>
                <a:effectLst/>
                <a:uLnTx/>
                <a:uFillTx/>
                <a:latin typeface="Bahij Janna" panose="02040503050201020203" pitchFamily="18" charset="-78"/>
                <a:cs typeface="Bahij Janna" panose="02040503050201020203" pitchFamily="18" charset="-78"/>
              </a:defRPr>
            </a:lvl1pPr>
          </a:lstStyle>
          <a:p>
            <a:pPr marL="0" marR="0" lvl="0" indent="0" algn="just" defTabSz="457200" rtl="1" eaLnBrk="1" fontAlgn="auto" latinLnBrk="0" hangingPunct="1">
              <a:lnSpc>
                <a:spcPts val="1960"/>
              </a:lnSpc>
              <a:spcBef>
                <a:spcPts val="0"/>
              </a:spcBef>
              <a:spcAft>
                <a:spcPts val="600"/>
              </a:spcAft>
              <a:buClrTx/>
              <a:buSzTx/>
              <a:buFontTx/>
              <a:buNone/>
              <a:tabLst/>
              <a:defRPr/>
            </a:pPr>
            <a:r>
              <a:rPr kumimoji="0" lang="en-US" sz="12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	</a:t>
            </a:r>
            <a:r>
              <a:rPr kumimoji="0" lang="ar-SA" sz="14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الإثبات</a:t>
            </a:r>
            <a:endParaRPr kumimoji="0" lang="ar-SA" sz="1400" b="0"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endParaRPr>
          </a:p>
        </p:txBody>
      </p:sp>
      <p:sp>
        <p:nvSpPr>
          <p:cNvPr id="13" name="Rounded Rectangle 13">
            <a:extLst>
              <a:ext uri="{FF2B5EF4-FFF2-40B4-BE49-F238E27FC236}">
                <a16:creationId xmlns:a16="http://schemas.microsoft.com/office/drawing/2014/main" id="{FE12F606-3C0F-E6B9-AC45-FECB090E737E}"/>
              </a:ext>
            </a:extLst>
          </p:cNvPr>
          <p:cNvSpPr/>
          <p:nvPr/>
        </p:nvSpPr>
        <p:spPr>
          <a:xfrm>
            <a:off x="606477" y="6923012"/>
            <a:ext cx="5568391" cy="298919"/>
          </a:xfrm>
          <a:prstGeom prst="roundRect">
            <a:avLst>
              <a:gd name="adj" fmla="val 22549"/>
            </a:avLst>
          </a:prstGeom>
          <a:solidFill>
            <a:srgbClr val="7C32C9">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SA" sz="1200" b="0" i="0" u="none" strike="noStrike" kern="1200" cap="none" spc="0" normalizeH="0" baseline="0" noProof="0">
              <a:ln>
                <a:noFill/>
              </a:ln>
              <a:solidFill>
                <a:srgbClr val="FFFFFF"/>
              </a:solidFill>
              <a:effectLst/>
              <a:uLnTx/>
              <a:uFillTx/>
              <a:latin typeface="☞DIODRUM ARABIC MEDIUM" panose="00000600000000000000" pitchFamily="2" charset="-78"/>
              <a:ea typeface="+mn-ea"/>
              <a:cs typeface="☞DIODRUM ARABIC MEDIUM" pitchFamily="2" charset="-78"/>
            </a:endParaRPr>
          </a:p>
        </p:txBody>
      </p:sp>
      <p:sp>
        <p:nvSpPr>
          <p:cNvPr id="14" name="TextBox 13">
            <a:extLst>
              <a:ext uri="{FF2B5EF4-FFF2-40B4-BE49-F238E27FC236}">
                <a16:creationId xmlns:a16="http://schemas.microsoft.com/office/drawing/2014/main" id="{53FF5303-FA5F-ECF0-DD61-DDF3865DB8AE}"/>
              </a:ext>
            </a:extLst>
          </p:cNvPr>
          <p:cNvSpPr txBox="1"/>
          <p:nvPr/>
        </p:nvSpPr>
        <p:spPr>
          <a:xfrm>
            <a:off x="540651" y="6913374"/>
            <a:ext cx="5788458" cy="324961"/>
          </a:xfrm>
          <a:prstGeom prst="rect">
            <a:avLst/>
          </a:prstGeom>
        </p:spPr>
        <p:txBody>
          <a:bodyPr wrap="square">
            <a:spAutoFit/>
          </a:bodyPr>
          <a:lstStyle>
            <a:defPPr>
              <a:defRPr lang="en-US"/>
            </a:defPPr>
            <a:lvl1pPr algn="justLow" defTabSz="457200" rtl="1">
              <a:lnSpc>
                <a:spcPts val="1960"/>
              </a:lnSpc>
              <a:spcAft>
                <a:spcPts val="600"/>
              </a:spcAft>
              <a:defRPr kumimoji="0" sz="1200" b="0" i="0" u="none" strike="noStrike" cap="none" spc="0" normalizeH="0" baseline="0">
                <a:ln>
                  <a:noFill/>
                </a:ln>
                <a:solidFill>
                  <a:srgbClr val="000000">
                    <a:lumMod val="50000"/>
                    <a:lumOff val="50000"/>
                  </a:srgbClr>
                </a:solidFill>
                <a:effectLst/>
                <a:uLnTx/>
                <a:uFillTx/>
                <a:latin typeface="Bahij Janna" panose="02040503050201020203" pitchFamily="18" charset="-78"/>
                <a:cs typeface="Bahij Janna" panose="02040503050201020203" pitchFamily="18" charset="-78"/>
              </a:defRPr>
            </a:lvl1pPr>
          </a:lstStyle>
          <a:p>
            <a:pPr marL="0" marR="0" lvl="0" indent="0" algn="just" defTabSz="457200" rtl="1" eaLnBrk="1" fontAlgn="auto" latinLnBrk="0" hangingPunct="1">
              <a:lnSpc>
                <a:spcPts val="1960"/>
              </a:lnSpc>
              <a:spcBef>
                <a:spcPts val="0"/>
              </a:spcBef>
              <a:spcAft>
                <a:spcPts val="600"/>
              </a:spcAft>
              <a:buClrTx/>
              <a:buSzTx/>
              <a:buFontTx/>
              <a:buNone/>
              <a:tabLst/>
              <a:defRPr/>
            </a:pPr>
            <a:r>
              <a:rPr kumimoji="0" lang="en-US" sz="12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	</a:t>
            </a:r>
            <a:r>
              <a:rPr kumimoji="0" lang="ar-SA" sz="1400" b="1"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rPr>
              <a:t>التكامل</a:t>
            </a:r>
            <a:endParaRPr kumimoji="0" lang="ar-SA" sz="1400" b="0" i="0" u="none" strike="noStrike" kern="1200" cap="none" spc="0" normalizeH="0" baseline="0" noProof="0">
              <a:ln>
                <a:noFill/>
              </a:ln>
              <a:solidFill>
                <a:srgbClr val="7C32C9"/>
              </a:solidFill>
              <a:effectLst/>
              <a:uLnTx/>
              <a:uFillTx/>
              <a:latin typeface="☞DIODRUM ARABIC MEDIUM" panose="00000600000000000000" pitchFamily="2" charset="-78"/>
              <a:ea typeface="+mn-ea"/>
              <a:cs typeface="☞DIODRUM ARABIC MEDIUM" panose="00000600000000000000" pitchFamily="2" charset="-78"/>
            </a:endParaRPr>
          </a:p>
        </p:txBody>
      </p:sp>
      <p:sp>
        <p:nvSpPr>
          <p:cNvPr id="70" name="TextBox 194">
            <a:extLst>
              <a:ext uri="{FF2B5EF4-FFF2-40B4-BE49-F238E27FC236}">
                <a16:creationId xmlns:a16="http://schemas.microsoft.com/office/drawing/2014/main" id="{19E33519-1651-9810-163A-46B131840BB9}"/>
              </a:ext>
            </a:extLst>
          </p:cNvPr>
          <p:cNvSpPr txBox="1"/>
          <p:nvPr/>
        </p:nvSpPr>
        <p:spPr>
          <a:xfrm>
            <a:off x="540651" y="5439249"/>
            <a:ext cx="5725657" cy="900246"/>
          </a:xfrm>
          <a:prstGeom prst="rect">
            <a:avLst/>
          </a:prstGeom>
          <a:noFill/>
        </p:spPr>
        <p:txBody>
          <a:bodyPr wrap="square" lIns="91440" tIns="45720" rIns="91440" bIns="45720" rtlCol="0" anchor="t">
            <a:spAutoFit/>
          </a:bodyPr>
          <a:lstStyle>
            <a:defPPr>
              <a:defRPr lang="en-US"/>
            </a:defPPr>
            <a:lvl1pPr marL="171450" marR="0" lvl="0" indent="-171450" algn="justLow" rtl="1" fontAlgn="auto">
              <a:lnSpc>
                <a:spcPct val="100000"/>
              </a:lnSpc>
              <a:spcBef>
                <a:spcPts val="0"/>
              </a:spcBef>
              <a:spcAft>
                <a:spcPts val="0"/>
              </a:spcAft>
              <a:buClr>
                <a:srgbClr val="1CC182"/>
              </a:buClr>
              <a:buSzTx/>
              <a:buFont typeface="Arial" panose="020B0604020202020204" pitchFamily="34" charset="0"/>
              <a:buChar char="•"/>
              <a:tabLst/>
              <a:defRPr sz="1050">
                <a:solidFill>
                  <a:srgbClr val="3F3578"/>
                </a:solidFill>
                <a:latin typeface="☞DIODRUM ARABIC MEDIUM" panose="00000600000000000000" pitchFamily="2" charset="-78"/>
                <a:cs typeface="☞DIODRUM ARABIC MEDIUM" panose="000006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endParaRPr lang="ar-SA" dirty="0">
              <a:solidFill>
                <a:srgbClr val="2A206A"/>
              </a:solidFill>
            </a:endParaRPr>
          </a:p>
        </p:txBody>
      </p:sp>
      <p:sp>
        <p:nvSpPr>
          <p:cNvPr id="71" name="TextBox 194">
            <a:extLst>
              <a:ext uri="{FF2B5EF4-FFF2-40B4-BE49-F238E27FC236}">
                <a16:creationId xmlns:a16="http://schemas.microsoft.com/office/drawing/2014/main" id="{56611D0E-A85F-BD19-5519-42E3C6E54A90}"/>
              </a:ext>
            </a:extLst>
          </p:cNvPr>
          <p:cNvSpPr txBox="1"/>
          <p:nvPr/>
        </p:nvSpPr>
        <p:spPr>
          <a:xfrm>
            <a:off x="540651" y="7327465"/>
            <a:ext cx="5725657" cy="900246"/>
          </a:xfrm>
          <a:prstGeom prst="rect">
            <a:avLst/>
          </a:prstGeom>
          <a:noFill/>
        </p:spPr>
        <p:txBody>
          <a:bodyPr wrap="square" rtlCol="0">
            <a:spAutoFit/>
          </a:bodyPr>
          <a:lstStyle>
            <a:defPPr>
              <a:defRPr lang="en-US"/>
            </a:defPPr>
            <a:lvl1pPr marL="171450" marR="0" lvl="0" indent="-171450" algn="justLow" rtl="1" fontAlgn="auto">
              <a:lnSpc>
                <a:spcPct val="100000"/>
              </a:lnSpc>
              <a:spcBef>
                <a:spcPts val="0"/>
              </a:spcBef>
              <a:spcAft>
                <a:spcPts val="0"/>
              </a:spcAft>
              <a:buClr>
                <a:srgbClr val="1CC182"/>
              </a:buClr>
              <a:buSzTx/>
              <a:buFont typeface="Arial" panose="020B0604020202020204" pitchFamily="34" charset="0"/>
              <a:buChar char="•"/>
              <a:tabLst/>
              <a:defRPr sz="1050">
                <a:solidFill>
                  <a:srgbClr val="3F3578"/>
                </a:solidFill>
                <a:latin typeface="☞DIODRUM ARABIC MEDIUM" panose="00000600000000000000" pitchFamily="2" charset="-78"/>
                <a:cs typeface="☞DIODRUM ARABIC MEDIUM" panose="000006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p>
          <a:p>
            <a:pPr lvl="0" algn="just">
              <a:defRPr/>
            </a:pPr>
            <a:r>
              <a:rPr lang="en-US" dirty="0">
                <a:solidFill>
                  <a:srgbClr val="2A206A"/>
                </a:solidFill>
              </a:rPr>
              <a:t>XXXXXXX</a:t>
            </a:r>
            <a:endParaRPr lang="ar-SA" dirty="0">
              <a:solidFill>
                <a:srgbClr val="2A206A"/>
              </a:solidFill>
            </a:endParaRPr>
          </a:p>
        </p:txBody>
      </p:sp>
      <p:sp>
        <p:nvSpPr>
          <p:cNvPr id="87" name="TextBox 194">
            <a:extLst>
              <a:ext uri="{FF2B5EF4-FFF2-40B4-BE49-F238E27FC236}">
                <a16:creationId xmlns:a16="http://schemas.microsoft.com/office/drawing/2014/main" id="{491623A4-9BF3-DA44-8183-B00C1AC38ACE}"/>
              </a:ext>
            </a:extLst>
          </p:cNvPr>
          <p:cNvSpPr txBox="1"/>
          <p:nvPr/>
        </p:nvSpPr>
        <p:spPr>
          <a:xfrm>
            <a:off x="540651" y="3585943"/>
            <a:ext cx="5725657" cy="861774"/>
          </a:xfrm>
          <a:prstGeom prst="rect">
            <a:avLst/>
          </a:prstGeom>
          <a:noFill/>
        </p:spPr>
        <p:txBody>
          <a:bodyPr wrap="square" lIns="91440" tIns="45720" rIns="91440" bIns="45720" rtlCol="0" anchor="t">
            <a:spAutoFit/>
          </a:bodyPr>
          <a:lstStyle>
            <a:defPPr>
              <a:defRPr lang="en-US"/>
            </a:defPPr>
            <a:lvl1pPr marL="171450" marR="0" lvl="0" indent="-171450" algn="r" rtl="1" fontAlgn="auto">
              <a:lnSpc>
                <a:spcPct val="100000"/>
              </a:lnSpc>
              <a:spcBef>
                <a:spcPts val="0"/>
              </a:spcBef>
              <a:spcAft>
                <a:spcPts val="0"/>
              </a:spcAft>
              <a:buClr>
                <a:srgbClr val="3F3578"/>
              </a:buClr>
              <a:buSzTx/>
              <a:buFont typeface="Arial" panose="020B0604020202020204" pitchFamily="34" charset="0"/>
              <a:buChar char="•"/>
              <a:tabLst/>
              <a:defRPr sz="1050">
                <a:solidFill>
                  <a:srgbClr val="3F3578"/>
                </a:solidFill>
                <a:latin typeface="☞DIODRUM ARABIC MEDIUM" panose="00000600000000000000" pitchFamily="2" charset="-78"/>
                <a:cs typeface="☞DIODRUM ARABIC MEDIUM" panose="000006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endParaRPr lang="ar-SA" sz="1000" dirty="0">
              <a:solidFill>
                <a:srgbClr val="2A206A"/>
              </a:solidFill>
            </a:endParaRPr>
          </a:p>
        </p:txBody>
      </p:sp>
      <p:sp>
        <p:nvSpPr>
          <p:cNvPr id="88" name="TextBox 194">
            <a:extLst>
              <a:ext uri="{FF2B5EF4-FFF2-40B4-BE49-F238E27FC236}">
                <a16:creationId xmlns:a16="http://schemas.microsoft.com/office/drawing/2014/main" id="{D0BA27C7-20A9-6481-A687-C03A7D72DAE6}"/>
              </a:ext>
            </a:extLst>
          </p:cNvPr>
          <p:cNvSpPr txBox="1"/>
          <p:nvPr/>
        </p:nvSpPr>
        <p:spPr>
          <a:xfrm>
            <a:off x="527843" y="1681430"/>
            <a:ext cx="5725657" cy="861774"/>
          </a:xfrm>
          <a:prstGeom prst="rect">
            <a:avLst/>
          </a:prstGeom>
          <a:noFill/>
        </p:spPr>
        <p:txBody>
          <a:bodyPr wrap="square" rtlCol="0">
            <a:spAutoFit/>
          </a:bodyPr>
          <a:lstStyle>
            <a:defPPr>
              <a:defRPr lang="en-US"/>
            </a:defPPr>
            <a:lvl1pPr marL="171450" marR="0" lvl="0" indent="-171450" algn="justLow" rtl="1" fontAlgn="auto">
              <a:lnSpc>
                <a:spcPct val="100000"/>
              </a:lnSpc>
              <a:spcBef>
                <a:spcPts val="0"/>
              </a:spcBef>
              <a:spcAft>
                <a:spcPts val="0"/>
              </a:spcAft>
              <a:buClr>
                <a:srgbClr val="1CC182"/>
              </a:buClr>
              <a:buSzTx/>
              <a:buFont typeface="Arial" panose="020B0604020202020204" pitchFamily="34" charset="0"/>
              <a:buChar char="•"/>
              <a:tabLst/>
              <a:defRPr sz="1050">
                <a:solidFill>
                  <a:srgbClr val="3F3578"/>
                </a:solidFill>
                <a:latin typeface="☞DIODRUM ARABIC MEDIUM" panose="00000600000000000000" pitchFamily="2" charset="-78"/>
                <a:cs typeface="☞DIODRUM ARABIC MEDIUM" panose="000006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p>
          <a:p>
            <a:pPr lvl="0" algn="just">
              <a:defRPr/>
            </a:pPr>
            <a:r>
              <a:rPr lang="en-US" sz="1000" dirty="0">
                <a:solidFill>
                  <a:srgbClr val="2A206A"/>
                </a:solidFill>
              </a:rPr>
              <a:t>XXXXXXX</a:t>
            </a:r>
            <a:endParaRPr lang="ar-SA" sz="1000" dirty="0">
              <a:solidFill>
                <a:srgbClr val="2A206A"/>
              </a:solidFill>
            </a:endParaRPr>
          </a:p>
        </p:txBody>
      </p:sp>
      <p:sp>
        <p:nvSpPr>
          <p:cNvPr id="104" name="object 8">
            <a:extLst>
              <a:ext uri="{FF2B5EF4-FFF2-40B4-BE49-F238E27FC236}">
                <a16:creationId xmlns:a16="http://schemas.microsoft.com/office/drawing/2014/main" id="{54C8638D-D8BE-D098-D55D-49A37A8829F9}"/>
              </a:ext>
            </a:extLst>
          </p:cNvPr>
          <p:cNvSpPr/>
          <p:nvPr/>
        </p:nvSpPr>
        <p:spPr>
          <a:xfrm>
            <a:off x="5896834" y="1341784"/>
            <a:ext cx="208511" cy="204090"/>
          </a:xfrm>
          <a:custGeom>
            <a:avLst/>
            <a:gdLst/>
            <a:ahLst/>
            <a:cxnLst/>
            <a:rect l="l" t="t" r="r" b="b"/>
            <a:pathLst>
              <a:path w="290829" h="290830">
                <a:moveTo>
                  <a:pt x="65588" y="193039"/>
                </a:moveTo>
                <a:lnTo>
                  <a:pt x="56218" y="193039"/>
                </a:lnTo>
                <a:lnTo>
                  <a:pt x="56218" y="262889"/>
                </a:lnTo>
                <a:lnTo>
                  <a:pt x="58430" y="274319"/>
                </a:lnTo>
                <a:lnTo>
                  <a:pt x="64459" y="283209"/>
                </a:lnTo>
                <a:lnTo>
                  <a:pt x="73395" y="289559"/>
                </a:lnTo>
                <a:lnTo>
                  <a:pt x="84327" y="290830"/>
                </a:lnTo>
                <a:lnTo>
                  <a:pt x="95260" y="289560"/>
                </a:lnTo>
                <a:lnTo>
                  <a:pt x="104196" y="283210"/>
                </a:lnTo>
                <a:lnTo>
                  <a:pt x="105057" y="281940"/>
                </a:lnTo>
                <a:lnTo>
                  <a:pt x="84327" y="281940"/>
                </a:lnTo>
                <a:lnTo>
                  <a:pt x="77039" y="280669"/>
                </a:lnTo>
                <a:lnTo>
                  <a:pt x="71082" y="276859"/>
                </a:lnTo>
                <a:lnTo>
                  <a:pt x="67062" y="270509"/>
                </a:lnTo>
                <a:lnTo>
                  <a:pt x="65588" y="262889"/>
                </a:lnTo>
                <a:lnTo>
                  <a:pt x="65588" y="193039"/>
                </a:lnTo>
                <a:close/>
              </a:path>
              <a:path w="290829" h="290830">
                <a:moveTo>
                  <a:pt x="112436" y="193040"/>
                </a:moveTo>
                <a:lnTo>
                  <a:pt x="103066" y="193040"/>
                </a:lnTo>
                <a:lnTo>
                  <a:pt x="103067" y="262890"/>
                </a:lnTo>
                <a:lnTo>
                  <a:pt x="101592" y="270510"/>
                </a:lnTo>
                <a:lnTo>
                  <a:pt x="97573" y="276860"/>
                </a:lnTo>
                <a:lnTo>
                  <a:pt x="91616" y="280670"/>
                </a:lnTo>
                <a:lnTo>
                  <a:pt x="84327" y="281940"/>
                </a:lnTo>
                <a:lnTo>
                  <a:pt x="105057" y="281940"/>
                </a:lnTo>
                <a:lnTo>
                  <a:pt x="110225" y="274320"/>
                </a:lnTo>
                <a:lnTo>
                  <a:pt x="112436" y="262890"/>
                </a:lnTo>
                <a:lnTo>
                  <a:pt x="112436" y="193040"/>
                </a:lnTo>
                <a:close/>
              </a:path>
              <a:path w="290829" h="290830">
                <a:moveTo>
                  <a:pt x="121806" y="182880"/>
                </a:moveTo>
                <a:lnTo>
                  <a:pt x="46848" y="182879"/>
                </a:lnTo>
                <a:lnTo>
                  <a:pt x="46848" y="193039"/>
                </a:lnTo>
                <a:lnTo>
                  <a:pt x="121806" y="193040"/>
                </a:lnTo>
                <a:lnTo>
                  <a:pt x="121806" y="182880"/>
                </a:lnTo>
                <a:close/>
              </a:path>
              <a:path w="290829" h="290830">
                <a:moveTo>
                  <a:pt x="84327" y="0"/>
                </a:moveTo>
                <a:lnTo>
                  <a:pt x="51535" y="6349"/>
                </a:lnTo>
                <a:lnTo>
                  <a:pt x="24727" y="24129"/>
                </a:lnTo>
                <a:lnTo>
                  <a:pt x="6637" y="50799"/>
                </a:lnTo>
                <a:lnTo>
                  <a:pt x="0" y="83819"/>
                </a:lnTo>
                <a:lnTo>
                  <a:pt x="4975" y="113029"/>
                </a:lnTo>
                <a:lnTo>
                  <a:pt x="18732" y="137159"/>
                </a:lnTo>
                <a:lnTo>
                  <a:pt x="39520" y="156209"/>
                </a:lnTo>
                <a:lnTo>
                  <a:pt x="65588" y="166369"/>
                </a:lnTo>
                <a:lnTo>
                  <a:pt x="65588" y="182879"/>
                </a:lnTo>
                <a:lnTo>
                  <a:pt x="74957" y="182879"/>
                </a:lnTo>
                <a:lnTo>
                  <a:pt x="74957" y="168909"/>
                </a:lnTo>
                <a:lnTo>
                  <a:pt x="103066" y="168910"/>
                </a:lnTo>
                <a:lnTo>
                  <a:pt x="103066" y="166370"/>
                </a:lnTo>
                <a:lnTo>
                  <a:pt x="119192" y="161290"/>
                </a:lnTo>
                <a:lnTo>
                  <a:pt x="121260" y="160020"/>
                </a:lnTo>
                <a:lnTo>
                  <a:pt x="55179" y="153669"/>
                </a:lnTo>
                <a:lnTo>
                  <a:pt x="15269" y="113029"/>
                </a:lnTo>
                <a:lnTo>
                  <a:pt x="9369" y="83819"/>
                </a:lnTo>
                <a:lnTo>
                  <a:pt x="15269" y="54609"/>
                </a:lnTo>
                <a:lnTo>
                  <a:pt x="31349" y="30479"/>
                </a:lnTo>
                <a:lnTo>
                  <a:pt x="55179" y="15239"/>
                </a:lnTo>
                <a:lnTo>
                  <a:pt x="84327" y="8890"/>
                </a:lnTo>
                <a:lnTo>
                  <a:pt x="121543" y="8890"/>
                </a:lnTo>
                <a:lnTo>
                  <a:pt x="119393" y="7620"/>
                </a:lnTo>
                <a:lnTo>
                  <a:pt x="102550" y="1270"/>
                </a:lnTo>
                <a:lnTo>
                  <a:pt x="84327" y="0"/>
                </a:lnTo>
                <a:close/>
              </a:path>
              <a:path w="290829" h="290830">
                <a:moveTo>
                  <a:pt x="103066" y="168910"/>
                </a:moveTo>
                <a:lnTo>
                  <a:pt x="93697" y="168910"/>
                </a:lnTo>
                <a:lnTo>
                  <a:pt x="93697" y="182880"/>
                </a:lnTo>
                <a:lnTo>
                  <a:pt x="103066" y="182880"/>
                </a:lnTo>
                <a:lnTo>
                  <a:pt x="103066" y="168910"/>
                </a:lnTo>
                <a:close/>
              </a:path>
              <a:path w="290829" h="290830">
                <a:moveTo>
                  <a:pt x="163969" y="121920"/>
                </a:moveTo>
                <a:lnTo>
                  <a:pt x="132639" y="121920"/>
                </a:lnTo>
                <a:lnTo>
                  <a:pt x="147650" y="124460"/>
                </a:lnTo>
                <a:lnTo>
                  <a:pt x="135895" y="138430"/>
                </a:lnTo>
                <a:lnTo>
                  <a:pt x="120996" y="149860"/>
                </a:lnTo>
                <a:lnTo>
                  <a:pt x="103593" y="157480"/>
                </a:lnTo>
                <a:lnTo>
                  <a:pt x="84327" y="160020"/>
                </a:lnTo>
                <a:lnTo>
                  <a:pt x="121260" y="160020"/>
                </a:lnTo>
                <a:lnTo>
                  <a:pt x="133667" y="152400"/>
                </a:lnTo>
                <a:lnTo>
                  <a:pt x="146127" y="142240"/>
                </a:lnTo>
                <a:lnTo>
                  <a:pt x="156205" y="128270"/>
                </a:lnTo>
                <a:lnTo>
                  <a:pt x="195536" y="128270"/>
                </a:lnTo>
                <a:lnTo>
                  <a:pt x="192306" y="127000"/>
                </a:lnTo>
                <a:lnTo>
                  <a:pt x="166068" y="127000"/>
                </a:lnTo>
                <a:lnTo>
                  <a:pt x="163969" y="124460"/>
                </a:lnTo>
                <a:lnTo>
                  <a:pt x="163969" y="121920"/>
                </a:lnTo>
                <a:close/>
              </a:path>
              <a:path w="290829" h="290830">
                <a:moveTo>
                  <a:pt x="205227" y="132080"/>
                </a:moveTo>
                <a:lnTo>
                  <a:pt x="178610" y="132080"/>
                </a:lnTo>
                <a:lnTo>
                  <a:pt x="210959" y="143510"/>
                </a:lnTo>
                <a:lnTo>
                  <a:pt x="210911" y="144780"/>
                </a:lnTo>
                <a:lnTo>
                  <a:pt x="210818" y="153670"/>
                </a:lnTo>
                <a:lnTo>
                  <a:pt x="217123" y="160020"/>
                </a:lnTo>
                <a:lnTo>
                  <a:pt x="232622" y="160020"/>
                </a:lnTo>
                <a:lnTo>
                  <a:pt x="238927" y="153670"/>
                </a:lnTo>
                <a:lnTo>
                  <a:pt x="238902" y="149860"/>
                </a:lnTo>
                <a:lnTo>
                  <a:pt x="222286" y="149860"/>
                </a:lnTo>
                <a:lnTo>
                  <a:pt x="220188" y="148590"/>
                </a:lnTo>
                <a:lnTo>
                  <a:pt x="220188" y="143510"/>
                </a:lnTo>
                <a:lnTo>
                  <a:pt x="222286" y="140970"/>
                </a:lnTo>
                <a:lnTo>
                  <a:pt x="289199" y="140970"/>
                </a:lnTo>
                <a:lnTo>
                  <a:pt x="290460" y="139700"/>
                </a:lnTo>
                <a:lnTo>
                  <a:pt x="290460" y="135890"/>
                </a:lnTo>
                <a:lnTo>
                  <a:pt x="214917" y="135890"/>
                </a:lnTo>
                <a:lnTo>
                  <a:pt x="205227" y="132080"/>
                </a:lnTo>
                <a:close/>
              </a:path>
              <a:path w="290829" h="290830">
                <a:moveTo>
                  <a:pt x="266153" y="140970"/>
                </a:moveTo>
                <a:lnTo>
                  <a:pt x="227459" y="140970"/>
                </a:lnTo>
                <a:lnTo>
                  <a:pt x="229557" y="143510"/>
                </a:lnTo>
                <a:lnTo>
                  <a:pt x="229557" y="148590"/>
                </a:lnTo>
                <a:lnTo>
                  <a:pt x="227459" y="149860"/>
                </a:lnTo>
                <a:lnTo>
                  <a:pt x="238902" y="149860"/>
                </a:lnTo>
                <a:lnTo>
                  <a:pt x="238868" y="144780"/>
                </a:lnTo>
                <a:lnTo>
                  <a:pt x="266153" y="140970"/>
                </a:lnTo>
                <a:close/>
              </a:path>
              <a:path w="290829" h="290830">
                <a:moveTo>
                  <a:pt x="84327" y="22860"/>
                </a:moveTo>
                <a:lnTo>
                  <a:pt x="60644" y="27939"/>
                </a:lnTo>
                <a:lnTo>
                  <a:pt x="41283" y="40639"/>
                </a:lnTo>
                <a:lnTo>
                  <a:pt x="28218" y="60959"/>
                </a:lnTo>
                <a:lnTo>
                  <a:pt x="23424" y="83819"/>
                </a:lnTo>
                <a:lnTo>
                  <a:pt x="28218" y="107949"/>
                </a:lnTo>
                <a:lnTo>
                  <a:pt x="41283" y="126999"/>
                </a:lnTo>
                <a:lnTo>
                  <a:pt x="60644" y="140969"/>
                </a:lnTo>
                <a:lnTo>
                  <a:pt x="84327" y="146050"/>
                </a:lnTo>
                <a:lnTo>
                  <a:pt x="98617" y="143510"/>
                </a:lnTo>
                <a:lnTo>
                  <a:pt x="111691" y="138430"/>
                </a:lnTo>
                <a:lnTo>
                  <a:pt x="115515" y="135890"/>
                </a:lnTo>
                <a:lnTo>
                  <a:pt x="84327" y="135890"/>
                </a:lnTo>
                <a:lnTo>
                  <a:pt x="64289" y="132079"/>
                </a:lnTo>
                <a:lnTo>
                  <a:pt x="47906" y="120649"/>
                </a:lnTo>
                <a:lnTo>
                  <a:pt x="36850" y="104139"/>
                </a:lnTo>
                <a:lnTo>
                  <a:pt x="32793" y="83819"/>
                </a:lnTo>
                <a:lnTo>
                  <a:pt x="36850" y="63499"/>
                </a:lnTo>
                <a:lnTo>
                  <a:pt x="47906" y="48259"/>
                </a:lnTo>
                <a:lnTo>
                  <a:pt x="64288" y="36829"/>
                </a:lnTo>
                <a:lnTo>
                  <a:pt x="84327" y="33020"/>
                </a:lnTo>
                <a:lnTo>
                  <a:pt x="117651" y="33020"/>
                </a:lnTo>
                <a:lnTo>
                  <a:pt x="115921" y="31750"/>
                </a:lnTo>
                <a:lnTo>
                  <a:pt x="106206" y="26670"/>
                </a:lnTo>
                <a:lnTo>
                  <a:pt x="95614" y="24130"/>
                </a:lnTo>
                <a:lnTo>
                  <a:pt x="84327" y="22860"/>
                </a:lnTo>
                <a:close/>
              </a:path>
              <a:path w="290829" h="290830">
                <a:moveTo>
                  <a:pt x="289199" y="140970"/>
                </a:moveTo>
                <a:lnTo>
                  <a:pt x="266153" y="140970"/>
                </a:lnTo>
                <a:lnTo>
                  <a:pt x="268720" y="143510"/>
                </a:lnTo>
                <a:lnTo>
                  <a:pt x="272351" y="146050"/>
                </a:lnTo>
                <a:lnTo>
                  <a:pt x="284155" y="146050"/>
                </a:lnTo>
                <a:lnTo>
                  <a:pt x="289199" y="140970"/>
                </a:lnTo>
                <a:close/>
              </a:path>
              <a:path w="290829" h="290830">
                <a:moveTo>
                  <a:pt x="165019" y="118110"/>
                </a:moveTo>
                <a:lnTo>
                  <a:pt x="116003" y="118110"/>
                </a:lnTo>
                <a:lnTo>
                  <a:pt x="122191" y="119380"/>
                </a:lnTo>
                <a:lnTo>
                  <a:pt x="114404" y="125730"/>
                </a:lnTo>
                <a:lnTo>
                  <a:pt x="105340" y="132080"/>
                </a:lnTo>
                <a:lnTo>
                  <a:pt x="95236" y="134620"/>
                </a:lnTo>
                <a:lnTo>
                  <a:pt x="84327" y="135890"/>
                </a:lnTo>
                <a:lnTo>
                  <a:pt x="115515" y="135890"/>
                </a:lnTo>
                <a:lnTo>
                  <a:pt x="123162" y="130810"/>
                </a:lnTo>
                <a:lnTo>
                  <a:pt x="132639" y="121920"/>
                </a:lnTo>
                <a:lnTo>
                  <a:pt x="163969" y="121920"/>
                </a:lnTo>
                <a:lnTo>
                  <a:pt x="163969" y="119380"/>
                </a:lnTo>
                <a:lnTo>
                  <a:pt x="165019" y="118110"/>
                </a:lnTo>
                <a:close/>
              </a:path>
              <a:path w="290829" h="290830">
                <a:moveTo>
                  <a:pt x="195536" y="128270"/>
                </a:moveTo>
                <a:lnTo>
                  <a:pt x="156205" y="128270"/>
                </a:lnTo>
                <a:lnTo>
                  <a:pt x="158543" y="133350"/>
                </a:lnTo>
                <a:lnTo>
                  <a:pt x="163213" y="135890"/>
                </a:lnTo>
                <a:lnTo>
                  <a:pt x="172544" y="135890"/>
                </a:lnTo>
                <a:lnTo>
                  <a:pt x="176062" y="134620"/>
                </a:lnTo>
                <a:lnTo>
                  <a:pt x="178610" y="132080"/>
                </a:lnTo>
                <a:lnTo>
                  <a:pt x="205227" y="132080"/>
                </a:lnTo>
                <a:lnTo>
                  <a:pt x="195536" y="128270"/>
                </a:lnTo>
                <a:close/>
              </a:path>
              <a:path w="290829" h="290830">
                <a:moveTo>
                  <a:pt x="228928" y="130810"/>
                </a:moveTo>
                <a:lnTo>
                  <a:pt x="220983" y="130810"/>
                </a:lnTo>
                <a:lnTo>
                  <a:pt x="217465" y="133350"/>
                </a:lnTo>
                <a:lnTo>
                  <a:pt x="214917" y="135890"/>
                </a:lnTo>
                <a:lnTo>
                  <a:pt x="235125" y="135890"/>
                </a:lnTo>
                <a:lnTo>
                  <a:pt x="232559" y="133350"/>
                </a:lnTo>
                <a:lnTo>
                  <a:pt x="228928" y="130810"/>
                </a:lnTo>
                <a:close/>
              </a:path>
              <a:path w="290829" h="290830">
                <a:moveTo>
                  <a:pt x="284155" y="116840"/>
                </a:moveTo>
                <a:lnTo>
                  <a:pt x="268656" y="116840"/>
                </a:lnTo>
                <a:lnTo>
                  <a:pt x="262351" y="123190"/>
                </a:lnTo>
                <a:lnTo>
                  <a:pt x="262410" y="132080"/>
                </a:lnTo>
                <a:lnTo>
                  <a:pt x="235125" y="135890"/>
                </a:lnTo>
                <a:lnTo>
                  <a:pt x="273819" y="135890"/>
                </a:lnTo>
                <a:lnTo>
                  <a:pt x="271721" y="133350"/>
                </a:lnTo>
                <a:lnTo>
                  <a:pt x="271721" y="128270"/>
                </a:lnTo>
                <a:lnTo>
                  <a:pt x="273819" y="127000"/>
                </a:lnTo>
                <a:lnTo>
                  <a:pt x="290460" y="127000"/>
                </a:lnTo>
                <a:lnTo>
                  <a:pt x="290460" y="123190"/>
                </a:lnTo>
                <a:lnTo>
                  <a:pt x="284155" y="116840"/>
                </a:lnTo>
                <a:close/>
              </a:path>
              <a:path w="290829" h="290830">
                <a:moveTo>
                  <a:pt x="290460" y="127000"/>
                </a:moveTo>
                <a:lnTo>
                  <a:pt x="278992" y="127000"/>
                </a:lnTo>
                <a:lnTo>
                  <a:pt x="281091" y="128270"/>
                </a:lnTo>
                <a:lnTo>
                  <a:pt x="281091" y="133350"/>
                </a:lnTo>
                <a:lnTo>
                  <a:pt x="278992" y="135890"/>
                </a:lnTo>
                <a:lnTo>
                  <a:pt x="290460" y="135890"/>
                </a:lnTo>
                <a:lnTo>
                  <a:pt x="290460" y="127000"/>
                </a:lnTo>
                <a:close/>
              </a:path>
              <a:path w="290829" h="290830">
                <a:moveTo>
                  <a:pt x="109430" y="97790"/>
                </a:moveTo>
                <a:lnTo>
                  <a:pt x="95317" y="97790"/>
                </a:lnTo>
                <a:lnTo>
                  <a:pt x="89012" y="104140"/>
                </a:lnTo>
                <a:lnTo>
                  <a:pt x="89012" y="120650"/>
                </a:lnTo>
                <a:lnTo>
                  <a:pt x="95317" y="127000"/>
                </a:lnTo>
                <a:lnTo>
                  <a:pt x="108869" y="127000"/>
                </a:lnTo>
                <a:lnTo>
                  <a:pt x="113861" y="123190"/>
                </a:lnTo>
                <a:lnTo>
                  <a:pt x="116003" y="118110"/>
                </a:lnTo>
                <a:lnTo>
                  <a:pt x="165019" y="118110"/>
                </a:lnTo>
                <a:lnTo>
                  <a:pt x="166068" y="116840"/>
                </a:lnTo>
                <a:lnTo>
                  <a:pt x="100480" y="116840"/>
                </a:lnTo>
                <a:lnTo>
                  <a:pt x="98381" y="115570"/>
                </a:lnTo>
                <a:lnTo>
                  <a:pt x="98381" y="110490"/>
                </a:lnTo>
                <a:lnTo>
                  <a:pt x="100480" y="107950"/>
                </a:lnTo>
                <a:lnTo>
                  <a:pt x="116482" y="107950"/>
                </a:lnTo>
                <a:lnTo>
                  <a:pt x="114754" y="102870"/>
                </a:lnTo>
                <a:lnTo>
                  <a:pt x="109430" y="97790"/>
                </a:lnTo>
                <a:close/>
              </a:path>
              <a:path w="290829" h="290830">
                <a:moveTo>
                  <a:pt x="116482" y="107950"/>
                </a:moveTo>
                <a:lnTo>
                  <a:pt x="105653" y="107950"/>
                </a:lnTo>
                <a:lnTo>
                  <a:pt x="107751" y="110490"/>
                </a:lnTo>
                <a:lnTo>
                  <a:pt x="107751" y="115570"/>
                </a:lnTo>
                <a:lnTo>
                  <a:pt x="105653" y="116840"/>
                </a:lnTo>
                <a:lnTo>
                  <a:pt x="171241" y="116840"/>
                </a:lnTo>
                <a:lnTo>
                  <a:pt x="173339" y="119380"/>
                </a:lnTo>
                <a:lnTo>
                  <a:pt x="173339" y="124460"/>
                </a:lnTo>
                <a:lnTo>
                  <a:pt x="171241" y="127000"/>
                </a:lnTo>
                <a:lnTo>
                  <a:pt x="192306" y="127000"/>
                </a:lnTo>
                <a:lnTo>
                  <a:pt x="182616" y="123190"/>
                </a:lnTo>
                <a:lnTo>
                  <a:pt x="182696" y="115570"/>
                </a:lnTo>
                <a:lnTo>
                  <a:pt x="152340" y="115570"/>
                </a:lnTo>
                <a:lnTo>
                  <a:pt x="138129" y="113030"/>
                </a:lnTo>
                <a:lnTo>
                  <a:pt x="139403" y="110490"/>
                </a:lnTo>
                <a:lnTo>
                  <a:pt x="128423" y="110490"/>
                </a:lnTo>
                <a:lnTo>
                  <a:pt x="116482" y="107950"/>
                </a:lnTo>
                <a:close/>
              </a:path>
              <a:path w="290829" h="290830">
                <a:moveTo>
                  <a:pt x="168415" y="88900"/>
                </a:moveTo>
                <a:lnTo>
                  <a:pt x="159045" y="88900"/>
                </a:lnTo>
                <a:lnTo>
                  <a:pt x="158281" y="96520"/>
                </a:lnTo>
                <a:lnTo>
                  <a:pt x="156891" y="102870"/>
                </a:lnTo>
                <a:lnTo>
                  <a:pt x="154902" y="109220"/>
                </a:lnTo>
                <a:lnTo>
                  <a:pt x="152340" y="115570"/>
                </a:lnTo>
                <a:lnTo>
                  <a:pt x="182696" y="115570"/>
                </a:lnTo>
                <a:lnTo>
                  <a:pt x="182709" y="114300"/>
                </a:lnTo>
                <a:lnTo>
                  <a:pt x="176404" y="107950"/>
                </a:lnTo>
                <a:lnTo>
                  <a:pt x="165145" y="107950"/>
                </a:lnTo>
                <a:lnTo>
                  <a:pt x="166966" y="101600"/>
                </a:lnTo>
                <a:lnTo>
                  <a:pt x="168044" y="95250"/>
                </a:lnTo>
                <a:lnTo>
                  <a:pt x="168415" y="88900"/>
                </a:lnTo>
                <a:close/>
              </a:path>
              <a:path w="290829" h="290830">
                <a:moveTo>
                  <a:pt x="144991" y="88900"/>
                </a:moveTo>
                <a:lnTo>
                  <a:pt x="135626" y="88900"/>
                </a:lnTo>
                <a:lnTo>
                  <a:pt x="135144" y="93980"/>
                </a:lnTo>
                <a:lnTo>
                  <a:pt x="135024" y="95250"/>
                </a:lnTo>
                <a:lnTo>
                  <a:pt x="134904" y="96520"/>
                </a:lnTo>
                <a:lnTo>
                  <a:pt x="132351" y="104140"/>
                </a:lnTo>
                <a:lnTo>
                  <a:pt x="128423" y="110490"/>
                </a:lnTo>
                <a:lnTo>
                  <a:pt x="139403" y="110490"/>
                </a:lnTo>
                <a:lnTo>
                  <a:pt x="141951" y="105410"/>
                </a:lnTo>
                <a:lnTo>
                  <a:pt x="144342" y="97790"/>
                </a:lnTo>
                <a:lnTo>
                  <a:pt x="144991" y="88900"/>
                </a:lnTo>
                <a:close/>
              </a:path>
              <a:path w="290829" h="290830">
                <a:moveTo>
                  <a:pt x="81057" y="69849"/>
                </a:moveTo>
                <a:lnTo>
                  <a:pt x="67208" y="69849"/>
                </a:lnTo>
                <a:lnTo>
                  <a:pt x="60903" y="76199"/>
                </a:lnTo>
                <a:lnTo>
                  <a:pt x="60903" y="91439"/>
                </a:lnTo>
                <a:lnTo>
                  <a:pt x="67208" y="97789"/>
                </a:lnTo>
                <a:lnTo>
                  <a:pt x="81057" y="97789"/>
                </a:lnTo>
                <a:lnTo>
                  <a:pt x="86211" y="93980"/>
                </a:lnTo>
                <a:lnTo>
                  <a:pt x="88148" y="88900"/>
                </a:lnTo>
                <a:lnTo>
                  <a:pt x="72371" y="88899"/>
                </a:lnTo>
                <a:lnTo>
                  <a:pt x="70272" y="86359"/>
                </a:lnTo>
                <a:lnTo>
                  <a:pt x="70272" y="81279"/>
                </a:lnTo>
                <a:lnTo>
                  <a:pt x="72371" y="80009"/>
                </a:lnTo>
                <a:lnTo>
                  <a:pt x="88148" y="80010"/>
                </a:lnTo>
                <a:lnTo>
                  <a:pt x="86210" y="73660"/>
                </a:lnTo>
                <a:lnTo>
                  <a:pt x="81057" y="69849"/>
                </a:lnTo>
                <a:close/>
              </a:path>
              <a:path w="290829" h="290830">
                <a:moveTo>
                  <a:pt x="284155" y="69850"/>
                </a:moveTo>
                <a:lnTo>
                  <a:pt x="270306" y="69850"/>
                </a:lnTo>
                <a:lnTo>
                  <a:pt x="265152" y="73660"/>
                </a:lnTo>
                <a:lnTo>
                  <a:pt x="263215" y="80010"/>
                </a:lnTo>
                <a:lnTo>
                  <a:pt x="278992" y="80010"/>
                </a:lnTo>
                <a:lnTo>
                  <a:pt x="281091" y="81280"/>
                </a:lnTo>
                <a:lnTo>
                  <a:pt x="281091" y="86360"/>
                </a:lnTo>
                <a:lnTo>
                  <a:pt x="278992" y="88900"/>
                </a:lnTo>
                <a:lnTo>
                  <a:pt x="263215" y="88900"/>
                </a:lnTo>
                <a:lnTo>
                  <a:pt x="265152" y="93980"/>
                </a:lnTo>
                <a:lnTo>
                  <a:pt x="270306" y="97790"/>
                </a:lnTo>
                <a:lnTo>
                  <a:pt x="284155" y="97790"/>
                </a:lnTo>
                <a:lnTo>
                  <a:pt x="290460" y="91440"/>
                </a:lnTo>
                <a:lnTo>
                  <a:pt x="290460" y="76200"/>
                </a:lnTo>
                <a:lnTo>
                  <a:pt x="284155" y="69850"/>
                </a:lnTo>
                <a:close/>
              </a:path>
              <a:path w="290829" h="290830">
                <a:moveTo>
                  <a:pt x="273819" y="80010"/>
                </a:moveTo>
                <a:lnTo>
                  <a:pt x="77544" y="80009"/>
                </a:lnTo>
                <a:lnTo>
                  <a:pt x="79642" y="81279"/>
                </a:lnTo>
                <a:lnTo>
                  <a:pt x="79642" y="86359"/>
                </a:lnTo>
                <a:lnTo>
                  <a:pt x="77544" y="88899"/>
                </a:lnTo>
                <a:lnTo>
                  <a:pt x="273819" y="88900"/>
                </a:lnTo>
                <a:lnTo>
                  <a:pt x="271721" y="86360"/>
                </a:lnTo>
                <a:lnTo>
                  <a:pt x="271721" y="81280"/>
                </a:lnTo>
                <a:lnTo>
                  <a:pt x="273819" y="80010"/>
                </a:lnTo>
                <a:close/>
              </a:path>
              <a:path w="290829" h="290830">
                <a:moveTo>
                  <a:pt x="134103" y="49530"/>
                </a:moveTo>
                <a:lnTo>
                  <a:pt x="122591" y="49530"/>
                </a:lnTo>
                <a:lnTo>
                  <a:pt x="127536" y="55880"/>
                </a:lnTo>
                <a:lnTo>
                  <a:pt x="131434" y="63500"/>
                </a:lnTo>
                <a:lnTo>
                  <a:pt x="134168" y="71120"/>
                </a:lnTo>
                <a:lnTo>
                  <a:pt x="135621" y="80010"/>
                </a:lnTo>
                <a:lnTo>
                  <a:pt x="144991" y="80010"/>
                </a:lnTo>
                <a:lnTo>
                  <a:pt x="143546" y="69850"/>
                </a:lnTo>
                <a:lnTo>
                  <a:pt x="140747" y="60960"/>
                </a:lnTo>
                <a:lnTo>
                  <a:pt x="136699" y="53340"/>
                </a:lnTo>
                <a:lnTo>
                  <a:pt x="134103" y="49530"/>
                </a:lnTo>
                <a:close/>
              </a:path>
              <a:path w="290829" h="290830">
                <a:moveTo>
                  <a:pt x="155531" y="39370"/>
                </a:moveTo>
                <a:lnTo>
                  <a:pt x="144586" y="39370"/>
                </a:lnTo>
                <a:lnTo>
                  <a:pt x="150223" y="48260"/>
                </a:lnTo>
                <a:lnTo>
                  <a:pt x="154588" y="58420"/>
                </a:lnTo>
                <a:lnTo>
                  <a:pt x="157566" y="68580"/>
                </a:lnTo>
                <a:lnTo>
                  <a:pt x="159045" y="80010"/>
                </a:lnTo>
                <a:lnTo>
                  <a:pt x="168415" y="80010"/>
                </a:lnTo>
                <a:lnTo>
                  <a:pt x="166913" y="67310"/>
                </a:lnTo>
                <a:lnTo>
                  <a:pt x="163821" y="55880"/>
                </a:lnTo>
                <a:lnTo>
                  <a:pt x="159247" y="45720"/>
                </a:lnTo>
                <a:lnTo>
                  <a:pt x="155531" y="39370"/>
                </a:lnTo>
                <a:close/>
              </a:path>
              <a:path w="290829" h="290830">
                <a:moveTo>
                  <a:pt x="106111" y="41910"/>
                </a:moveTo>
                <a:lnTo>
                  <a:pt x="95317" y="41910"/>
                </a:lnTo>
                <a:lnTo>
                  <a:pt x="89012" y="48260"/>
                </a:lnTo>
                <a:lnTo>
                  <a:pt x="89012" y="63500"/>
                </a:lnTo>
                <a:lnTo>
                  <a:pt x="95317" y="69850"/>
                </a:lnTo>
                <a:lnTo>
                  <a:pt x="110816" y="69850"/>
                </a:lnTo>
                <a:lnTo>
                  <a:pt x="117121" y="63500"/>
                </a:lnTo>
                <a:lnTo>
                  <a:pt x="117121" y="60960"/>
                </a:lnTo>
                <a:lnTo>
                  <a:pt x="100480" y="60960"/>
                </a:lnTo>
                <a:lnTo>
                  <a:pt x="98381" y="58420"/>
                </a:lnTo>
                <a:lnTo>
                  <a:pt x="98381" y="53340"/>
                </a:lnTo>
                <a:lnTo>
                  <a:pt x="100480" y="50800"/>
                </a:lnTo>
                <a:lnTo>
                  <a:pt x="119597" y="50800"/>
                </a:lnTo>
                <a:lnTo>
                  <a:pt x="122591" y="49530"/>
                </a:lnTo>
                <a:lnTo>
                  <a:pt x="134103" y="49530"/>
                </a:lnTo>
                <a:lnTo>
                  <a:pt x="131507" y="45720"/>
                </a:lnTo>
                <a:lnTo>
                  <a:pt x="134123" y="44450"/>
                </a:lnTo>
                <a:lnTo>
                  <a:pt x="111211" y="44450"/>
                </a:lnTo>
                <a:lnTo>
                  <a:pt x="108912" y="43180"/>
                </a:lnTo>
                <a:lnTo>
                  <a:pt x="106111" y="41910"/>
                </a:lnTo>
                <a:close/>
              </a:path>
              <a:path w="290829" h="290830">
                <a:moveTo>
                  <a:pt x="191871" y="33020"/>
                </a:moveTo>
                <a:lnTo>
                  <a:pt x="173568" y="33020"/>
                </a:lnTo>
                <a:lnTo>
                  <a:pt x="201550" y="49530"/>
                </a:lnTo>
                <a:lnTo>
                  <a:pt x="201448" y="59690"/>
                </a:lnTo>
                <a:lnTo>
                  <a:pt x="207753" y="66040"/>
                </a:lnTo>
                <a:lnTo>
                  <a:pt x="223252" y="66040"/>
                </a:lnTo>
                <a:lnTo>
                  <a:pt x="229557" y="59690"/>
                </a:lnTo>
                <a:lnTo>
                  <a:pt x="229557" y="55880"/>
                </a:lnTo>
                <a:lnTo>
                  <a:pt x="212916" y="55880"/>
                </a:lnTo>
                <a:lnTo>
                  <a:pt x="210818" y="53340"/>
                </a:lnTo>
                <a:lnTo>
                  <a:pt x="210818" y="48260"/>
                </a:lnTo>
                <a:lnTo>
                  <a:pt x="212916" y="46990"/>
                </a:lnTo>
                <a:lnTo>
                  <a:pt x="228879" y="46990"/>
                </a:lnTo>
                <a:lnTo>
                  <a:pt x="240574" y="40640"/>
                </a:lnTo>
                <a:lnTo>
                  <a:pt x="205903" y="40640"/>
                </a:lnTo>
                <a:lnTo>
                  <a:pt x="191871" y="33020"/>
                </a:lnTo>
                <a:close/>
              </a:path>
              <a:path w="290829" h="290830">
                <a:moveTo>
                  <a:pt x="119597" y="50800"/>
                </a:moveTo>
                <a:lnTo>
                  <a:pt x="105653" y="50800"/>
                </a:lnTo>
                <a:lnTo>
                  <a:pt x="107751" y="53340"/>
                </a:lnTo>
                <a:lnTo>
                  <a:pt x="107751" y="58420"/>
                </a:lnTo>
                <a:lnTo>
                  <a:pt x="105653" y="60960"/>
                </a:lnTo>
                <a:lnTo>
                  <a:pt x="117121" y="60960"/>
                </a:lnTo>
                <a:lnTo>
                  <a:pt x="117121" y="54610"/>
                </a:lnTo>
                <a:lnTo>
                  <a:pt x="116911" y="53340"/>
                </a:lnTo>
                <a:lnTo>
                  <a:pt x="116603" y="52070"/>
                </a:lnTo>
                <a:lnTo>
                  <a:pt x="119597" y="50800"/>
                </a:lnTo>
                <a:close/>
              </a:path>
              <a:path w="290829" h="290830">
                <a:moveTo>
                  <a:pt x="228879" y="46990"/>
                </a:moveTo>
                <a:lnTo>
                  <a:pt x="218089" y="46990"/>
                </a:lnTo>
                <a:lnTo>
                  <a:pt x="220187" y="48260"/>
                </a:lnTo>
                <a:lnTo>
                  <a:pt x="220187" y="53340"/>
                </a:lnTo>
                <a:lnTo>
                  <a:pt x="218089" y="55880"/>
                </a:lnTo>
                <a:lnTo>
                  <a:pt x="229557" y="55880"/>
                </a:lnTo>
                <a:lnTo>
                  <a:pt x="229557" y="49530"/>
                </a:lnTo>
                <a:lnTo>
                  <a:pt x="229279" y="48260"/>
                </a:lnTo>
                <a:lnTo>
                  <a:pt x="228879" y="46990"/>
                </a:lnTo>
                <a:close/>
              </a:path>
              <a:path w="290829" h="290830">
                <a:moveTo>
                  <a:pt x="117651" y="33020"/>
                </a:moveTo>
                <a:lnTo>
                  <a:pt x="92784" y="33020"/>
                </a:lnTo>
                <a:lnTo>
                  <a:pt x="100796" y="35560"/>
                </a:lnTo>
                <a:lnTo>
                  <a:pt x="108259" y="38100"/>
                </a:lnTo>
                <a:lnTo>
                  <a:pt x="115066" y="43180"/>
                </a:lnTo>
                <a:lnTo>
                  <a:pt x="111211" y="44450"/>
                </a:lnTo>
                <a:lnTo>
                  <a:pt x="134123" y="44450"/>
                </a:lnTo>
                <a:lnTo>
                  <a:pt x="144586" y="39370"/>
                </a:lnTo>
                <a:lnTo>
                  <a:pt x="155531" y="39370"/>
                </a:lnTo>
                <a:lnTo>
                  <a:pt x="154788" y="38100"/>
                </a:lnTo>
                <a:lnTo>
                  <a:pt x="124573" y="38100"/>
                </a:lnTo>
                <a:lnTo>
                  <a:pt x="117651" y="33020"/>
                </a:lnTo>
                <a:close/>
              </a:path>
              <a:path w="290829" h="290830">
                <a:moveTo>
                  <a:pt x="218372" y="36830"/>
                </a:moveTo>
                <a:lnTo>
                  <a:pt x="211784" y="36830"/>
                </a:lnTo>
                <a:lnTo>
                  <a:pt x="208417" y="38100"/>
                </a:lnTo>
                <a:lnTo>
                  <a:pt x="205903" y="40640"/>
                </a:lnTo>
                <a:lnTo>
                  <a:pt x="240574" y="40640"/>
                </a:lnTo>
                <a:lnTo>
                  <a:pt x="242913" y="39370"/>
                </a:lnTo>
                <a:lnTo>
                  <a:pt x="223267" y="39370"/>
                </a:lnTo>
                <a:lnTo>
                  <a:pt x="221041" y="38100"/>
                </a:lnTo>
                <a:lnTo>
                  <a:pt x="218372" y="36830"/>
                </a:lnTo>
                <a:close/>
              </a:path>
              <a:path w="290829" h="290830">
                <a:moveTo>
                  <a:pt x="284155" y="0"/>
                </a:moveTo>
                <a:lnTo>
                  <a:pt x="268656" y="0"/>
                </a:lnTo>
                <a:lnTo>
                  <a:pt x="262351" y="6350"/>
                </a:lnTo>
                <a:lnTo>
                  <a:pt x="262351" y="15240"/>
                </a:lnTo>
                <a:lnTo>
                  <a:pt x="262629" y="16510"/>
                </a:lnTo>
                <a:lnTo>
                  <a:pt x="263029" y="17780"/>
                </a:lnTo>
                <a:lnTo>
                  <a:pt x="223267" y="39370"/>
                </a:lnTo>
                <a:lnTo>
                  <a:pt x="242913" y="39370"/>
                </a:lnTo>
                <a:lnTo>
                  <a:pt x="268641" y="25400"/>
                </a:lnTo>
                <a:lnTo>
                  <a:pt x="286677" y="25400"/>
                </a:lnTo>
                <a:lnTo>
                  <a:pt x="290460" y="21590"/>
                </a:lnTo>
                <a:lnTo>
                  <a:pt x="290460" y="17780"/>
                </a:lnTo>
                <a:lnTo>
                  <a:pt x="273819" y="17780"/>
                </a:lnTo>
                <a:lnTo>
                  <a:pt x="271721" y="16510"/>
                </a:lnTo>
                <a:lnTo>
                  <a:pt x="271721" y="11430"/>
                </a:lnTo>
                <a:lnTo>
                  <a:pt x="273819" y="8890"/>
                </a:lnTo>
                <a:lnTo>
                  <a:pt x="290460" y="8890"/>
                </a:lnTo>
                <a:lnTo>
                  <a:pt x="290460" y="6350"/>
                </a:lnTo>
                <a:lnTo>
                  <a:pt x="284155" y="0"/>
                </a:lnTo>
                <a:close/>
              </a:path>
              <a:path w="290829" h="290830">
                <a:moveTo>
                  <a:pt x="121543" y="8890"/>
                </a:moveTo>
                <a:lnTo>
                  <a:pt x="84327" y="8890"/>
                </a:lnTo>
                <a:lnTo>
                  <a:pt x="99797" y="10160"/>
                </a:lnTo>
                <a:lnTo>
                  <a:pt x="114169" y="15240"/>
                </a:lnTo>
                <a:lnTo>
                  <a:pt x="127123" y="22860"/>
                </a:lnTo>
                <a:lnTo>
                  <a:pt x="138339" y="31750"/>
                </a:lnTo>
                <a:lnTo>
                  <a:pt x="124573" y="38100"/>
                </a:lnTo>
                <a:lnTo>
                  <a:pt x="154788" y="38100"/>
                </a:lnTo>
                <a:lnTo>
                  <a:pt x="153301" y="35560"/>
                </a:lnTo>
                <a:lnTo>
                  <a:pt x="155819" y="34290"/>
                </a:lnTo>
                <a:lnTo>
                  <a:pt x="172312" y="34290"/>
                </a:lnTo>
                <a:lnTo>
                  <a:pt x="173568" y="33020"/>
                </a:lnTo>
                <a:lnTo>
                  <a:pt x="191871" y="33020"/>
                </a:lnTo>
                <a:lnTo>
                  <a:pt x="182516" y="27940"/>
                </a:lnTo>
                <a:lnTo>
                  <a:pt x="147279" y="27940"/>
                </a:lnTo>
                <a:lnTo>
                  <a:pt x="134441" y="16510"/>
                </a:lnTo>
                <a:lnTo>
                  <a:pt x="121543" y="8890"/>
                </a:lnTo>
                <a:close/>
              </a:path>
              <a:path w="290829" h="290830">
                <a:moveTo>
                  <a:pt x="172312" y="34290"/>
                </a:moveTo>
                <a:lnTo>
                  <a:pt x="155819" y="34290"/>
                </a:lnTo>
                <a:lnTo>
                  <a:pt x="158123" y="35560"/>
                </a:lnTo>
                <a:lnTo>
                  <a:pt x="160924" y="36830"/>
                </a:lnTo>
                <a:lnTo>
                  <a:pt x="167688" y="36830"/>
                </a:lnTo>
                <a:lnTo>
                  <a:pt x="171055" y="35560"/>
                </a:lnTo>
                <a:lnTo>
                  <a:pt x="172312" y="34290"/>
                </a:lnTo>
                <a:close/>
              </a:path>
              <a:path w="290829" h="290830">
                <a:moveTo>
                  <a:pt x="171719" y="8890"/>
                </a:moveTo>
                <a:lnTo>
                  <a:pt x="156220" y="8890"/>
                </a:lnTo>
                <a:lnTo>
                  <a:pt x="149915" y="15240"/>
                </a:lnTo>
                <a:lnTo>
                  <a:pt x="149915" y="24130"/>
                </a:lnTo>
                <a:lnTo>
                  <a:pt x="150124" y="25400"/>
                </a:lnTo>
                <a:lnTo>
                  <a:pt x="150432" y="26670"/>
                </a:lnTo>
                <a:lnTo>
                  <a:pt x="147279" y="27940"/>
                </a:lnTo>
                <a:lnTo>
                  <a:pt x="161383" y="27940"/>
                </a:lnTo>
                <a:lnTo>
                  <a:pt x="159284" y="25400"/>
                </a:lnTo>
                <a:lnTo>
                  <a:pt x="159284" y="20320"/>
                </a:lnTo>
                <a:lnTo>
                  <a:pt x="161383" y="17780"/>
                </a:lnTo>
                <a:lnTo>
                  <a:pt x="177993" y="17780"/>
                </a:lnTo>
                <a:lnTo>
                  <a:pt x="178024" y="15240"/>
                </a:lnTo>
                <a:lnTo>
                  <a:pt x="171719" y="8890"/>
                </a:lnTo>
                <a:close/>
              </a:path>
              <a:path w="290829" h="290830">
                <a:moveTo>
                  <a:pt x="177993" y="17780"/>
                </a:moveTo>
                <a:lnTo>
                  <a:pt x="166556" y="17780"/>
                </a:lnTo>
                <a:lnTo>
                  <a:pt x="168654" y="20320"/>
                </a:lnTo>
                <a:lnTo>
                  <a:pt x="168654" y="25400"/>
                </a:lnTo>
                <a:lnTo>
                  <a:pt x="166556" y="27940"/>
                </a:lnTo>
                <a:lnTo>
                  <a:pt x="182516" y="27940"/>
                </a:lnTo>
                <a:lnTo>
                  <a:pt x="177838" y="25400"/>
                </a:lnTo>
                <a:lnTo>
                  <a:pt x="177962" y="20320"/>
                </a:lnTo>
                <a:lnTo>
                  <a:pt x="177993" y="17780"/>
                </a:lnTo>
                <a:close/>
              </a:path>
              <a:path w="290829" h="290830">
                <a:moveTo>
                  <a:pt x="286677" y="25400"/>
                </a:moveTo>
                <a:lnTo>
                  <a:pt x="268641" y="25400"/>
                </a:lnTo>
                <a:lnTo>
                  <a:pt x="270867" y="26670"/>
                </a:lnTo>
                <a:lnTo>
                  <a:pt x="273536" y="27940"/>
                </a:lnTo>
                <a:lnTo>
                  <a:pt x="284155" y="27940"/>
                </a:lnTo>
                <a:lnTo>
                  <a:pt x="286677" y="25400"/>
                </a:lnTo>
                <a:close/>
              </a:path>
              <a:path w="290829" h="290830">
                <a:moveTo>
                  <a:pt x="290460" y="8890"/>
                </a:moveTo>
                <a:lnTo>
                  <a:pt x="278992" y="8890"/>
                </a:lnTo>
                <a:lnTo>
                  <a:pt x="281090" y="11430"/>
                </a:lnTo>
                <a:lnTo>
                  <a:pt x="281090" y="16510"/>
                </a:lnTo>
                <a:lnTo>
                  <a:pt x="278992" y="17780"/>
                </a:lnTo>
                <a:lnTo>
                  <a:pt x="290460" y="17780"/>
                </a:lnTo>
                <a:lnTo>
                  <a:pt x="290460" y="8890"/>
                </a:lnTo>
                <a:close/>
              </a:path>
            </a:pathLst>
          </a:custGeom>
          <a:solidFill>
            <a:srgbClr val="7B31C8"/>
          </a:solidFill>
        </p:spPr>
        <p:txBody>
          <a:bodyPr wrap="square" lIns="0" tIns="0" rIns="0" bIns="0" rtlCol="0"/>
          <a:lstStyle/>
          <a:p>
            <a:endParaRPr/>
          </a:p>
        </p:txBody>
      </p:sp>
      <p:sp>
        <p:nvSpPr>
          <p:cNvPr id="108" name="object 14">
            <a:extLst>
              <a:ext uri="{FF2B5EF4-FFF2-40B4-BE49-F238E27FC236}">
                <a16:creationId xmlns:a16="http://schemas.microsoft.com/office/drawing/2014/main" id="{FA6DBDBE-EBAF-9C13-53A1-DDA8B955F159}"/>
              </a:ext>
            </a:extLst>
          </p:cNvPr>
          <p:cNvSpPr/>
          <p:nvPr/>
        </p:nvSpPr>
        <p:spPr>
          <a:xfrm>
            <a:off x="5903778" y="3219043"/>
            <a:ext cx="202874" cy="162942"/>
          </a:xfrm>
          <a:custGeom>
            <a:avLst/>
            <a:gdLst/>
            <a:ahLst/>
            <a:cxnLst/>
            <a:rect l="l" t="t" r="r" b="b"/>
            <a:pathLst>
              <a:path w="333375" h="281939">
                <a:moveTo>
                  <a:pt x="172872" y="105308"/>
                </a:moveTo>
                <a:lnTo>
                  <a:pt x="169989" y="102425"/>
                </a:lnTo>
                <a:lnTo>
                  <a:pt x="166471" y="102425"/>
                </a:lnTo>
                <a:lnTo>
                  <a:pt x="114935" y="102425"/>
                </a:lnTo>
                <a:lnTo>
                  <a:pt x="112052" y="105308"/>
                </a:lnTo>
                <a:lnTo>
                  <a:pt x="112052" y="112344"/>
                </a:lnTo>
                <a:lnTo>
                  <a:pt x="114935" y="115227"/>
                </a:lnTo>
                <a:lnTo>
                  <a:pt x="169989" y="115227"/>
                </a:lnTo>
                <a:lnTo>
                  <a:pt x="172872" y="112344"/>
                </a:lnTo>
                <a:lnTo>
                  <a:pt x="172872" y="105308"/>
                </a:lnTo>
                <a:close/>
              </a:path>
              <a:path w="333375" h="281939">
                <a:moveTo>
                  <a:pt x="211289" y="105308"/>
                </a:moveTo>
                <a:lnTo>
                  <a:pt x="208407" y="102425"/>
                </a:lnTo>
                <a:lnTo>
                  <a:pt x="204889" y="102425"/>
                </a:lnTo>
                <a:lnTo>
                  <a:pt x="191770" y="102425"/>
                </a:lnTo>
                <a:lnTo>
                  <a:pt x="188887" y="105308"/>
                </a:lnTo>
                <a:lnTo>
                  <a:pt x="188887" y="112344"/>
                </a:lnTo>
                <a:lnTo>
                  <a:pt x="191770" y="115227"/>
                </a:lnTo>
                <a:lnTo>
                  <a:pt x="208407" y="115227"/>
                </a:lnTo>
                <a:lnTo>
                  <a:pt x="211289" y="112344"/>
                </a:lnTo>
                <a:lnTo>
                  <a:pt x="211289" y="105308"/>
                </a:lnTo>
                <a:close/>
              </a:path>
              <a:path w="333375" h="281939">
                <a:moveTo>
                  <a:pt x="275323" y="66890"/>
                </a:moveTo>
                <a:lnTo>
                  <a:pt x="272440" y="64008"/>
                </a:lnTo>
                <a:lnTo>
                  <a:pt x="268922" y="64008"/>
                </a:lnTo>
                <a:lnTo>
                  <a:pt x="114935" y="64008"/>
                </a:lnTo>
                <a:lnTo>
                  <a:pt x="112052" y="66890"/>
                </a:lnTo>
                <a:lnTo>
                  <a:pt x="112052" y="73939"/>
                </a:lnTo>
                <a:lnTo>
                  <a:pt x="114935" y="76809"/>
                </a:lnTo>
                <a:lnTo>
                  <a:pt x="272440" y="76822"/>
                </a:lnTo>
                <a:lnTo>
                  <a:pt x="275323" y="73939"/>
                </a:lnTo>
                <a:lnTo>
                  <a:pt x="275323" y="66890"/>
                </a:lnTo>
                <a:close/>
              </a:path>
              <a:path w="333375" h="281939">
                <a:moveTo>
                  <a:pt x="332943" y="32004"/>
                </a:moveTo>
                <a:lnTo>
                  <a:pt x="330415" y="19583"/>
                </a:lnTo>
                <a:lnTo>
                  <a:pt x="325843" y="12801"/>
                </a:lnTo>
                <a:lnTo>
                  <a:pt x="323545" y="9398"/>
                </a:lnTo>
                <a:lnTo>
                  <a:pt x="320141" y="7112"/>
                </a:lnTo>
                <a:lnTo>
                  <a:pt x="320141" y="32004"/>
                </a:lnTo>
                <a:lnTo>
                  <a:pt x="320141" y="147231"/>
                </a:lnTo>
                <a:lnTo>
                  <a:pt x="318630" y="154686"/>
                </a:lnTo>
                <a:lnTo>
                  <a:pt x="314502" y="160794"/>
                </a:lnTo>
                <a:lnTo>
                  <a:pt x="308394" y="164922"/>
                </a:lnTo>
                <a:lnTo>
                  <a:pt x="300926" y="166433"/>
                </a:lnTo>
                <a:lnTo>
                  <a:pt x="256108" y="166433"/>
                </a:lnTo>
                <a:lnTo>
                  <a:pt x="256108" y="143713"/>
                </a:lnTo>
                <a:lnTo>
                  <a:pt x="253225" y="140830"/>
                </a:lnTo>
                <a:lnTo>
                  <a:pt x="246189" y="140830"/>
                </a:lnTo>
                <a:lnTo>
                  <a:pt x="243306" y="143713"/>
                </a:lnTo>
                <a:lnTo>
                  <a:pt x="243306" y="220205"/>
                </a:lnTo>
                <a:lnTo>
                  <a:pt x="194322" y="174752"/>
                </a:lnTo>
                <a:lnTo>
                  <a:pt x="188556" y="169316"/>
                </a:lnTo>
                <a:lnTo>
                  <a:pt x="180886" y="166433"/>
                </a:lnTo>
                <a:lnTo>
                  <a:pt x="153987" y="166433"/>
                </a:lnTo>
                <a:lnTo>
                  <a:pt x="153987" y="179235"/>
                </a:lnTo>
                <a:lnTo>
                  <a:pt x="153987" y="227571"/>
                </a:lnTo>
                <a:lnTo>
                  <a:pt x="151104" y="230454"/>
                </a:lnTo>
                <a:lnTo>
                  <a:pt x="100850" y="230454"/>
                </a:lnTo>
                <a:lnTo>
                  <a:pt x="96367" y="232054"/>
                </a:lnTo>
                <a:lnTo>
                  <a:pt x="92837" y="235254"/>
                </a:lnTo>
                <a:lnTo>
                  <a:pt x="64033" y="260858"/>
                </a:lnTo>
                <a:lnTo>
                  <a:pt x="64033" y="233337"/>
                </a:lnTo>
                <a:lnTo>
                  <a:pt x="61150" y="230454"/>
                </a:lnTo>
                <a:lnTo>
                  <a:pt x="15684" y="230454"/>
                </a:lnTo>
                <a:lnTo>
                  <a:pt x="12801" y="227571"/>
                </a:lnTo>
                <a:lnTo>
                  <a:pt x="12801" y="118110"/>
                </a:lnTo>
                <a:lnTo>
                  <a:pt x="15684" y="115227"/>
                </a:lnTo>
                <a:lnTo>
                  <a:pt x="51219" y="115227"/>
                </a:lnTo>
                <a:lnTo>
                  <a:pt x="51219" y="147231"/>
                </a:lnTo>
                <a:lnTo>
                  <a:pt x="53746" y="159664"/>
                </a:lnTo>
                <a:lnTo>
                  <a:pt x="60629" y="169837"/>
                </a:lnTo>
                <a:lnTo>
                  <a:pt x="70802" y="176707"/>
                </a:lnTo>
                <a:lnTo>
                  <a:pt x="83235" y="179235"/>
                </a:lnTo>
                <a:lnTo>
                  <a:pt x="153987" y="179235"/>
                </a:lnTo>
                <a:lnTo>
                  <a:pt x="153987" y="166433"/>
                </a:lnTo>
                <a:lnTo>
                  <a:pt x="83235" y="166433"/>
                </a:lnTo>
                <a:lnTo>
                  <a:pt x="75780" y="164922"/>
                </a:lnTo>
                <a:lnTo>
                  <a:pt x="69672" y="160794"/>
                </a:lnTo>
                <a:lnTo>
                  <a:pt x="65544" y="154686"/>
                </a:lnTo>
                <a:lnTo>
                  <a:pt x="64033" y="147231"/>
                </a:lnTo>
                <a:lnTo>
                  <a:pt x="64033" y="115227"/>
                </a:lnTo>
                <a:lnTo>
                  <a:pt x="64033" y="32004"/>
                </a:lnTo>
                <a:lnTo>
                  <a:pt x="65544" y="24549"/>
                </a:lnTo>
                <a:lnTo>
                  <a:pt x="69672" y="18440"/>
                </a:lnTo>
                <a:lnTo>
                  <a:pt x="75780" y="14312"/>
                </a:lnTo>
                <a:lnTo>
                  <a:pt x="83235" y="12801"/>
                </a:lnTo>
                <a:lnTo>
                  <a:pt x="300926" y="12801"/>
                </a:lnTo>
                <a:lnTo>
                  <a:pt x="308394" y="14312"/>
                </a:lnTo>
                <a:lnTo>
                  <a:pt x="314502" y="18440"/>
                </a:lnTo>
                <a:lnTo>
                  <a:pt x="318630" y="24549"/>
                </a:lnTo>
                <a:lnTo>
                  <a:pt x="320141" y="32004"/>
                </a:lnTo>
                <a:lnTo>
                  <a:pt x="320141" y="7112"/>
                </a:lnTo>
                <a:lnTo>
                  <a:pt x="313359" y="2527"/>
                </a:lnTo>
                <a:lnTo>
                  <a:pt x="300926" y="0"/>
                </a:lnTo>
                <a:lnTo>
                  <a:pt x="83235" y="0"/>
                </a:lnTo>
                <a:lnTo>
                  <a:pt x="70802" y="2527"/>
                </a:lnTo>
                <a:lnTo>
                  <a:pt x="60629" y="9398"/>
                </a:lnTo>
                <a:lnTo>
                  <a:pt x="53746" y="19583"/>
                </a:lnTo>
                <a:lnTo>
                  <a:pt x="51219" y="32004"/>
                </a:lnTo>
                <a:lnTo>
                  <a:pt x="51219" y="102425"/>
                </a:lnTo>
                <a:lnTo>
                  <a:pt x="19215" y="102425"/>
                </a:lnTo>
                <a:lnTo>
                  <a:pt x="11747" y="103936"/>
                </a:lnTo>
                <a:lnTo>
                  <a:pt x="5638" y="108064"/>
                </a:lnTo>
                <a:lnTo>
                  <a:pt x="1511" y="114173"/>
                </a:lnTo>
                <a:lnTo>
                  <a:pt x="0" y="121627"/>
                </a:lnTo>
                <a:lnTo>
                  <a:pt x="0" y="224053"/>
                </a:lnTo>
                <a:lnTo>
                  <a:pt x="1511" y="231508"/>
                </a:lnTo>
                <a:lnTo>
                  <a:pt x="5638" y="237617"/>
                </a:lnTo>
                <a:lnTo>
                  <a:pt x="11747" y="241744"/>
                </a:lnTo>
                <a:lnTo>
                  <a:pt x="19215" y="243255"/>
                </a:lnTo>
                <a:lnTo>
                  <a:pt x="51219" y="243255"/>
                </a:lnTo>
                <a:lnTo>
                  <a:pt x="51219" y="277825"/>
                </a:lnTo>
                <a:lnTo>
                  <a:pt x="52819" y="280060"/>
                </a:lnTo>
                <a:lnTo>
                  <a:pt x="55067" y="281025"/>
                </a:lnTo>
                <a:lnTo>
                  <a:pt x="56019" y="281343"/>
                </a:lnTo>
                <a:lnTo>
                  <a:pt x="56667" y="281660"/>
                </a:lnTo>
                <a:lnTo>
                  <a:pt x="59232" y="281660"/>
                </a:lnTo>
                <a:lnTo>
                  <a:pt x="60833" y="281025"/>
                </a:lnTo>
                <a:lnTo>
                  <a:pt x="61785" y="280060"/>
                </a:lnTo>
                <a:lnTo>
                  <a:pt x="83439" y="260858"/>
                </a:lnTo>
                <a:lnTo>
                  <a:pt x="101485" y="244856"/>
                </a:lnTo>
                <a:lnTo>
                  <a:pt x="102768" y="243573"/>
                </a:lnTo>
                <a:lnTo>
                  <a:pt x="104051" y="243255"/>
                </a:lnTo>
                <a:lnTo>
                  <a:pt x="147586" y="243255"/>
                </a:lnTo>
                <a:lnTo>
                  <a:pt x="155041" y="241744"/>
                </a:lnTo>
                <a:lnTo>
                  <a:pt x="161150" y="237617"/>
                </a:lnTo>
                <a:lnTo>
                  <a:pt x="165277" y="231508"/>
                </a:lnTo>
                <a:lnTo>
                  <a:pt x="166789" y="224053"/>
                </a:lnTo>
                <a:lnTo>
                  <a:pt x="166789" y="179235"/>
                </a:lnTo>
                <a:lnTo>
                  <a:pt x="177355" y="179235"/>
                </a:lnTo>
                <a:lnTo>
                  <a:pt x="181838" y="180835"/>
                </a:lnTo>
                <a:lnTo>
                  <a:pt x="185356" y="184365"/>
                </a:lnTo>
                <a:lnTo>
                  <a:pt x="245224" y="239737"/>
                </a:lnTo>
                <a:lnTo>
                  <a:pt x="246507" y="240690"/>
                </a:lnTo>
                <a:lnTo>
                  <a:pt x="248107" y="241338"/>
                </a:lnTo>
                <a:lnTo>
                  <a:pt x="250672" y="241338"/>
                </a:lnTo>
                <a:lnTo>
                  <a:pt x="251307" y="241020"/>
                </a:lnTo>
                <a:lnTo>
                  <a:pt x="252272" y="240690"/>
                </a:lnTo>
                <a:lnTo>
                  <a:pt x="254508" y="239737"/>
                </a:lnTo>
                <a:lnTo>
                  <a:pt x="256032" y="237617"/>
                </a:lnTo>
                <a:lnTo>
                  <a:pt x="256108" y="220205"/>
                </a:lnTo>
                <a:lnTo>
                  <a:pt x="256108" y="179235"/>
                </a:lnTo>
                <a:lnTo>
                  <a:pt x="300926" y="179235"/>
                </a:lnTo>
                <a:lnTo>
                  <a:pt x="313359" y="176707"/>
                </a:lnTo>
                <a:lnTo>
                  <a:pt x="323545" y="169837"/>
                </a:lnTo>
                <a:lnTo>
                  <a:pt x="325843" y="166433"/>
                </a:lnTo>
                <a:lnTo>
                  <a:pt x="330415" y="159664"/>
                </a:lnTo>
                <a:lnTo>
                  <a:pt x="332943" y="147231"/>
                </a:lnTo>
                <a:lnTo>
                  <a:pt x="332943" y="32004"/>
                </a:lnTo>
                <a:close/>
              </a:path>
            </a:pathLst>
          </a:custGeom>
          <a:solidFill>
            <a:srgbClr val="7B31C8"/>
          </a:solidFill>
        </p:spPr>
        <p:txBody>
          <a:bodyPr wrap="square" lIns="0" tIns="0" rIns="0" bIns="0" rtlCol="0"/>
          <a:lstStyle/>
          <a:p>
            <a:endParaRPr/>
          </a:p>
        </p:txBody>
      </p:sp>
      <p:grpSp>
        <p:nvGrpSpPr>
          <p:cNvPr id="109" name="Group 108">
            <a:extLst>
              <a:ext uri="{FF2B5EF4-FFF2-40B4-BE49-F238E27FC236}">
                <a16:creationId xmlns:a16="http://schemas.microsoft.com/office/drawing/2014/main" id="{2CD83187-44FB-C13E-F890-2CCD2D1469F6}"/>
              </a:ext>
            </a:extLst>
          </p:cNvPr>
          <p:cNvGrpSpPr/>
          <p:nvPr/>
        </p:nvGrpSpPr>
        <p:grpSpPr>
          <a:xfrm>
            <a:off x="5925378" y="5095609"/>
            <a:ext cx="188769" cy="193062"/>
            <a:chOff x="5856338" y="6302489"/>
            <a:chExt cx="256985" cy="296545"/>
          </a:xfrm>
        </p:grpSpPr>
        <p:pic>
          <p:nvPicPr>
            <p:cNvPr id="112" name="object 20">
              <a:extLst>
                <a:ext uri="{FF2B5EF4-FFF2-40B4-BE49-F238E27FC236}">
                  <a16:creationId xmlns:a16="http://schemas.microsoft.com/office/drawing/2014/main" id="{716BD926-0869-C8BC-39E9-C608A8B1556F}"/>
                </a:ext>
              </a:extLst>
            </p:cNvPr>
            <p:cNvPicPr/>
            <p:nvPr/>
          </p:nvPicPr>
          <p:blipFill>
            <a:blip r:embed="rId3" cstate="print"/>
            <a:stretch>
              <a:fillRect/>
            </a:stretch>
          </p:blipFill>
          <p:spPr>
            <a:xfrm>
              <a:off x="6023908" y="6509414"/>
              <a:ext cx="89415" cy="88950"/>
            </a:xfrm>
            <a:prstGeom prst="rect">
              <a:avLst/>
            </a:prstGeom>
          </p:spPr>
        </p:pic>
        <p:sp>
          <p:nvSpPr>
            <p:cNvPr id="113" name="object 21">
              <a:extLst>
                <a:ext uri="{FF2B5EF4-FFF2-40B4-BE49-F238E27FC236}">
                  <a16:creationId xmlns:a16="http://schemas.microsoft.com/office/drawing/2014/main" id="{B519C9AF-2996-3E54-B4C4-682C3BCBB4D3}"/>
                </a:ext>
              </a:extLst>
            </p:cNvPr>
            <p:cNvSpPr/>
            <p:nvPr/>
          </p:nvSpPr>
          <p:spPr>
            <a:xfrm>
              <a:off x="5856338" y="6302489"/>
              <a:ext cx="228600" cy="296545"/>
            </a:xfrm>
            <a:custGeom>
              <a:avLst/>
              <a:gdLst/>
              <a:ahLst/>
              <a:cxnLst/>
              <a:rect l="l" t="t" r="r" b="b"/>
              <a:pathLst>
                <a:path w="228600" h="296545">
                  <a:moveTo>
                    <a:pt x="144665" y="36804"/>
                  </a:moveTo>
                  <a:lnTo>
                    <a:pt x="142455" y="34594"/>
                  </a:lnTo>
                  <a:lnTo>
                    <a:pt x="139712" y="34594"/>
                  </a:lnTo>
                  <a:lnTo>
                    <a:pt x="87287" y="34594"/>
                  </a:lnTo>
                  <a:lnTo>
                    <a:pt x="85064" y="36804"/>
                  </a:lnTo>
                  <a:lnTo>
                    <a:pt x="85064" y="42265"/>
                  </a:lnTo>
                  <a:lnTo>
                    <a:pt x="87287" y="44475"/>
                  </a:lnTo>
                  <a:lnTo>
                    <a:pt x="142455" y="44475"/>
                  </a:lnTo>
                  <a:lnTo>
                    <a:pt x="144665" y="42265"/>
                  </a:lnTo>
                  <a:lnTo>
                    <a:pt x="144665" y="36804"/>
                  </a:lnTo>
                  <a:close/>
                </a:path>
                <a:path w="228600" h="296545">
                  <a:moveTo>
                    <a:pt x="189382" y="140576"/>
                  </a:moveTo>
                  <a:lnTo>
                    <a:pt x="187159" y="138366"/>
                  </a:lnTo>
                  <a:lnTo>
                    <a:pt x="184416" y="138366"/>
                  </a:lnTo>
                  <a:lnTo>
                    <a:pt x="42583" y="138366"/>
                  </a:lnTo>
                  <a:lnTo>
                    <a:pt x="40360" y="140576"/>
                  </a:lnTo>
                  <a:lnTo>
                    <a:pt x="40360" y="146037"/>
                  </a:lnTo>
                  <a:lnTo>
                    <a:pt x="42583" y="148247"/>
                  </a:lnTo>
                  <a:lnTo>
                    <a:pt x="187159" y="148247"/>
                  </a:lnTo>
                  <a:lnTo>
                    <a:pt x="189382" y="146037"/>
                  </a:lnTo>
                  <a:lnTo>
                    <a:pt x="189382" y="140576"/>
                  </a:lnTo>
                  <a:close/>
                </a:path>
                <a:path w="228600" h="296545">
                  <a:moveTo>
                    <a:pt x="189382" y="105981"/>
                  </a:moveTo>
                  <a:lnTo>
                    <a:pt x="187159" y="103771"/>
                  </a:lnTo>
                  <a:lnTo>
                    <a:pt x="184416" y="103771"/>
                  </a:lnTo>
                  <a:lnTo>
                    <a:pt x="42583" y="103771"/>
                  </a:lnTo>
                  <a:lnTo>
                    <a:pt x="40360" y="105981"/>
                  </a:lnTo>
                  <a:lnTo>
                    <a:pt x="40360" y="111442"/>
                  </a:lnTo>
                  <a:lnTo>
                    <a:pt x="42583" y="113652"/>
                  </a:lnTo>
                  <a:lnTo>
                    <a:pt x="187159" y="113652"/>
                  </a:lnTo>
                  <a:lnTo>
                    <a:pt x="189382" y="111442"/>
                  </a:lnTo>
                  <a:lnTo>
                    <a:pt x="189382" y="105981"/>
                  </a:lnTo>
                  <a:close/>
                </a:path>
                <a:path w="228600" h="296545">
                  <a:moveTo>
                    <a:pt x="189382" y="71386"/>
                  </a:moveTo>
                  <a:lnTo>
                    <a:pt x="187159" y="69176"/>
                  </a:lnTo>
                  <a:lnTo>
                    <a:pt x="184416" y="69176"/>
                  </a:lnTo>
                  <a:lnTo>
                    <a:pt x="42583" y="69176"/>
                  </a:lnTo>
                  <a:lnTo>
                    <a:pt x="40360" y="71386"/>
                  </a:lnTo>
                  <a:lnTo>
                    <a:pt x="40360" y="76860"/>
                  </a:lnTo>
                  <a:lnTo>
                    <a:pt x="42583" y="79070"/>
                  </a:lnTo>
                  <a:lnTo>
                    <a:pt x="187159" y="79070"/>
                  </a:lnTo>
                  <a:lnTo>
                    <a:pt x="189382" y="76860"/>
                  </a:lnTo>
                  <a:lnTo>
                    <a:pt x="189382" y="71386"/>
                  </a:lnTo>
                  <a:close/>
                </a:path>
                <a:path w="228600" h="296545">
                  <a:moveTo>
                    <a:pt x="228498" y="6019"/>
                  </a:moveTo>
                  <a:lnTo>
                    <a:pt x="222427" y="0"/>
                  </a:lnTo>
                  <a:lnTo>
                    <a:pt x="214198" y="0"/>
                  </a:lnTo>
                  <a:lnTo>
                    <a:pt x="7315" y="0"/>
                  </a:lnTo>
                  <a:lnTo>
                    <a:pt x="0" y="6019"/>
                  </a:lnTo>
                  <a:lnTo>
                    <a:pt x="0" y="289242"/>
                  </a:lnTo>
                  <a:lnTo>
                    <a:pt x="7302" y="296494"/>
                  </a:lnTo>
                  <a:lnTo>
                    <a:pt x="167957" y="296494"/>
                  </a:lnTo>
                  <a:lnTo>
                    <a:pt x="170180" y="294284"/>
                  </a:lnTo>
                  <a:lnTo>
                    <a:pt x="170180" y="288823"/>
                  </a:lnTo>
                  <a:lnTo>
                    <a:pt x="167957" y="286613"/>
                  </a:lnTo>
                  <a:lnTo>
                    <a:pt x="12776" y="286613"/>
                  </a:lnTo>
                  <a:lnTo>
                    <a:pt x="9931" y="283794"/>
                  </a:lnTo>
                  <a:lnTo>
                    <a:pt x="9931" y="11468"/>
                  </a:lnTo>
                  <a:lnTo>
                    <a:pt x="12788" y="9880"/>
                  </a:lnTo>
                  <a:lnTo>
                    <a:pt x="216903" y="9880"/>
                  </a:lnTo>
                  <a:lnTo>
                    <a:pt x="218567" y="11506"/>
                  </a:lnTo>
                  <a:lnTo>
                    <a:pt x="218567" y="189890"/>
                  </a:lnTo>
                  <a:lnTo>
                    <a:pt x="220789" y="192100"/>
                  </a:lnTo>
                  <a:lnTo>
                    <a:pt x="226275" y="192100"/>
                  </a:lnTo>
                  <a:lnTo>
                    <a:pt x="228498" y="189890"/>
                  </a:lnTo>
                  <a:lnTo>
                    <a:pt x="228498" y="6019"/>
                  </a:lnTo>
                  <a:close/>
                </a:path>
              </a:pathLst>
            </a:custGeom>
            <a:solidFill>
              <a:srgbClr val="7B31C8"/>
            </a:solidFill>
          </p:spPr>
          <p:txBody>
            <a:bodyPr wrap="square" lIns="0" tIns="0" rIns="0" bIns="0" rtlCol="0"/>
            <a:lstStyle/>
            <a:p>
              <a:endParaRPr/>
            </a:p>
          </p:txBody>
        </p:sp>
        <p:pic>
          <p:nvPicPr>
            <p:cNvPr id="114" name="object 22">
              <a:extLst>
                <a:ext uri="{FF2B5EF4-FFF2-40B4-BE49-F238E27FC236}">
                  <a16:creationId xmlns:a16="http://schemas.microsoft.com/office/drawing/2014/main" id="{A2FC10DC-4172-1229-6638-E605588BCC95}"/>
                </a:ext>
              </a:extLst>
            </p:cNvPr>
            <p:cNvPicPr/>
            <p:nvPr/>
          </p:nvPicPr>
          <p:blipFill>
            <a:blip r:embed="rId4" cstate="print"/>
            <a:stretch>
              <a:fillRect/>
            </a:stretch>
          </p:blipFill>
          <p:spPr>
            <a:xfrm>
              <a:off x="5896082" y="6475439"/>
              <a:ext cx="149025" cy="84009"/>
            </a:xfrm>
            <a:prstGeom prst="rect">
              <a:avLst/>
            </a:prstGeom>
          </p:spPr>
        </p:pic>
      </p:grpSp>
      <p:grpSp>
        <p:nvGrpSpPr>
          <p:cNvPr id="122" name="Group 121">
            <a:extLst>
              <a:ext uri="{FF2B5EF4-FFF2-40B4-BE49-F238E27FC236}">
                <a16:creationId xmlns:a16="http://schemas.microsoft.com/office/drawing/2014/main" id="{6F902D59-DB1E-3153-5041-5991D7D33316}"/>
              </a:ext>
            </a:extLst>
          </p:cNvPr>
          <p:cNvGrpSpPr/>
          <p:nvPr/>
        </p:nvGrpSpPr>
        <p:grpSpPr>
          <a:xfrm>
            <a:off x="5896835" y="6952564"/>
            <a:ext cx="194192" cy="239814"/>
            <a:chOff x="5839041" y="7971599"/>
            <a:chExt cx="287655" cy="360045"/>
          </a:xfrm>
        </p:grpSpPr>
        <p:sp>
          <p:nvSpPr>
            <p:cNvPr id="125" name="object 28">
              <a:extLst>
                <a:ext uri="{FF2B5EF4-FFF2-40B4-BE49-F238E27FC236}">
                  <a16:creationId xmlns:a16="http://schemas.microsoft.com/office/drawing/2014/main" id="{14ED6D31-2008-A56D-70BE-3278344EEFB0}"/>
                </a:ext>
              </a:extLst>
            </p:cNvPr>
            <p:cNvSpPr/>
            <p:nvPr/>
          </p:nvSpPr>
          <p:spPr>
            <a:xfrm>
              <a:off x="5887224" y="7971599"/>
              <a:ext cx="191135" cy="360045"/>
            </a:xfrm>
            <a:custGeom>
              <a:avLst/>
              <a:gdLst/>
              <a:ahLst/>
              <a:cxnLst/>
              <a:rect l="l" t="t" r="r" b="b"/>
              <a:pathLst>
                <a:path w="191135" h="360045">
                  <a:moveTo>
                    <a:pt x="101434" y="5092"/>
                  </a:moveTo>
                  <a:lnTo>
                    <a:pt x="100622" y="2044"/>
                  </a:lnTo>
                  <a:lnTo>
                    <a:pt x="97447" y="0"/>
                  </a:lnTo>
                  <a:lnTo>
                    <a:pt x="93230" y="0"/>
                  </a:lnTo>
                  <a:lnTo>
                    <a:pt x="91998" y="1841"/>
                  </a:lnTo>
                  <a:lnTo>
                    <a:pt x="89776" y="3657"/>
                  </a:lnTo>
                  <a:lnTo>
                    <a:pt x="89293" y="13855"/>
                  </a:lnTo>
                  <a:lnTo>
                    <a:pt x="89636" y="33528"/>
                  </a:lnTo>
                  <a:lnTo>
                    <a:pt x="91605" y="35394"/>
                  </a:lnTo>
                  <a:lnTo>
                    <a:pt x="97383" y="36182"/>
                  </a:lnTo>
                  <a:lnTo>
                    <a:pt x="99555" y="34975"/>
                  </a:lnTo>
                  <a:lnTo>
                    <a:pt x="101219" y="31038"/>
                  </a:lnTo>
                  <a:lnTo>
                    <a:pt x="101295" y="29286"/>
                  </a:lnTo>
                  <a:lnTo>
                    <a:pt x="101384" y="21348"/>
                  </a:lnTo>
                  <a:lnTo>
                    <a:pt x="101257" y="15011"/>
                  </a:lnTo>
                  <a:lnTo>
                    <a:pt x="101434" y="5092"/>
                  </a:lnTo>
                  <a:close/>
                </a:path>
                <a:path w="191135" h="360045">
                  <a:moveTo>
                    <a:pt x="191020" y="143217"/>
                  </a:moveTo>
                  <a:lnTo>
                    <a:pt x="180365" y="100660"/>
                  </a:lnTo>
                  <a:lnTo>
                    <a:pt x="150329" y="65798"/>
                  </a:lnTo>
                  <a:lnTo>
                    <a:pt x="106730" y="48641"/>
                  </a:lnTo>
                  <a:lnTo>
                    <a:pt x="85293" y="48196"/>
                  </a:lnTo>
                  <a:lnTo>
                    <a:pt x="64376" y="53060"/>
                  </a:lnTo>
                  <a:lnTo>
                    <a:pt x="26758" y="77012"/>
                  </a:lnTo>
                  <a:lnTo>
                    <a:pt x="4838" y="112903"/>
                  </a:lnTo>
                  <a:lnTo>
                    <a:pt x="0" y="150787"/>
                  </a:lnTo>
                  <a:lnTo>
                    <a:pt x="2324" y="166268"/>
                  </a:lnTo>
                  <a:lnTo>
                    <a:pt x="18986" y="201561"/>
                  </a:lnTo>
                  <a:lnTo>
                    <a:pt x="39331" y="222084"/>
                  </a:lnTo>
                  <a:lnTo>
                    <a:pt x="41770" y="227469"/>
                  </a:lnTo>
                  <a:lnTo>
                    <a:pt x="41313" y="237769"/>
                  </a:lnTo>
                  <a:lnTo>
                    <a:pt x="41592" y="252577"/>
                  </a:lnTo>
                  <a:lnTo>
                    <a:pt x="44805" y="258254"/>
                  </a:lnTo>
                  <a:lnTo>
                    <a:pt x="52374" y="262572"/>
                  </a:lnTo>
                  <a:lnTo>
                    <a:pt x="53340" y="264083"/>
                  </a:lnTo>
                  <a:lnTo>
                    <a:pt x="53263" y="271246"/>
                  </a:lnTo>
                  <a:lnTo>
                    <a:pt x="53822" y="277088"/>
                  </a:lnTo>
                  <a:lnTo>
                    <a:pt x="58013" y="281787"/>
                  </a:lnTo>
                  <a:lnTo>
                    <a:pt x="54622" y="288074"/>
                  </a:lnTo>
                  <a:lnTo>
                    <a:pt x="53492" y="293547"/>
                  </a:lnTo>
                  <a:lnTo>
                    <a:pt x="54597" y="299224"/>
                  </a:lnTo>
                  <a:lnTo>
                    <a:pt x="57912" y="306120"/>
                  </a:lnTo>
                  <a:lnTo>
                    <a:pt x="56349" y="308368"/>
                  </a:lnTo>
                  <a:lnTo>
                    <a:pt x="53530" y="317385"/>
                  </a:lnTo>
                  <a:lnTo>
                    <a:pt x="55499" y="326123"/>
                  </a:lnTo>
                  <a:lnTo>
                    <a:pt x="61379" y="332854"/>
                  </a:lnTo>
                  <a:lnTo>
                    <a:pt x="70294" y="335889"/>
                  </a:lnTo>
                  <a:lnTo>
                    <a:pt x="74041" y="336105"/>
                  </a:lnTo>
                  <a:lnTo>
                    <a:pt x="76746" y="334137"/>
                  </a:lnTo>
                  <a:lnTo>
                    <a:pt x="77635" y="327456"/>
                  </a:lnTo>
                  <a:lnTo>
                    <a:pt x="75730" y="324891"/>
                  </a:lnTo>
                  <a:lnTo>
                    <a:pt x="70281" y="323748"/>
                  </a:lnTo>
                  <a:lnTo>
                    <a:pt x="66675" y="322389"/>
                  </a:lnTo>
                  <a:lnTo>
                    <a:pt x="65366" y="320268"/>
                  </a:lnTo>
                  <a:lnTo>
                    <a:pt x="65862" y="314528"/>
                  </a:lnTo>
                  <a:lnTo>
                    <a:pt x="67525" y="312674"/>
                  </a:lnTo>
                  <a:lnTo>
                    <a:pt x="71551" y="311950"/>
                  </a:lnTo>
                  <a:lnTo>
                    <a:pt x="87452" y="312064"/>
                  </a:lnTo>
                  <a:lnTo>
                    <a:pt x="98717" y="311873"/>
                  </a:lnTo>
                  <a:lnTo>
                    <a:pt x="101257" y="309473"/>
                  </a:lnTo>
                  <a:lnTo>
                    <a:pt x="101066" y="302171"/>
                  </a:lnTo>
                  <a:lnTo>
                    <a:pt x="98615" y="300050"/>
                  </a:lnTo>
                  <a:lnTo>
                    <a:pt x="88049" y="299923"/>
                  </a:lnTo>
                  <a:lnTo>
                    <a:pt x="81864" y="299999"/>
                  </a:lnTo>
                  <a:lnTo>
                    <a:pt x="71691" y="299910"/>
                  </a:lnTo>
                  <a:lnTo>
                    <a:pt x="66890" y="298805"/>
                  </a:lnTo>
                  <a:lnTo>
                    <a:pt x="65506" y="296570"/>
                  </a:lnTo>
                  <a:lnTo>
                    <a:pt x="65697" y="290766"/>
                  </a:lnTo>
                  <a:lnTo>
                    <a:pt x="67335" y="288696"/>
                  </a:lnTo>
                  <a:lnTo>
                    <a:pt x="71691" y="287972"/>
                  </a:lnTo>
                  <a:lnTo>
                    <a:pt x="87579" y="288048"/>
                  </a:lnTo>
                  <a:lnTo>
                    <a:pt x="98755" y="287832"/>
                  </a:lnTo>
                  <a:lnTo>
                    <a:pt x="101257" y="285470"/>
                  </a:lnTo>
                  <a:lnTo>
                    <a:pt x="101092" y="278193"/>
                  </a:lnTo>
                  <a:lnTo>
                    <a:pt x="98653" y="276098"/>
                  </a:lnTo>
                  <a:lnTo>
                    <a:pt x="91224" y="275869"/>
                  </a:lnTo>
                  <a:lnTo>
                    <a:pt x="76746" y="276021"/>
                  </a:lnTo>
                  <a:lnTo>
                    <a:pt x="67678" y="275755"/>
                  </a:lnTo>
                  <a:lnTo>
                    <a:pt x="65608" y="273596"/>
                  </a:lnTo>
                  <a:lnTo>
                    <a:pt x="65405" y="268706"/>
                  </a:lnTo>
                  <a:lnTo>
                    <a:pt x="65405" y="263893"/>
                  </a:lnTo>
                  <a:lnTo>
                    <a:pt x="94653" y="263893"/>
                  </a:lnTo>
                  <a:lnTo>
                    <a:pt x="99339" y="263182"/>
                  </a:lnTo>
                  <a:lnTo>
                    <a:pt x="101028" y="261213"/>
                  </a:lnTo>
                  <a:lnTo>
                    <a:pt x="101257" y="255092"/>
                  </a:lnTo>
                  <a:lnTo>
                    <a:pt x="99745" y="252996"/>
                  </a:lnTo>
                  <a:lnTo>
                    <a:pt x="95377" y="251980"/>
                  </a:lnTo>
                  <a:lnTo>
                    <a:pt x="54038" y="251879"/>
                  </a:lnTo>
                  <a:lnTo>
                    <a:pt x="52857" y="251231"/>
                  </a:lnTo>
                  <a:lnTo>
                    <a:pt x="53581" y="239903"/>
                  </a:lnTo>
                  <a:lnTo>
                    <a:pt x="53238" y="229527"/>
                  </a:lnTo>
                  <a:lnTo>
                    <a:pt x="50673" y="220268"/>
                  </a:lnTo>
                  <a:lnTo>
                    <a:pt x="45707" y="212115"/>
                  </a:lnTo>
                  <a:lnTo>
                    <a:pt x="37795" y="204825"/>
                  </a:lnTo>
                  <a:lnTo>
                    <a:pt x="27203" y="192608"/>
                  </a:lnTo>
                  <a:lnTo>
                    <a:pt x="19672" y="179895"/>
                  </a:lnTo>
                  <a:lnTo>
                    <a:pt x="14617" y="166039"/>
                  </a:lnTo>
                  <a:lnTo>
                    <a:pt x="12115" y="151053"/>
                  </a:lnTo>
                  <a:lnTo>
                    <a:pt x="12458" y="132702"/>
                  </a:lnTo>
                  <a:lnTo>
                    <a:pt x="35636" y="85432"/>
                  </a:lnTo>
                  <a:lnTo>
                    <a:pt x="82181" y="61023"/>
                  </a:lnTo>
                  <a:lnTo>
                    <a:pt x="100457" y="60363"/>
                  </a:lnTo>
                  <a:lnTo>
                    <a:pt x="119722" y="63715"/>
                  </a:lnTo>
                  <a:lnTo>
                    <a:pt x="164249" y="97218"/>
                  </a:lnTo>
                  <a:lnTo>
                    <a:pt x="179070" y="138988"/>
                  </a:lnTo>
                  <a:lnTo>
                    <a:pt x="177342" y="160566"/>
                  </a:lnTo>
                  <a:lnTo>
                    <a:pt x="160997" y="196126"/>
                  </a:lnTo>
                  <a:lnTo>
                    <a:pt x="149694" y="207606"/>
                  </a:lnTo>
                  <a:lnTo>
                    <a:pt x="143916" y="213448"/>
                  </a:lnTo>
                  <a:lnTo>
                    <a:pt x="139890" y="220027"/>
                  </a:lnTo>
                  <a:lnTo>
                    <a:pt x="137655" y="227406"/>
                  </a:lnTo>
                  <a:lnTo>
                    <a:pt x="137236" y="235610"/>
                  </a:lnTo>
                  <a:lnTo>
                    <a:pt x="137363" y="237820"/>
                  </a:lnTo>
                  <a:lnTo>
                    <a:pt x="137248" y="240068"/>
                  </a:lnTo>
                  <a:lnTo>
                    <a:pt x="137248" y="250405"/>
                  </a:lnTo>
                  <a:lnTo>
                    <a:pt x="135763" y="251866"/>
                  </a:lnTo>
                  <a:lnTo>
                    <a:pt x="118046" y="251764"/>
                  </a:lnTo>
                  <a:lnTo>
                    <a:pt x="109613" y="252234"/>
                  </a:lnTo>
                  <a:lnTo>
                    <a:pt x="107213" y="254990"/>
                  </a:lnTo>
                  <a:lnTo>
                    <a:pt x="107492" y="261302"/>
                  </a:lnTo>
                  <a:lnTo>
                    <a:pt x="109778" y="263588"/>
                  </a:lnTo>
                  <a:lnTo>
                    <a:pt x="116281" y="264007"/>
                  </a:lnTo>
                  <a:lnTo>
                    <a:pt x="119214" y="263867"/>
                  </a:lnTo>
                  <a:lnTo>
                    <a:pt x="122123" y="263931"/>
                  </a:lnTo>
                  <a:lnTo>
                    <a:pt x="125018" y="264198"/>
                  </a:lnTo>
                  <a:lnTo>
                    <a:pt x="125971" y="273723"/>
                  </a:lnTo>
                  <a:lnTo>
                    <a:pt x="124180" y="275818"/>
                  </a:lnTo>
                  <a:lnTo>
                    <a:pt x="115290" y="275945"/>
                  </a:lnTo>
                  <a:lnTo>
                    <a:pt x="109893" y="276237"/>
                  </a:lnTo>
                  <a:lnTo>
                    <a:pt x="107378" y="278498"/>
                  </a:lnTo>
                  <a:lnTo>
                    <a:pt x="107315" y="285191"/>
                  </a:lnTo>
                  <a:lnTo>
                    <a:pt x="109829" y="287616"/>
                  </a:lnTo>
                  <a:lnTo>
                    <a:pt x="115862" y="288086"/>
                  </a:lnTo>
                  <a:lnTo>
                    <a:pt x="117995" y="287921"/>
                  </a:lnTo>
                  <a:lnTo>
                    <a:pt x="123190" y="288531"/>
                  </a:lnTo>
                  <a:lnTo>
                    <a:pt x="124891" y="290588"/>
                  </a:lnTo>
                  <a:lnTo>
                    <a:pt x="125247" y="296557"/>
                  </a:lnTo>
                  <a:lnTo>
                    <a:pt x="123812" y="298881"/>
                  </a:lnTo>
                  <a:lnTo>
                    <a:pt x="118592" y="299948"/>
                  </a:lnTo>
                  <a:lnTo>
                    <a:pt x="116344" y="299872"/>
                  </a:lnTo>
                  <a:lnTo>
                    <a:pt x="109931" y="300177"/>
                  </a:lnTo>
                  <a:lnTo>
                    <a:pt x="107289" y="302475"/>
                  </a:lnTo>
                  <a:lnTo>
                    <a:pt x="107378" y="309308"/>
                  </a:lnTo>
                  <a:lnTo>
                    <a:pt x="109918" y="311670"/>
                  </a:lnTo>
                  <a:lnTo>
                    <a:pt x="115989" y="312089"/>
                  </a:lnTo>
                  <a:lnTo>
                    <a:pt x="118110" y="311886"/>
                  </a:lnTo>
                  <a:lnTo>
                    <a:pt x="123253" y="312597"/>
                  </a:lnTo>
                  <a:lnTo>
                    <a:pt x="124942" y="314667"/>
                  </a:lnTo>
                  <a:lnTo>
                    <a:pt x="125209" y="320509"/>
                  </a:lnTo>
                  <a:lnTo>
                    <a:pt x="123837" y="322668"/>
                  </a:lnTo>
                  <a:lnTo>
                    <a:pt x="119659" y="323837"/>
                  </a:lnTo>
                  <a:lnTo>
                    <a:pt x="118224" y="323938"/>
                  </a:lnTo>
                  <a:lnTo>
                    <a:pt x="86093" y="324040"/>
                  </a:lnTo>
                  <a:lnTo>
                    <a:pt x="83654" y="326339"/>
                  </a:lnTo>
                  <a:lnTo>
                    <a:pt x="83299" y="332968"/>
                  </a:lnTo>
                  <a:lnTo>
                    <a:pt x="85801" y="335673"/>
                  </a:lnTo>
                  <a:lnTo>
                    <a:pt x="92773" y="336092"/>
                  </a:lnTo>
                  <a:lnTo>
                    <a:pt x="95935" y="335965"/>
                  </a:lnTo>
                  <a:lnTo>
                    <a:pt x="112776" y="335965"/>
                  </a:lnTo>
                  <a:lnTo>
                    <a:pt x="110756" y="338772"/>
                  </a:lnTo>
                  <a:lnTo>
                    <a:pt x="109575" y="340944"/>
                  </a:lnTo>
                  <a:lnTo>
                    <a:pt x="107899" y="342633"/>
                  </a:lnTo>
                  <a:lnTo>
                    <a:pt x="102196" y="346583"/>
                  </a:lnTo>
                  <a:lnTo>
                    <a:pt x="95834" y="347929"/>
                  </a:lnTo>
                  <a:lnTo>
                    <a:pt x="89268" y="346671"/>
                  </a:lnTo>
                  <a:lnTo>
                    <a:pt x="82994" y="342823"/>
                  </a:lnTo>
                  <a:lnTo>
                    <a:pt x="79121" y="339496"/>
                  </a:lnTo>
                  <a:lnTo>
                    <a:pt x="75641" y="339153"/>
                  </a:lnTo>
                  <a:lnTo>
                    <a:pt x="70485" y="344805"/>
                  </a:lnTo>
                  <a:lnTo>
                    <a:pt x="71196" y="348030"/>
                  </a:lnTo>
                  <a:lnTo>
                    <a:pt x="79794" y="356438"/>
                  </a:lnTo>
                  <a:lnTo>
                    <a:pt x="85661" y="358444"/>
                  </a:lnTo>
                  <a:lnTo>
                    <a:pt x="91808" y="359943"/>
                  </a:lnTo>
                  <a:lnTo>
                    <a:pt x="99517" y="359943"/>
                  </a:lnTo>
                  <a:lnTo>
                    <a:pt x="100291" y="359410"/>
                  </a:lnTo>
                  <a:lnTo>
                    <a:pt x="109105" y="356387"/>
                  </a:lnTo>
                  <a:lnTo>
                    <a:pt x="115824" y="351688"/>
                  </a:lnTo>
                  <a:lnTo>
                    <a:pt x="120865" y="345211"/>
                  </a:lnTo>
                  <a:lnTo>
                    <a:pt x="124231" y="336943"/>
                  </a:lnTo>
                  <a:lnTo>
                    <a:pt x="124561" y="335826"/>
                  </a:lnTo>
                  <a:lnTo>
                    <a:pt x="125780" y="334670"/>
                  </a:lnTo>
                  <a:lnTo>
                    <a:pt x="132359" y="331304"/>
                  </a:lnTo>
                  <a:lnTo>
                    <a:pt x="135686" y="327025"/>
                  </a:lnTo>
                  <a:lnTo>
                    <a:pt x="137883" y="315239"/>
                  </a:lnTo>
                  <a:lnTo>
                    <a:pt x="135902" y="310400"/>
                  </a:lnTo>
                  <a:lnTo>
                    <a:pt x="132689" y="306044"/>
                  </a:lnTo>
                  <a:lnTo>
                    <a:pt x="136029" y="299669"/>
                  </a:lnTo>
                  <a:lnTo>
                    <a:pt x="137134" y="294195"/>
                  </a:lnTo>
                  <a:lnTo>
                    <a:pt x="136029" y="288556"/>
                  </a:lnTo>
                  <a:lnTo>
                    <a:pt x="132715" y="281660"/>
                  </a:lnTo>
                  <a:lnTo>
                    <a:pt x="136740" y="277126"/>
                  </a:lnTo>
                  <a:lnTo>
                    <a:pt x="137490" y="271526"/>
                  </a:lnTo>
                  <a:lnTo>
                    <a:pt x="137121" y="263867"/>
                  </a:lnTo>
                  <a:lnTo>
                    <a:pt x="137502" y="262750"/>
                  </a:lnTo>
                  <a:lnTo>
                    <a:pt x="145808" y="258419"/>
                  </a:lnTo>
                  <a:lnTo>
                    <a:pt x="148932" y="252793"/>
                  </a:lnTo>
                  <a:lnTo>
                    <a:pt x="149364" y="238518"/>
                  </a:lnTo>
                  <a:lnTo>
                    <a:pt x="148704" y="227495"/>
                  </a:lnTo>
                  <a:lnTo>
                    <a:pt x="151892" y="221970"/>
                  </a:lnTo>
                  <a:lnTo>
                    <a:pt x="184099" y="179832"/>
                  </a:lnTo>
                  <a:lnTo>
                    <a:pt x="189534" y="161886"/>
                  </a:lnTo>
                  <a:lnTo>
                    <a:pt x="191020" y="143217"/>
                  </a:lnTo>
                  <a:close/>
                </a:path>
              </a:pathLst>
            </a:custGeom>
            <a:solidFill>
              <a:srgbClr val="7B31C8"/>
            </a:solidFill>
          </p:spPr>
          <p:txBody>
            <a:bodyPr wrap="square" lIns="0" tIns="0" rIns="0" bIns="0" rtlCol="0"/>
            <a:lstStyle/>
            <a:p>
              <a:endParaRPr/>
            </a:p>
          </p:txBody>
        </p:sp>
        <p:pic>
          <p:nvPicPr>
            <p:cNvPr id="126" name="object 29">
              <a:extLst>
                <a:ext uri="{FF2B5EF4-FFF2-40B4-BE49-F238E27FC236}">
                  <a16:creationId xmlns:a16="http://schemas.microsoft.com/office/drawing/2014/main" id="{07159EAF-5A3C-0ACA-8B44-A4A71E80FBD6}"/>
                </a:ext>
              </a:extLst>
            </p:cNvPr>
            <p:cNvPicPr/>
            <p:nvPr/>
          </p:nvPicPr>
          <p:blipFill>
            <a:blip r:embed="rId5" cstate="print"/>
            <a:stretch>
              <a:fillRect/>
            </a:stretch>
          </p:blipFill>
          <p:spPr>
            <a:xfrm>
              <a:off x="5928843" y="8091676"/>
              <a:ext cx="107087" cy="119737"/>
            </a:xfrm>
            <a:prstGeom prst="rect">
              <a:avLst/>
            </a:prstGeom>
          </p:spPr>
        </p:pic>
        <p:sp>
          <p:nvSpPr>
            <p:cNvPr id="127" name="object 30">
              <a:extLst>
                <a:ext uri="{FF2B5EF4-FFF2-40B4-BE49-F238E27FC236}">
                  <a16:creationId xmlns:a16="http://schemas.microsoft.com/office/drawing/2014/main" id="{B2EA8A5C-BABF-72EA-4ABA-04EDD2F92E4F}"/>
                </a:ext>
              </a:extLst>
            </p:cNvPr>
            <p:cNvSpPr/>
            <p:nvPr/>
          </p:nvSpPr>
          <p:spPr>
            <a:xfrm>
              <a:off x="6032059" y="7989451"/>
              <a:ext cx="26670" cy="33655"/>
            </a:xfrm>
            <a:custGeom>
              <a:avLst/>
              <a:gdLst/>
              <a:ahLst/>
              <a:cxnLst/>
              <a:rect l="l" t="t" r="r" b="b"/>
              <a:pathLst>
                <a:path w="26670" h="33654">
                  <a:moveTo>
                    <a:pt x="19377" y="0"/>
                  </a:moveTo>
                  <a:lnTo>
                    <a:pt x="0" y="28935"/>
                  </a:lnTo>
                  <a:lnTo>
                    <a:pt x="3099" y="33296"/>
                  </a:lnTo>
                  <a:lnTo>
                    <a:pt x="8162" y="33374"/>
                  </a:lnTo>
                  <a:lnTo>
                    <a:pt x="8933" y="32921"/>
                  </a:lnTo>
                  <a:lnTo>
                    <a:pt x="10950" y="32405"/>
                  </a:lnTo>
                  <a:lnTo>
                    <a:pt x="15081" y="25588"/>
                  </a:lnTo>
                  <a:lnTo>
                    <a:pt x="18358" y="20011"/>
                  </a:lnTo>
                  <a:lnTo>
                    <a:pt x="21560" y="14391"/>
                  </a:lnTo>
                  <a:lnTo>
                    <a:pt x="26122" y="6056"/>
                  </a:lnTo>
                  <a:lnTo>
                    <a:pt x="24744" y="2797"/>
                  </a:lnTo>
                  <a:lnTo>
                    <a:pt x="19377" y="0"/>
                  </a:lnTo>
                  <a:close/>
                </a:path>
              </a:pathLst>
            </a:custGeom>
            <a:solidFill>
              <a:srgbClr val="7B31C8"/>
            </a:solidFill>
          </p:spPr>
          <p:txBody>
            <a:bodyPr wrap="square" lIns="0" tIns="0" rIns="0" bIns="0" rtlCol="0"/>
            <a:lstStyle/>
            <a:p>
              <a:endParaRPr/>
            </a:p>
          </p:txBody>
        </p:sp>
        <p:pic>
          <p:nvPicPr>
            <p:cNvPr id="160" name="object 31">
              <a:extLst>
                <a:ext uri="{FF2B5EF4-FFF2-40B4-BE49-F238E27FC236}">
                  <a16:creationId xmlns:a16="http://schemas.microsoft.com/office/drawing/2014/main" id="{970EBCD3-A79F-122D-FE5B-1C46B9A840D0}"/>
                </a:ext>
              </a:extLst>
            </p:cNvPr>
            <p:cNvPicPr/>
            <p:nvPr/>
          </p:nvPicPr>
          <p:blipFill>
            <a:blip r:embed="rId6" cstate="print"/>
            <a:stretch>
              <a:fillRect/>
            </a:stretch>
          </p:blipFill>
          <p:spPr>
            <a:xfrm>
              <a:off x="5856874" y="7990099"/>
              <a:ext cx="75630" cy="75797"/>
            </a:xfrm>
            <a:prstGeom prst="rect">
              <a:avLst/>
            </a:prstGeom>
          </p:spPr>
        </p:pic>
        <p:sp>
          <p:nvSpPr>
            <p:cNvPr id="161" name="object 32">
              <a:extLst>
                <a:ext uri="{FF2B5EF4-FFF2-40B4-BE49-F238E27FC236}">
                  <a16:creationId xmlns:a16="http://schemas.microsoft.com/office/drawing/2014/main" id="{54FCE62E-3C5B-D15C-21FC-8243EB7DA8DB}"/>
                </a:ext>
              </a:extLst>
            </p:cNvPr>
            <p:cNvSpPr/>
            <p:nvPr/>
          </p:nvSpPr>
          <p:spPr>
            <a:xfrm>
              <a:off x="5839041" y="8039151"/>
              <a:ext cx="287655" cy="153035"/>
            </a:xfrm>
            <a:custGeom>
              <a:avLst/>
              <a:gdLst/>
              <a:ahLst/>
              <a:cxnLst/>
              <a:rect l="l" t="t" r="r" b="b"/>
              <a:pathLst>
                <a:path w="287654" h="153034">
                  <a:moveTo>
                    <a:pt x="35928" y="73444"/>
                  </a:moveTo>
                  <a:lnTo>
                    <a:pt x="33832" y="70650"/>
                  </a:lnTo>
                  <a:lnTo>
                    <a:pt x="22009" y="70256"/>
                  </a:lnTo>
                  <a:lnTo>
                    <a:pt x="13843" y="70281"/>
                  </a:lnTo>
                  <a:lnTo>
                    <a:pt x="2286" y="70624"/>
                  </a:lnTo>
                  <a:lnTo>
                    <a:pt x="0" y="73507"/>
                  </a:lnTo>
                  <a:lnTo>
                    <a:pt x="139" y="79781"/>
                  </a:lnTo>
                  <a:lnTo>
                    <a:pt x="2578" y="82169"/>
                  </a:lnTo>
                  <a:lnTo>
                    <a:pt x="10121" y="82423"/>
                  </a:lnTo>
                  <a:lnTo>
                    <a:pt x="13970" y="82321"/>
                  </a:lnTo>
                  <a:lnTo>
                    <a:pt x="17818" y="82334"/>
                  </a:lnTo>
                  <a:lnTo>
                    <a:pt x="21767" y="82321"/>
                  </a:lnTo>
                  <a:lnTo>
                    <a:pt x="25730" y="82448"/>
                  </a:lnTo>
                  <a:lnTo>
                    <a:pt x="33350" y="82181"/>
                  </a:lnTo>
                  <a:lnTo>
                    <a:pt x="35547" y="80048"/>
                  </a:lnTo>
                  <a:lnTo>
                    <a:pt x="35928" y="73444"/>
                  </a:lnTo>
                  <a:close/>
                </a:path>
                <a:path w="287654" h="153034">
                  <a:moveTo>
                    <a:pt x="51866" y="133388"/>
                  </a:moveTo>
                  <a:lnTo>
                    <a:pt x="48793" y="127698"/>
                  </a:lnTo>
                  <a:lnTo>
                    <a:pt x="45478" y="126619"/>
                  </a:lnTo>
                  <a:lnTo>
                    <a:pt x="39204" y="129781"/>
                  </a:lnTo>
                  <a:lnTo>
                    <a:pt x="36334" y="131584"/>
                  </a:lnTo>
                  <a:lnTo>
                    <a:pt x="29387" y="135623"/>
                  </a:lnTo>
                  <a:lnTo>
                    <a:pt x="25311" y="137909"/>
                  </a:lnTo>
                  <a:lnTo>
                    <a:pt x="18770" y="141986"/>
                  </a:lnTo>
                  <a:lnTo>
                    <a:pt x="17945" y="144526"/>
                  </a:lnTo>
                  <a:lnTo>
                    <a:pt x="19773" y="149987"/>
                  </a:lnTo>
                  <a:lnTo>
                    <a:pt x="21780" y="151269"/>
                  </a:lnTo>
                  <a:lnTo>
                    <a:pt x="25082" y="151269"/>
                  </a:lnTo>
                  <a:lnTo>
                    <a:pt x="25577" y="151104"/>
                  </a:lnTo>
                  <a:lnTo>
                    <a:pt x="26670" y="150939"/>
                  </a:lnTo>
                  <a:lnTo>
                    <a:pt x="41325" y="142595"/>
                  </a:lnTo>
                  <a:lnTo>
                    <a:pt x="51142" y="136639"/>
                  </a:lnTo>
                  <a:lnTo>
                    <a:pt x="51866" y="133388"/>
                  </a:lnTo>
                  <a:close/>
                </a:path>
                <a:path w="287654" h="153034">
                  <a:moveTo>
                    <a:pt x="268566" y="149669"/>
                  </a:moveTo>
                  <a:lnTo>
                    <a:pt x="268439" y="144195"/>
                  </a:lnTo>
                  <a:lnTo>
                    <a:pt x="268020" y="143548"/>
                  </a:lnTo>
                  <a:lnTo>
                    <a:pt x="267436" y="141592"/>
                  </a:lnTo>
                  <a:lnTo>
                    <a:pt x="260692" y="137502"/>
                  </a:lnTo>
                  <a:lnTo>
                    <a:pt x="255219" y="134264"/>
                  </a:lnTo>
                  <a:lnTo>
                    <a:pt x="249682" y="131089"/>
                  </a:lnTo>
                  <a:lnTo>
                    <a:pt x="241312" y="126479"/>
                  </a:lnTo>
                  <a:lnTo>
                    <a:pt x="238607" y="127660"/>
                  </a:lnTo>
                  <a:lnTo>
                    <a:pt x="235191" y="132918"/>
                  </a:lnTo>
                  <a:lnTo>
                    <a:pt x="235712" y="136385"/>
                  </a:lnTo>
                  <a:lnTo>
                    <a:pt x="245605" y="142494"/>
                  </a:lnTo>
                  <a:lnTo>
                    <a:pt x="252818" y="146812"/>
                  </a:lnTo>
                  <a:lnTo>
                    <a:pt x="264287" y="152806"/>
                  </a:lnTo>
                  <a:lnTo>
                    <a:pt x="268566" y="149669"/>
                  </a:lnTo>
                  <a:close/>
                </a:path>
                <a:path w="287654" h="153034">
                  <a:moveTo>
                    <a:pt x="268579" y="3035"/>
                  </a:moveTo>
                  <a:lnTo>
                    <a:pt x="235191" y="19596"/>
                  </a:lnTo>
                  <a:lnTo>
                    <a:pt x="238467" y="25285"/>
                  </a:lnTo>
                  <a:lnTo>
                    <a:pt x="241884" y="26250"/>
                  </a:lnTo>
                  <a:lnTo>
                    <a:pt x="258711" y="16764"/>
                  </a:lnTo>
                  <a:lnTo>
                    <a:pt x="266915" y="11658"/>
                  </a:lnTo>
                  <a:lnTo>
                    <a:pt x="267817" y="9588"/>
                  </a:lnTo>
                  <a:lnTo>
                    <a:pt x="268439" y="8775"/>
                  </a:lnTo>
                  <a:lnTo>
                    <a:pt x="268579" y="3035"/>
                  </a:lnTo>
                  <a:close/>
                </a:path>
                <a:path w="287654" h="153034">
                  <a:moveTo>
                    <a:pt x="287159" y="73571"/>
                  </a:moveTo>
                  <a:lnTo>
                    <a:pt x="284759" y="70612"/>
                  </a:lnTo>
                  <a:lnTo>
                    <a:pt x="273138" y="70256"/>
                  </a:lnTo>
                  <a:lnTo>
                    <a:pt x="265112" y="70243"/>
                  </a:lnTo>
                  <a:lnTo>
                    <a:pt x="253339" y="70586"/>
                  </a:lnTo>
                  <a:lnTo>
                    <a:pt x="251180" y="73266"/>
                  </a:lnTo>
                  <a:lnTo>
                    <a:pt x="251409" y="79997"/>
                  </a:lnTo>
                  <a:lnTo>
                    <a:pt x="253695" y="82181"/>
                  </a:lnTo>
                  <a:lnTo>
                    <a:pt x="261378" y="82423"/>
                  </a:lnTo>
                  <a:lnTo>
                    <a:pt x="265214" y="82334"/>
                  </a:lnTo>
                  <a:lnTo>
                    <a:pt x="269062" y="82346"/>
                  </a:lnTo>
                  <a:lnTo>
                    <a:pt x="272897" y="82346"/>
                  </a:lnTo>
                  <a:lnTo>
                    <a:pt x="276745" y="82448"/>
                  </a:lnTo>
                  <a:lnTo>
                    <a:pt x="284353" y="82194"/>
                  </a:lnTo>
                  <a:lnTo>
                    <a:pt x="286766" y="79971"/>
                  </a:lnTo>
                  <a:lnTo>
                    <a:pt x="287159" y="73571"/>
                  </a:lnTo>
                  <a:close/>
                </a:path>
              </a:pathLst>
            </a:custGeom>
            <a:solidFill>
              <a:srgbClr val="7B31C8"/>
            </a:solidFill>
          </p:spPr>
          <p:txBody>
            <a:bodyPr wrap="square" lIns="0" tIns="0" rIns="0" bIns="0" rtlCol="0"/>
            <a:lstStyle/>
            <a:p>
              <a:endParaRPr/>
            </a:p>
          </p:txBody>
        </p:sp>
      </p:grpSp>
      <p:sp>
        <p:nvSpPr>
          <p:cNvPr id="4" name="SecloreFooter">
            <a:extLst>
              <a:ext uri="{FF2B5EF4-FFF2-40B4-BE49-F238E27FC236}">
                <a16:creationId xmlns:a16="http://schemas.microsoft.com/office/drawing/2014/main" id="{A2BE6DD3-3D43-4EE5-9122-A8A6D31C6BB5}"/>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931264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A51F6-CA40-609C-157F-F0D7C01C67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D753F3-97A2-88BB-9FCE-ACDEF5C5FDDF}"/>
              </a:ext>
            </a:extLst>
          </p:cNvPr>
          <p:cNvSpPr txBox="1"/>
          <p:nvPr/>
        </p:nvSpPr>
        <p:spPr>
          <a:xfrm>
            <a:off x="1514337" y="6567624"/>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07</a:t>
            </a:r>
            <a:endParaRPr lang="en-SA" sz="5400" b="1" kern="0">
              <a:ln>
                <a:solidFill>
                  <a:srgbClr val="1CC182"/>
                </a:solidFill>
              </a:ln>
              <a:noFill/>
              <a:latin typeface="☞DIODRUM ARABIC" pitchFamily="2" charset="-78"/>
              <a:cs typeface="☞DIODRUM ARABIC" pitchFamily="2" charset="-78"/>
            </a:endParaRPr>
          </a:p>
        </p:txBody>
      </p:sp>
      <p:sp>
        <p:nvSpPr>
          <p:cNvPr id="2" name="Title 4">
            <a:extLst>
              <a:ext uri="{FF2B5EF4-FFF2-40B4-BE49-F238E27FC236}">
                <a16:creationId xmlns:a16="http://schemas.microsoft.com/office/drawing/2014/main" id="{8834A3CE-DBD0-EF4B-E2FD-CCE1FB4494FF}"/>
              </a:ext>
            </a:extLst>
          </p:cNvPr>
          <p:cNvSpPr txBox="1">
            <a:spLocks/>
          </p:cNvSpPr>
          <p:nvPr/>
        </p:nvSpPr>
        <p:spPr>
          <a:xfrm>
            <a:off x="1013843" y="3778431"/>
            <a:ext cx="4893473" cy="2037077"/>
          </a:xfrm>
          <a:prstGeom prst="rect">
            <a:avLst/>
          </a:prstGeom>
        </p:spPr>
        <p:txBody>
          <a:bodyPr vert="horz" lIns="91440" tIns="45720" rIns="91440" bIns="45720" rtlCol="0" anchor="t">
            <a:no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30000"/>
              </a:lnSpc>
              <a:spcBef>
                <a:spcPct val="0"/>
              </a:spcBef>
              <a:spcAft>
                <a:spcPts val="0"/>
              </a:spcAft>
              <a:buClrTx/>
              <a:buSzTx/>
              <a:buFontTx/>
              <a:buNone/>
              <a:tabLst/>
              <a:defRPr/>
            </a:pPr>
            <a:r>
              <a:rPr kumimoji="0" lang="ar-SA" sz="3200" b="0" i="0" u="none" strike="noStrike" kern="1200" cap="none" spc="0" normalizeH="0" baseline="0" noProof="0">
                <a:ln>
                  <a:noFill/>
                </a:ln>
                <a:effectLst/>
                <a:uLnTx/>
                <a:uFillTx/>
                <a:latin typeface="☞DIODRUM ARABIC LIGHT" pitchFamily="2" charset="-78"/>
                <a:ea typeface="Times New Roman" panose="02020603050405020304" pitchFamily="18" charset="0"/>
                <a:cs typeface="☞DIODRUM ARABIC LIGHT" pitchFamily="2" charset="-78"/>
              </a:rPr>
              <a:t>خدمات داعمة مقدمة من</a:t>
            </a:r>
          </a:p>
          <a:p>
            <a:pPr marL="0" marR="0" lvl="1" algn="ctr" defTabSz="829544" rtl="1" eaLnBrk="1" fontAlgn="auto" latinLnBrk="0" hangingPunct="1">
              <a:lnSpc>
                <a:spcPct val="130000"/>
              </a:lnSpc>
              <a:spcBef>
                <a:spcPts val="0"/>
              </a:spcBef>
              <a:spcAft>
                <a:spcPts val="0"/>
              </a:spcAft>
              <a:buClrTx/>
              <a:buSzTx/>
              <a:buFontTx/>
              <a:buNone/>
              <a:tabLst/>
              <a:defRPr/>
            </a:pPr>
            <a:r>
              <a:rPr lang="ar-SA" sz="3500">
                <a:latin typeface="☞DIODRUM ARABIC" pitchFamily="2" charset="-78"/>
                <a:cs typeface="☞DIODRUM ARABIC" pitchFamily="2" charset="-78"/>
              </a:rPr>
              <a:t> </a:t>
            </a:r>
            <a:r>
              <a:rPr kumimoji="0" lang="ar-SA" sz="3500" b="0" i="0" u="none" strike="noStrike" kern="1200" cap="none" spc="0" normalizeH="0" baseline="0" noProof="0">
                <a:ln>
                  <a:noFill/>
                </a:ln>
                <a:solidFill>
                  <a:schemeClr val="bg1"/>
                </a:solidFill>
                <a:effectLst/>
                <a:uLnTx/>
                <a:uFillTx/>
                <a:latin typeface="DiodrumArabic-Semibold" panose="00000700000000000000" pitchFamily="2" charset="-78"/>
                <a:ea typeface="Times New Roman" panose="02020603050405020304" pitchFamily="18" charset="0"/>
                <a:cs typeface="DiodrumArabic-Semibold" panose="00000700000000000000" pitchFamily="2" charset="-78"/>
              </a:rPr>
              <a:t>هيئة الحكومة الرقمية</a:t>
            </a:r>
            <a:endParaRPr kumimoji="0" lang="en-GB" sz="3500" b="1" i="0" u="none" strike="noStrike" kern="1200" cap="none" spc="0" normalizeH="0" baseline="0" noProof="0">
              <a:ln>
                <a:noFill/>
              </a:ln>
              <a:solidFill>
                <a:schemeClr val="bg1"/>
              </a:solidFill>
              <a:effectLst/>
              <a:uLnTx/>
              <a:uFillTx/>
              <a:latin typeface="DiodrumArabic-Semibold" panose="00000700000000000000" pitchFamily="2" charset="-78"/>
              <a:ea typeface="Times New Roman" panose="02020603050405020304" pitchFamily="18" charset="0"/>
              <a:cs typeface="DiodrumArabic-Semibold" panose="00000700000000000000" pitchFamily="2" charset="-78"/>
            </a:endParaRPr>
          </a:p>
          <a:p>
            <a:pPr marL="0" marR="0" lvl="0" indent="0" algn="ctr" defTabSz="914400" eaLnBrk="1" fontAlgn="auto" latinLnBrk="0" hangingPunct="1">
              <a:lnSpc>
                <a:spcPct val="130000"/>
              </a:lnSpc>
              <a:spcBef>
                <a:spcPct val="0"/>
              </a:spcBef>
              <a:spcAft>
                <a:spcPts val="0"/>
              </a:spcAft>
              <a:buClrTx/>
              <a:buSzTx/>
              <a:buFontTx/>
              <a:buNone/>
              <a:tabLst/>
              <a:defRPr/>
            </a:pPr>
            <a:endParaRPr kumimoji="0" lang="ar-SA" sz="3500" u="none" strike="noStrike" kern="1200" cap="none" spc="0" normalizeH="0" baseline="0" noProof="0">
              <a:ln>
                <a:noFill/>
              </a:ln>
              <a:effectLst/>
              <a:uLnTx/>
              <a:uFillTx/>
              <a:latin typeface="DiodrumArabic-Semibold" panose="00000700000000000000" pitchFamily="2" charset="-78"/>
              <a:cs typeface="DiodrumArabic-Semibold" panose="00000700000000000000" pitchFamily="2" charset="-78"/>
            </a:endParaRPr>
          </a:p>
        </p:txBody>
      </p:sp>
      <p:sp>
        <p:nvSpPr>
          <p:cNvPr id="3" name="SecloreFooter">
            <a:extLst>
              <a:ext uri="{FF2B5EF4-FFF2-40B4-BE49-F238E27FC236}">
                <a16:creationId xmlns:a16="http://schemas.microsoft.com/office/drawing/2014/main" id="{73D817CE-C8EC-4968-AA0B-D9D514ACFB1E}"/>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528260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25A-A241-842E-88C6-132BED3F62DF}"/>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926510B-6596-9CFF-5E7A-B23951DDC62A}"/>
              </a:ext>
            </a:extLst>
          </p:cNvPr>
          <p:cNvSpPr txBox="1">
            <a:spLocks/>
          </p:cNvSpPr>
          <p:nvPr/>
        </p:nvSpPr>
        <p:spPr>
          <a:xfrm>
            <a:off x="495906" y="607272"/>
            <a:ext cx="5821397"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a:defRPr/>
            </a:pPr>
            <a:r>
              <a:rPr kumimoji="0" lang="ar-SA" sz="2000" b="1" i="0" u="none" strike="noStrike" kern="1200" cap="none" spc="0" normalizeH="0" baseline="0" noProof="0">
                <a:ln>
                  <a:noFill/>
                </a:ln>
                <a:solidFill>
                  <a:srgbClr val="1CC182"/>
                </a:solidFill>
                <a:effectLst/>
                <a:uLnTx/>
                <a:uFillTx/>
                <a:latin typeface="☞DIODRUM ARABIC SEMIBOLD" panose="00000700000000000000" pitchFamily="2" charset="-78"/>
                <a:cs typeface="☞DIODRUM ARABIC SEMIBOLD" panose="00000700000000000000" pitchFamily="2" charset="-78"/>
              </a:rPr>
              <a:t>7. </a:t>
            </a:r>
            <a:r>
              <a:rPr kumimoji="0" lang="ar-SA" sz="2000" b="1" i="0" u="none" strike="noStrike" kern="1200" cap="none" spc="0" normalizeH="0" baseline="0" noProof="0">
                <a:ln>
                  <a:noFill/>
                </a:ln>
                <a:solidFill>
                  <a:srgbClr val="363171"/>
                </a:solidFill>
                <a:effectLst/>
                <a:uLnTx/>
                <a:uFillTx/>
                <a:latin typeface="☞DIODRUM ARABIC SEMIBOLD" panose="00000700000000000000" pitchFamily="2" charset="-78"/>
                <a:cs typeface="☞DIODRUM ARABIC SEMIBOLD" panose="00000700000000000000" pitchFamily="2" charset="-78"/>
              </a:rPr>
              <a:t>خدمات داعمة مقدمة من هيئة الحكومة الرقمية</a:t>
            </a:r>
            <a:endParaRPr kumimoji="0" lang="ar-SA" sz="2000" b="1" i="0" u="none" strike="noStrike" kern="1200" cap="none" spc="0" normalizeH="0" baseline="0" noProof="0">
              <a:ln>
                <a:noFill/>
              </a:ln>
              <a:solidFill>
                <a:srgbClr val="3F3578"/>
              </a:solidFill>
              <a:effectLst/>
              <a:highlight>
                <a:srgbClr val="FF00FF"/>
              </a:highlight>
              <a:uLnTx/>
              <a:uFillTx/>
              <a:latin typeface="☞DIODRUM ARABIC SEMIBOLD" panose="00000700000000000000" pitchFamily="2" charset="-78"/>
              <a:cs typeface="☞DIODRUM ARABIC SEMIBOLD" panose="00000700000000000000" pitchFamily="2" charset="-78"/>
            </a:endParaRPr>
          </a:p>
        </p:txBody>
      </p:sp>
      <p:grpSp>
        <p:nvGrpSpPr>
          <p:cNvPr id="4" name="Group 3">
            <a:extLst>
              <a:ext uri="{FF2B5EF4-FFF2-40B4-BE49-F238E27FC236}">
                <a16:creationId xmlns:a16="http://schemas.microsoft.com/office/drawing/2014/main" id="{715FAC9A-8765-35C3-63E8-9C8578D6D94B}"/>
              </a:ext>
            </a:extLst>
          </p:cNvPr>
          <p:cNvGrpSpPr/>
          <p:nvPr/>
        </p:nvGrpSpPr>
        <p:grpSpPr>
          <a:xfrm>
            <a:off x="-22396" y="1573807"/>
            <a:ext cx="6858000" cy="2929181"/>
            <a:chOff x="0" y="3471619"/>
            <a:chExt cx="6858000" cy="2929181"/>
          </a:xfrm>
        </p:grpSpPr>
        <p:sp>
          <p:nvSpPr>
            <p:cNvPr id="6" name="Rectangle 5">
              <a:extLst>
                <a:ext uri="{FF2B5EF4-FFF2-40B4-BE49-F238E27FC236}">
                  <a16:creationId xmlns:a16="http://schemas.microsoft.com/office/drawing/2014/main" id="{322DA58E-C7B8-2762-952C-860E93BA35F9}"/>
                </a:ext>
              </a:extLst>
            </p:cNvPr>
            <p:cNvSpPr/>
            <p:nvPr/>
          </p:nvSpPr>
          <p:spPr>
            <a:xfrm>
              <a:off x="0" y="3471619"/>
              <a:ext cx="6858000" cy="2929181"/>
            </a:xfrm>
            <a:prstGeom prst="rect">
              <a:avLst/>
            </a:prstGeom>
            <a:solidFill>
              <a:srgbClr val="7C32C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1A72C404-6204-6E8F-CB36-8C1366CAFCDA}"/>
                </a:ext>
              </a:extLst>
            </p:cNvPr>
            <p:cNvSpPr/>
            <p:nvPr/>
          </p:nvSpPr>
          <p:spPr>
            <a:xfrm>
              <a:off x="440198" y="4806398"/>
              <a:ext cx="5945812" cy="538283"/>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a:ln>
                    <a:noFill/>
                  </a:ln>
                  <a:solidFill>
                    <a:srgbClr val="7C32C9"/>
                  </a:solidFill>
                  <a:effectLst/>
                  <a:uLnTx/>
                  <a:uFillTx/>
                  <a:latin typeface="☞DIODRUM ARABIC SEMIBOLD" panose="00000700000000000000" pitchFamily="2" charset="-78"/>
                  <a:ea typeface="+mn-ea"/>
                  <a:cs typeface="☞DIODRUM ARABIC SEMIBOLD" panose="00000700000000000000" pitchFamily="2" charset="-78"/>
                </a:rPr>
                <a:t>خدمات هيئة الحكومة الرقمية</a:t>
              </a:r>
              <a:endParaRPr kumimoji="0" lang="en-US" sz="1800" b="0" i="0" u="none" strike="noStrike" kern="1200" cap="none" spc="0" normalizeH="0" baseline="0" noProof="0">
                <a:ln>
                  <a:noFill/>
                </a:ln>
                <a:solidFill>
                  <a:srgbClr val="7C32C9"/>
                </a:solidFill>
                <a:effectLst/>
                <a:uLnTx/>
                <a:uFillTx/>
                <a:latin typeface="☞DIODRUM ARABIC SEMIBOLD" panose="00000700000000000000" pitchFamily="2" charset="-78"/>
                <a:ea typeface="+mn-ea"/>
                <a:cs typeface="☞DIODRUM ARABIC SEMIBOLD" panose="00000700000000000000" pitchFamily="2" charset="-78"/>
              </a:endParaRPr>
            </a:p>
          </p:txBody>
        </p:sp>
        <p:sp>
          <p:nvSpPr>
            <p:cNvPr id="12" name="Rectangle 11">
              <a:extLst>
                <a:ext uri="{FF2B5EF4-FFF2-40B4-BE49-F238E27FC236}">
                  <a16:creationId xmlns:a16="http://schemas.microsoft.com/office/drawing/2014/main" id="{2229C08F-435A-6E01-1050-9D4413684370}"/>
                </a:ext>
              </a:extLst>
            </p:cNvPr>
            <p:cNvSpPr/>
            <p:nvPr/>
          </p:nvSpPr>
          <p:spPr>
            <a:xfrm>
              <a:off x="162942" y="4029876"/>
              <a:ext cx="6500324" cy="697883"/>
            </a:xfrm>
            <a:prstGeom prst="rect">
              <a:avLst/>
            </a:prstGeom>
          </p:spPr>
          <p:txBody>
            <a:bodyPr wrap="square" lIns="91440" tIns="45720" rIns="91440" bIns="45720" anchor="t">
              <a:spAutoFit/>
            </a:bodyPr>
            <a:lstStyle/>
            <a:p>
              <a:pPr marL="0" marR="0" lvl="0" indent="0" algn="ctr" defTabSz="457200" rtl="1" eaLnBrk="1" fontAlgn="auto" latinLnBrk="0" hangingPunct="1">
                <a:lnSpc>
                  <a:spcPct val="150000"/>
                </a:lnSpc>
                <a:spcBef>
                  <a:spcPts val="0"/>
                </a:spcBef>
                <a:spcAft>
                  <a:spcPts val="600"/>
                </a:spcAft>
                <a:buClrTx/>
                <a:buSzTx/>
                <a:buFontTx/>
                <a:buNone/>
                <a:tabLst/>
                <a:defRPr/>
              </a:pPr>
              <a:r>
                <a:rPr kumimoji="0" lang="ar-SA" sz="1400" b="0" i="0" u="none" strike="noStrike" kern="1200" cap="none" spc="0" normalizeH="0" baseline="0" noProof="0">
                  <a:ln>
                    <a:noFill/>
                  </a:ln>
                  <a:solidFill>
                    <a:srgbClr val="3F3578"/>
                  </a:solidFill>
                  <a:effectLst/>
                  <a:uLnTx/>
                  <a:uFillTx/>
                  <a:latin typeface="☞DIODRUM ARABIC SEMIBOLD" panose="00000700000000000000" pitchFamily="2" charset="-78"/>
                  <a:cs typeface="☞DIODRUM ARABIC SEMIBOLD" panose="00000700000000000000" pitchFamily="2" charset="-78"/>
                </a:rPr>
                <a:t>تقدم هيئة الحكومة الرقمية مجموعة شاملة من الخدمات، تهدف إلى دعم وتسهيل تبني التقنيات الناشئة وتطبيقات الحكومة الرقمية.</a:t>
              </a:r>
            </a:p>
          </p:txBody>
        </p:sp>
        <p:sp>
          <p:nvSpPr>
            <p:cNvPr id="15" name="Rectangle: Rounded Corners 14">
              <a:hlinkClick r:id="rId3"/>
              <a:extLst>
                <a:ext uri="{FF2B5EF4-FFF2-40B4-BE49-F238E27FC236}">
                  <a16:creationId xmlns:a16="http://schemas.microsoft.com/office/drawing/2014/main" id="{8270B9AA-6780-DE64-27F2-2601937DA7E9}"/>
                </a:ext>
              </a:extLst>
            </p:cNvPr>
            <p:cNvSpPr/>
            <p:nvPr/>
          </p:nvSpPr>
          <p:spPr>
            <a:xfrm>
              <a:off x="2469313" y="5509561"/>
              <a:ext cx="1887583" cy="527974"/>
            </a:xfrm>
            <a:prstGeom prst="roundRect">
              <a:avLst>
                <a:gd name="adj" fmla="val 50000"/>
              </a:avLst>
            </a:prstGeom>
            <a:solidFill>
              <a:srgbClr val="1AC082"/>
            </a:solidFill>
            <a:ln>
              <a:solidFill>
                <a:srgbClr val="1AC0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r-SA" sz="1600">
                  <a:solidFill>
                    <a:srgbClr val="FFFFFF"/>
                  </a:solidFill>
                  <a:latin typeface="☞DIODRUM ARABIC SEMIBOLD" panose="00000700000000000000" pitchFamily="2" charset="-78"/>
                  <a:cs typeface="☞DIODRUM ARABIC SEMIBOLD" panose="00000700000000000000" pitchFamily="2" charset="-78"/>
                </a:rPr>
                <a:t>للاطلاع</a:t>
              </a:r>
              <a:endParaRPr lang="en-US" sz="1000">
                <a:solidFill>
                  <a:srgbClr val="FFFFFF"/>
                </a:solidFill>
                <a:latin typeface="☞DIODRUM ARABIC SEMIBOLD" panose="00000700000000000000" pitchFamily="2" charset="-78"/>
                <a:cs typeface="☞DIODRUM ARABIC SEMIBOLD" panose="00000700000000000000" pitchFamily="2" charset="-78"/>
              </a:endParaRPr>
            </a:p>
          </p:txBody>
        </p:sp>
      </p:grpSp>
      <p:sp>
        <p:nvSpPr>
          <p:cNvPr id="3" name="SecloreFooter">
            <a:extLst>
              <a:ext uri="{FF2B5EF4-FFF2-40B4-BE49-F238E27FC236}">
                <a16:creationId xmlns:a16="http://schemas.microsoft.com/office/drawing/2014/main" id="{32A407D1-71B8-419C-9D54-91F96B6ACB64}"/>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370085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4234A"/>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469268-80CE-8D42-4492-CBFE349328BD}"/>
              </a:ext>
            </a:extLst>
          </p:cNvPr>
          <p:cNvSpPr/>
          <p:nvPr/>
        </p:nvSpPr>
        <p:spPr>
          <a:xfrm>
            <a:off x="-76200" y="0"/>
            <a:ext cx="7010400" cy="10075333"/>
          </a:xfrm>
          <a:prstGeom prst="rect">
            <a:avLst/>
          </a:prstGeom>
          <a:solidFill>
            <a:srgbClr val="1B14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SA"/>
          </a:p>
        </p:txBody>
      </p:sp>
      <p:sp>
        <p:nvSpPr>
          <p:cNvPr id="70" name="TextBox 69">
            <a:extLst>
              <a:ext uri="{FF2B5EF4-FFF2-40B4-BE49-F238E27FC236}">
                <a16:creationId xmlns:a16="http://schemas.microsoft.com/office/drawing/2014/main" id="{CF5A0385-982C-6C41-A38B-C2C501245D35}"/>
              </a:ext>
            </a:extLst>
          </p:cNvPr>
          <p:cNvSpPr txBox="1"/>
          <p:nvPr/>
        </p:nvSpPr>
        <p:spPr>
          <a:xfrm>
            <a:off x="3015771" y="9215097"/>
            <a:ext cx="826459" cy="184456"/>
          </a:xfrm>
          <a:prstGeom prst="rect">
            <a:avLst/>
          </a:prstGeom>
          <a:noFill/>
        </p:spPr>
        <p:txBody>
          <a:bodyPr wrap="none" rtlCol="0" anchor="ctr">
            <a:noAutofit/>
          </a:bodyPr>
          <a:lstStyle/>
          <a:p>
            <a:pPr defTabSz="479890">
              <a:spcAft>
                <a:spcPts val="317"/>
              </a:spcAft>
            </a:pPr>
            <a:r>
              <a:rPr lang="en-US" sz="979">
                <a:solidFill>
                  <a:srgbClr val="FFFFFF"/>
                </a:solidFill>
                <a:latin typeface="☞DIODRUM ARABIC MEDIUM" pitchFamily="2" charset="-78"/>
                <a:ea typeface="Times New Roman" panose="02020603050405020304" pitchFamily="18" charset="0"/>
                <a:cs typeface="☞DIODRUM ARABIC MEDIUM" pitchFamily="2" charset="-78"/>
              </a:rPr>
              <a:t>DGA.GOV.SA</a:t>
            </a:r>
            <a:endParaRPr lang="en-SA" sz="979">
              <a:solidFill>
                <a:srgbClr val="FFFFFF"/>
              </a:solidFill>
              <a:latin typeface="☞DIODRUM ARABIC MEDIUM" pitchFamily="2" charset="-78"/>
              <a:ea typeface="Times New Roman" panose="02020603050405020304" pitchFamily="18" charset="0"/>
              <a:cs typeface="☞DIODRUM ARABIC MEDIUM" pitchFamily="2" charset="-78"/>
            </a:endParaRPr>
          </a:p>
        </p:txBody>
      </p:sp>
      <p:pic>
        <p:nvPicPr>
          <p:cNvPr id="3" name="Picture 2" descr="A picture containing arrow&#10;&#10;Description automatically generated">
            <a:extLst>
              <a:ext uri="{FF2B5EF4-FFF2-40B4-BE49-F238E27FC236}">
                <a16:creationId xmlns:a16="http://schemas.microsoft.com/office/drawing/2014/main" id="{702C6FFA-2262-C665-A970-1CD41F1838BE}"/>
              </a:ext>
            </a:extLst>
          </p:cNvPr>
          <p:cNvPicPr>
            <a:picLocks noChangeAspect="1"/>
          </p:cNvPicPr>
          <p:nvPr/>
        </p:nvPicPr>
        <p:blipFill>
          <a:blip r:embed="rId2"/>
          <a:stretch>
            <a:fillRect/>
          </a:stretch>
        </p:blipFill>
        <p:spPr>
          <a:xfrm>
            <a:off x="2531929" y="4447379"/>
            <a:ext cx="1794144" cy="1011244"/>
          </a:xfrm>
          <a:prstGeom prst="rect">
            <a:avLst/>
          </a:prstGeom>
        </p:spPr>
      </p:pic>
      <p:sp>
        <p:nvSpPr>
          <p:cNvPr id="2" name="SecloreFooter">
            <a:extLst>
              <a:ext uri="{FF2B5EF4-FFF2-40B4-BE49-F238E27FC236}">
                <a16:creationId xmlns:a16="http://schemas.microsoft.com/office/drawing/2014/main" id="{55A75C0C-07E7-4E94-B470-0A4D219E80A1}"/>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57727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9E24B-FC4B-E3C8-1644-8620C011D3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6BD61F-5ABF-2687-CF03-920C6E9C5CC7}"/>
              </a:ext>
            </a:extLst>
          </p:cNvPr>
          <p:cNvSpPr txBox="1"/>
          <p:nvPr/>
        </p:nvSpPr>
        <p:spPr>
          <a:xfrm>
            <a:off x="423104" y="1196950"/>
            <a:ext cx="5894199" cy="3237446"/>
          </a:xfrm>
          <a:prstGeom prst="rect">
            <a:avLst/>
          </a:prstGeom>
          <a:noFill/>
        </p:spPr>
        <p:txBody>
          <a:bodyPr wrap="square" lIns="82953" tIns="41476" rIns="82953" bIns="41476" anchor="t">
            <a:spAutoFit/>
          </a:bodyPr>
          <a:lstStyle/>
          <a:p>
            <a:pPr algn="justLow" defTabSz="829544" rtl="1">
              <a:lnSpc>
                <a:spcPct val="150000"/>
              </a:lnSpc>
              <a:defRPr/>
            </a:pPr>
            <a:r>
              <a:rPr kumimoji="0" lang="ar-SA" sz="1100" b="0" i="0" u="none" strike="noStrike" kern="1200" cap="none" spc="0" normalizeH="0" baseline="0" noProof="0" dirty="0">
                <a:ln>
                  <a:noFill/>
                </a:ln>
                <a:solidFill>
                  <a:srgbClr val="2A206A"/>
                </a:solidFill>
                <a:effectLst/>
                <a:uLnTx/>
                <a:uFillTx/>
                <a:latin typeface="☞DIODRUM ARABIC MEDIUM" panose="00000600000000000000" pitchFamily="2" charset="-78"/>
                <a:cs typeface="☞DIODRUM ARABIC MEDIUM" panose="00000600000000000000" pitchFamily="2" charset="-78"/>
              </a:rPr>
              <a:t>استنادًا إلى قرار مجلس الوزراء رقم (418) وتاريخ 1442/7/25هـ الصادر بالموافقة على تنظيم هيئة الحكومة الرقمية "على أن تتولى الهيئة إصدار القياسات والمؤشرات والأدوات والتقارير لقياس أداء الجهات الحكومية وقدراتها في مجال الحكومة الرقمية، ورضا المستفيد عنها وتقديم المساندة للجهات الحكومية فيما يتعلق بخدمات الحكومة الرقمية، "لتبنّي وتمكين التقنيات الناشئة</a:t>
            </a:r>
            <a:r>
              <a:rPr lang="ar-SA" sz="1100" dirty="0">
                <a:solidFill>
                  <a:srgbClr val="2A206A"/>
                </a:solidFill>
                <a:latin typeface="☞DIODRUM ARABIC MEDIUM" panose="00000600000000000000" pitchFamily="2" charset="-78"/>
                <a:cs typeface="☞DIODRUM ARABIC MEDIUM" panose="00000600000000000000" pitchFamily="2" charset="-78"/>
              </a:rPr>
              <a:t>"</a:t>
            </a:r>
            <a:r>
              <a:rPr lang="ar-SA" sz="1100" dirty="0">
                <a:solidFill>
                  <a:srgbClr val="2A206A"/>
                </a:solidFill>
                <a:latin typeface="DiodrumArabic-Medium" panose="00000600000000000000" pitchFamily="2" charset="-78"/>
                <a:cs typeface="DiodrumArabic-Medium"/>
              </a:rPr>
              <a:t>. وامتداداً لدور الهيئة في دعم وتمكين الجهات الحكومية بشكل فعّال بهدف تحقيق أهدافها، وتحقيقاً لما تضمنته "سياسة الحكومة الرقمية" </a:t>
            </a:r>
            <a:r>
              <a:rPr lang="ar" sz="1100" dirty="0">
                <a:solidFill>
                  <a:srgbClr val="2A206A"/>
                </a:solidFill>
                <a:latin typeface="☞DIODRUM ARABIC"/>
                <a:cs typeface="DiodrumArabic-Medium"/>
              </a:rPr>
              <a:t>التي تعزز دمج التقنيات الناشئة في الجهات الحكومية لتسريع التحول الرقمي في القطاعات</a:t>
            </a:r>
            <a:r>
              <a:rPr lang="ar-SA" sz="1100" dirty="0">
                <a:solidFill>
                  <a:srgbClr val="2A206A"/>
                </a:solidFill>
                <a:latin typeface="☞DIODRUM ARABIC"/>
                <a:cs typeface="DiodrumArabic-Medium"/>
              </a:rPr>
              <a:t> المختلفة</a:t>
            </a:r>
            <a:r>
              <a:rPr lang="ar-SA" sz="1100" dirty="0">
                <a:solidFill>
                  <a:srgbClr val="2A206A"/>
                </a:solidFill>
                <a:latin typeface="DiodrumArabic-Medium" panose="00000600000000000000" pitchFamily="2" charset="-78"/>
                <a:cs typeface="DiodrumArabic-Medium"/>
              </a:rPr>
              <a:t>، فقد أطلقت الهيئة مؤشر "جاهزية تبّني </a:t>
            </a:r>
            <a:r>
              <a:rPr lang="ar-SA" sz="1100" dirty="0">
                <a:solidFill>
                  <a:srgbClr val="2A206A"/>
                </a:solidFill>
                <a:latin typeface="DiodrumArabic-Medium" panose="00000600000000000000" pitchFamily="2" charset="-78"/>
                <a:cs typeface="DiodrumArabic-Medium" panose="00000600000000000000" pitchFamily="2" charset="-78"/>
              </a:rPr>
              <a:t>التقنيات الناشئة" لعام (2025م)، في دورته الثالثة.</a:t>
            </a:r>
          </a:p>
          <a:p>
            <a:pPr algn="justLow" defTabSz="829544" rtl="1">
              <a:lnSpc>
                <a:spcPct val="150000"/>
              </a:lnSpc>
              <a:defRPr/>
            </a:pPr>
            <a:endParaRPr lang="ar-SA" sz="600" dirty="0">
              <a:solidFill>
                <a:srgbClr val="2A206A"/>
              </a:solidFill>
              <a:latin typeface="DiodrumArabic-Medium" panose="00000600000000000000" pitchFamily="2" charset="-78"/>
              <a:cs typeface="DiodrumArabic-Medium" panose="00000600000000000000" pitchFamily="2" charset="-78"/>
            </a:endParaRPr>
          </a:p>
          <a:p>
            <a:pPr algn="justLow" defTabSz="829544" rtl="1">
              <a:lnSpc>
                <a:spcPct val="150000"/>
              </a:lnSpc>
              <a:defRPr/>
            </a:pPr>
            <a:r>
              <a:rPr kumimoji="0" lang="ar-SA" sz="1100" b="0" i="0" u="none" strike="noStrike" kern="1200" cap="none" spc="0" normalizeH="0" baseline="0" noProof="0" dirty="0">
                <a:ln>
                  <a:noFill/>
                </a:ln>
                <a:solidFill>
                  <a:srgbClr val="2A206A"/>
                </a:solidFill>
                <a:effectLst/>
                <a:uLnTx/>
                <a:uFillTx/>
                <a:latin typeface="DiodrumArabic-Medium" panose="00000600000000000000" pitchFamily="2" charset="-78"/>
                <a:cs typeface="DiodrumArabic-Medium" panose="00000600000000000000" pitchFamily="2" charset="-78"/>
              </a:rPr>
              <a:t>وقد تم إعداد هذا التقرير </a:t>
            </a:r>
            <a:r>
              <a:rPr lang="ar-SA" sz="1100" dirty="0">
                <a:solidFill>
                  <a:srgbClr val="2A206A"/>
                </a:solidFill>
                <a:latin typeface="DiodrumArabic-Medium" panose="00000600000000000000" pitchFamily="2" charset="-78"/>
                <a:cs typeface="DiodrumArabic-Medium" panose="00000600000000000000" pitchFamily="2" charset="-78"/>
              </a:rPr>
              <a:t>التفصيلي لـ( اسم الجهة ) لعام (2025م)؛ لفهم الوضع الحالي للجهة  وتحديد الفجوات وفرص التحسين الممكنة </a:t>
            </a:r>
            <a:r>
              <a:rPr lang="ar" sz="1100" dirty="0">
                <a:solidFill>
                  <a:srgbClr val="2A206A"/>
                </a:solidFill>
                <a:latin typeface="DiodrumArabic-Medium" panose="00000600000000000000" pitchFamily="2" charset="-78"/>
                <a:cs typeface="DiodrumArabic-Medium" panose="00000600000000000000" pitchFamily="2" charset="-78"/>
              </a:rPr>
              <a:t>وتوفير الخطط اللازمة لبناء القدرات التي تتماشى مع احتياجاتهم </a:t>
            </a:r>
            <a:r>
              <a:rPr lang="ar-SA" sz="1100" dirty="0">
                <a:solidFill>
                  <a:srgbClr val="2A206A"/>
                </a:solidFill>
                <a:latin typeface="DiodrumArabic-Medium" panose="00000600000000000000" pitchFamily="2" charset="-78"/>
                <a:cs typeface="DiodrumArabic-Medium" panose="00000600000000000000" pitchFamily="2" charset="-78"/>
              </a:rPr>
              <a:t>المؤسسية،</a:t>
            </a:r>
            <a:r>
              <a:rPr lang="ar" sz="1100" dirty="0">
                <a:solidFill>
                  <a:srgbClr val="2A206A"/>
                </a:solidFill>
                <a:latin typeface="DiodrumArabic-Medium" panose="00000600000000000000" pitchFamily="2" charset="-78"/>
                <a:cs typeface="DiodrumArabic-Medium" panose="00000600000000000000" pitchFamily="2" charset="-78"/>
              </a:rPr>
              <a:t> وضمان التحقيق ال</a:t>
            </a:r>
            <a:r>
              <a:rPr lang="ar-SA" sz="1100" dirty="0">
                <a:solidFill>
                  <a:srgbClr val="2A206A"/>
                </a:solidFill>
                <a:latin typeface="DiodrumArabic-Medium" panose="00000600000000000000" pitchFamily="2" charset="-78"/>
                <a:cs typeface="DiodrumArabic-Medium" panose="00000600000000000000" pitchFamily="2" charset="-78"/>
              </a:rPr>
              <a:t>إ</a:t>
            </a:r>
            <a:r>
              <a:rPr lang="ar" sz="1100" dirty="0">
                <a:solidFill>
                  <a:srgbClr val="2A206A"/>
                </a:solidFill>
                <a:latin typeface="DiodrumArabic-Medium" panose="00000600000000000000" pitchFamily="2" charset="-78"/>
                <a:cs typeface="DiodrumArabic-Medium" panose="00000600000000000000" pitchFamily="2" charset="-78"/>
              </a:rPr>
              <a:t>ستراتيجي والمستدام للفوائد المرجوة</a:t>
            </a:r>
            <a:r>
              <a:rPr lang="ar-SA" sz="1100" dirty="0">
                <a:solidFill>
                  <a:srgbClr val="2A206A"/>
                </a:solidFill>
                <a:latin typeface="DiodrumArabic-Medium" panose="00000600000000000000" pitchFamily="2" charset="-78"/>
                <a:cs typeface="DiodrumArabic-Medium" panose="00000600000000000000" pitchFamily="2" charset="-78"/>
              </a:rPr>
              <a:t>.</a:t>
            </a:r>
          </a:p>
          <a:p>
            <a:pPr algn="justLow" defTabSz="829544" rtl="1">
              <a:lnSpc>
                <a:spcPct val="150000"/>
              </a:lnSpc>
              <a:defRPr/>
            </a:pPr>
            <a:endParaRPr lang="en-US" sz="1100" dirty="0">
              <a:solidFill>
                <a:srgbClr val="2A206A"/>
              </a:solidFill>
              <a:latin typeface="☞DIODRUM ARABIC MEDIUM" panose="00000600000000000000" pitchFamily="2" charset="-78"/>
              <a:cs typeface="☞DIODRUM ARABIC MEDIUM" panose="00000600000000000000" pitchFamily="2" charset="-78"/>
            </a:endParaRPr>
          </a:p>
        </p:txBody>
      </p:sp>
      <p:sp>
        <p:nvSpPr>
          <p:cNvPr id="4" name="TextBox 3">
            <a:extLst>
              <a:ext uri="{FF2B5EF4-FFF2-40B4-BE49-F238E27FC236}">
                <a16:creationId xmlns:a16="http://schemas.microsoft.com/office/drawing/2014/main" id="{32EB1AFB-DDE4-AC26-8972-FC958C1210AD}"/>
              </a:ext>
            </a:extLst>
          </p:cNvPr>
          <p:cNvSpPr txBox="1"/>
          <p:nvPr/>
        </p:nvSpPr>
        <p:spPr>
          <a:xfrm>
            <a:off x="423104" y="5071180"/>
            <a:ext cx="5894199" cy="1575452"/>
          </a:xfrm>
          <a:prstGeom prst="rect">
            <a:avLst/>
          </a:prstGeom>
          <a:noFill/>
        </p:spPr>
        <p:txBody>
          <a:bodyPr wrap="square" lIns="82953" tIns="41476" rIns="82953" bIns="41476" anchor="t">
            <a:spAutoFit/>
          </a:bodyPr>
          <a:lstStyle/>
          <a:p>
            <a:pPr algn="justLow" defTabSz="829544" rtl="1">
              <a:lnSpc>
                <a:spcPct val="150000"/>
              </a:lnSpc>
              <a:defRPr/>
            </a:pPr>
            <a:r>
              <a:rPr kumimoji="0" lang="ar-SA" sz="1100" b="0" i="0" u="none" strike="noStrike" kern="1200" cap="none" spc="0" normalizeH="0" baseline="0" noProof="0" dirty="0">
                <a:ln>
                  <a:noFill/>
                </a:ln>
                <a:solidFill>
                  <a:srgbClr val="2B206A"/>
                </a:solidFill>
                <a:effectLst/>
                <a:uLnTx/>
                <a:uFillTx/>
                <a:latin typeface="☞DIODRUM ARABIC MEDIUM" panose="00000600000000000000" pitchFamily="2" charset="-78"/>
                <a:cs typeface="☞DIODRUM ARABIC MEDIUM" panose="00000600000000000000" pitchFamily="2" charset="-78"/>
              </a:rPr>
              <a:t>يهدف هذا التقرير </a:t>
            </a:r>
            <a:r>
              <a:rPr lang="ar-SA" sz="1100" dirty="0">
                <a:solidFill>
                  <a:srgbClr val="2B206A"/>
                </a:solidFill>
                <a:latin typeface="☞DIODRUM ARABIC MEDIUM" panose="00000600000000000000" pitchFamily="2" charset="-78"/>
                <a:cs typeface="☞DIODRUM ARABIC MEDIUM" panose="00000600000000000000" pitchFamily="2" charset="-78"/>
              </a:rPr>
              <a:t>إلى </a:t>
            </a:r>
            <a:r>
              <a:rPr kumimoji="0" lang="ar-SA" sz="1100" b="0" i="0" u="none" strike="noStrike" kern="1200" cap="none" spc="0" normalizeH="0" baseline="0" noProof="0" dirty="0">
                <a:ln>
                  <a:noFill/>
                </a:ln>
                <a:solidFill>
                  <a:srgbClr val="2B206A"/>
                </a:solidFill>
                <a:effectLst/>
                <a:uLnTx/>
                <a:uFillTx/>
                <a:latin typeface="☞DIODRUM ARABIC MEDIUM" panose="00000600000000000000" pitchFamily="2" charset="-78"/>
                <a:cs typeface="☞DIODRUM ARABIC MEDIUM" panose="00000600000000000000" pitchFamily="2" charset="-78"/>
              </a:rPr>
              <a:t>تقييم </a:t>
            </a:r>
            <a:r>
              <a:rPr lang="ar-SA" sz="1100" dirty="0">
                <a:solidFill>
                  <a:srgbClr val="2B206A"/>
                </a:solidFill>
                <a:latin typeface="☞DIODRUM ARABIC MEDIUM" panose="00000600000000000000" pitchFamily="2" charset="-78"/>
                <a:cs typeface="☞DIODRUM ARABIC MEDIUM" panose="00000600000000000000" pitchFamily="2" charset="-78"/>
              </a:rPr>
              <a:t>ممارسات ومخرجات الإدارات ذات العلاقة التابعة لـ ( اسم الجهة )، حيث يستند التقرير على الإطار العام لمؤشر جاهزية تبنّي التقنيات الناشئة وتقديم نتائج جاهزية الأمانة بناءً على المستويات الخمسة، وهي: متميز، أو متقدم، أو متمكن، أو متطور، أو ناشئ بالإضافة إلى بعض من تطبيقات التقنيات الناشئة عالميًّا في قطاع ( اسم القطاع ) كما يستعرض التقرير لمحة عن الوضع الراهن، ويحدّد مدى استعداد الأمانة لتبنّي التقنيات الناشئة، إضافة إلى أبرز الاستنتاجات والتوصيات وخطط العمل </a:t>
            </a:r>
            <a:r>
              <a:rPr kumimoji="0" lang="ar-SA" sz="1100" b="0" i="0" u="none" strike="noStrike" kern="1200" cap="none" spc="0" normalizeH="0" baseline="0" noProof="0" dirty="0">
                <a:ln>
                  <a:noFill/>
                </a:ln>
                <a:solidFill>
                  <a:srgbClr val="2B206A"/>
                </a:solidFill>
                <a:effectLst/>
                <a:uLnTx/>
                <a:uFillTx/>
                <a:latin typeface="☞DIODRUM ARABIC MEDIUM" panose="00000600000000000000" pitchFamily="2" charset="-78"/>
                <a:cs typeface="☞DIODRUM ARABIC MEDIUM" panose="00000600000000000000" pitchFamily="2" charset="-78"/>
              </a:rPr>
              <a:t>المقترحة التي تم التوصل لها </a:t>
            </a:r>
            <a:r>
              <a:rPr lang="ar-SA" sz="1100" dirty="0">
                <a:solidFill>
                  <a:srgbClr val="2B206A"/>
                </a:solidFill>
                <a:latin typeface="☞DIODRUM ARABIC MEDIUM" panose="00000600000000000000" pitchFamily="2" charset="-78"/>
                <a:cs typeface="☞DIODRUM ARABIC MEDIUM" panose="00000600000000000000" pitchFamily="2" charset="-78"/>
              </a:rPr>
              <a:t>من</a:t>
            </a:r>
            <a:r>
              <a:rPr kumimoji="0" lang="ar-SA" sz="1100" b="0" i="0" u="none" strike="noStrike" kern="1200" cap="none" spc="0" normalizeH="0" baseline="0" noProof="0" dirty="0">
                <a:ln>
                  <a:noFill/>
                </a:ln>
                <a:solidFill>
                  <a:srgbClr val="2B206A"/>
                </a:solidFill>
                <a:effectLst/>
                <a:uLnTx/>
                <a:uFillTx/>
                <a:latin typeface="☞DIODRUM ARABIC MEDIUM" panose="00000600000000000000" pitchFamily="2" charset="-78"/>
                <a:cs typeface="☞DIODRUM ARABIC MEDIUM" panose="00000600000000000000" pitchFamily="2" charset="-78"/>
              </a:rPr>
              <a:t> خلال تحليل النتائج.</a:t>
            </a:r>
          </a:p>
        </p:txBody>
      </p:sp>
      <p:sp>
        <p:nvSpPr>
          <p:cNvPr id="5" name="Title 2">
            <a:extLst>
              <a:ext uri="{FF2B5EF4-FFF2-40B4-BE49-F238E27FC236}">
                <a16:creationId xmlns:a16="http://schemas.microsoft.com/office/drawing/2014/main" id="{7F75E8F8-CECA-280F-B3C7-9E2E3CBB228B}"/>
              </a:ext>
            </a:extLst>
          </p:cNvPr>
          <p:cNvSpPr txBox="1">
            <a:spLocks/>
          </p:cNvSpPr>
          <p:nvPr/>
        </p:nvSpPr>
        <p:spPr>
          <a:xfrm>
            <a:off x="2120841" y="4703642"/>
            <a:ext cx="4196462" cy="367538"/>
          </a:xfrm>
          <a:prstGeom prst="rect">
            <a:avLst/>
          </a:prstGeom>
          <a:noFill/>
        </p:spPr>
        <p:txBody>
          <a:bodyPr vert="horz" lIns="93361" tIns="0" rIns="93361"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b="1" i="0" u="none" strike="noStrike" cap="none" spc="0" normalizeH="0" baseline="0">
                <a:ln>
                  <a:noFill/>
                </a:ln>
                <a:solidFill>
                  <a:srgbClr val="2A1F6A"/>
                </a:solidFill>
                <a:effectLst/>
                <a:uLnTx/>
                <a:uFillTx/>
                <a:latin typeface="DiodrumArabic-Medium" panose="00000600000000000000" pitchFamily="2" charset="-78"/>
                <a:ea typeface="SST Arabic" panose="020B0504030504020204" pitchFamily="34" charset="-78"/>
                <a:cs typeface="DiodrumArabic-Medium" panose="00000600000000000000" pitchFamily="2"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2B206A"/>
                </a:solidFill>
                <a:effectLst/>
                <a:uLnTx/>
                <a:uFillTx/>
                <a:latin typeface="☞DIODRUM ARABIC SEMIBOLD" panose="00000700000000000000" pitchFamily="2" charset="-78"/>
                <a:cs typeface="☞DIODRUM ARABIC SEMIBOLD" panose="00000700000000000000" pitchFamily="2" charset="-78"/>
              </a:rPr>
              <a:t> </a:t>
            </a:r>
            <a:r>
              <a:rPr kumimoji="0" lang="en-US" sz="1800" b="1" i="0" u="none" strike="noStrike" kern="1200" cap="none" spc="0" normalizeH="0" baseline="0" noProof="0">
                <a:ln>
                  <a:noFill/>
                </a:ln>
                <a:solidFill>
                  <a:srgbClr val="7C32C9"/>
                </a:solidFill>
                <a:effectLst/>
                <a:uLnTx/>
                <a:uFillTx/>
                <a:latin typeface="☞DIODRUM ARABIC SEMIBOLD" panose="00000700000000000000" pitchFamily="2" charset="-78"/>
                <a:cs typeface="☞DIODRUM ARABIC SEMIBOLD" panose="00000700000000000000" pitchFamily="2" charset="-78"/>
              </a:rPr>
              <a:t>1.1</a:t>
            </a:r>
            <a:r>
              <a:rPr kumimoji="0" lang="ar-LB" sz="1600" b="1" i="0" u="none" strike="noStrike" kern="1200" cap="none" spc="0" normalizeH="0" baseline="0" noProof="0">
                <a:ln>
                  <a:noFill/>
                </a:ln>
                <a:solidFill>
                  <a:srgbClr val="7C32C9"/>
                </a:solidFill>
                <a:effectLst/>
                <a:uLnTx/>
                <a:uFillTx/>
                <a:latin typeface="☞DIODRUM ARABIC SEMIBOLD" panose="00000700000000000000" pitchFamily="2" charset="-78"/>
                <a:cs typeface="☞DIODRUM ARABIC SEMIBOLD" panose="00000700000000000000" pitchFamily="2" charset="-78"/>
              </a:rPr>
              <a:t>الهدف من التقرير</a:t>
            </a:r>
          </a:p>
        </p:txBody>
      </p:sp>
      <p:sp>
        <p:nvSpPr>
          <p:cNvPr id="6" name="Title 2">
            <a:extLst>
              <a:ext uri="{FF2B5EF4-FFF2-40B4-BE49-F238E27FC236}">
                <a16:creationId xmlns:a16="http://schemas.microsoft.com/office/drawing/2014/main" id="{6BCF5B67-FCA7-4388-E7A9-284931FD3B82}"/>
              </a:ext>
            </a:extLst>
          </p:cNvPr>
          <p:cNvSpPr txBox="1">
            <a:spLocks/>
          </p:cNvSpPr>
          <p:nvPr/>
        </p:nvSpPr>
        <p:spPr>
          <a:xfrm>
            <a:off x="1018901" y="607272"/>
            <a:ext cx="5298402"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1. </a:t>
            </a:r>
            <a:r>
              <a:rPr kumimoji="0" lang="ar-SA" sz="20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التمهيد</a:t>
            </a:r>
          </a:p>
        </p:txBody>
      </p:sp>
      <p:sp>
        <p:nvSpPr>
          <p:cNvPr id="2" name="SecloreFooter">
            <a:extLst>
              <a:ext uri="{FF2B5EF4-FFF2-40B4-BE49-F238E27FC236}">
                <a16:creationId xmlns:a16="http://schemas.microsoft.com/office/drawing/2014/main" id="{9A147959-B7A4-4BD6-BF2A-D9FDF8D4CFA0}"/>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76732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2A95-C0C1-AEDF-C8FF-B89F5261E882}"/>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EFADB76D-24BD-C10F-928A-8E06677E5412}"/>
              </a:ext>
            </a:extLst>
          </p:cNvPr>
          <p:cNvSpPr txBox="1">
            <a:spLocks/>
          </p:cNvSpPr>
          <p:nvPr/>
        </p:nvSpPr>
        <p:spPr>
          <a:xfrm>
            <a:off x="1013843" y="3484519"/>
            <a:ext cx="4893473" cy="2037077"/>
          </a:xfrm>
          <a:prstGeom prst="rect">
            <a:avLst/>
          </a:prstGeom>
        </p:spPr>
        <p:txBody>
          <a:bodyPr vert="horz" lIns="91440" tIns="45720" rIns="91440" bIns="45720" rtlCol="0" anchor="t">
            <a:no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30000"/>
              </a:lnSpc>
              <a:spcBef>
                <a:spcPct val="0"/>
              </a:spcBef>
              <a:spcAft>
                <a:spcPts val="0"/>
              </a:spcAft>
              <a:buClrTx/>
              <a:buSzTx/>
              <a:buFontTx/>
              <a:buNone/>
              <a:tabLst/>
              <a:defRPr/>
            </a:pPr>
            <a:r>
              <a:rPr lang="ar-SA" sz="3200" b="0">
                <a:latin typeface="☞DIODRUM ARABIC LIGHT" panose="00000400000000000000" pitchFamily="2" charset="-78"/>
                <a:cs typeface="☞DIODRUM ARABIC LIGHT" panose="00000400000000000000" pitchFamily="2" charset="-78"/>
              </a:rPr>
              <a:t>نبذة عن</a:t>
            </a:r>
          </a:p>
          <a:p>
            <a:pPr marL="0" marR="0" lvl="0" indent="0" algn="ctr" defTabSz="914400" eaLnBrk="1" fontAlgn="auto" latinLnBrk="0" hangingPunct="1">
              <a:lnSpc>
                <a:spcPct val="130000"/>
              </a:lnSpc>
              <a:spcBef>
                <a:spcPct val="0"/>
              </a:spcBef>
              <a:spcAft>
                <a:spcPts val="0"/>
              </a:spcAft>
              <a:buClrTx/>
              <a:buSzTx/>
              <a:buFontTx/>
              <a:buNone/>
              <a:tabLst/>
              <a:defRPr/>
            </a:pPr>
            <a:r>
              <a:rPr lang="ar-SA" sz="3500">
                <a:latin typeface="☞DIODRUM ARABIC" pitchFamily="2" charset="-78"/>
                <a:cs typeface="☞DIODRUM ARABIC" pitchFamily="2" charset="-78"/>
              </a:rPr>
              <a:t> </a:t>
            </a:r>
            <a:r>
              <a:rPr lang="ar-SA" sz="3500">
                <a:latin typeface="DiodrumArabic-Semibold" panose="00000700000000000000" pitchFamily="2" charset="-78"/>
                <a:cs typeface="DiodrumArabic-Semibold" panose="00000700000000000000" pitchFamily="2" charset="-78"/>
              </a:rPr>
              <a:t>مؤشر جاهزيــة تبنّي التقنيات الناشئة</a:t>
            </a:r>
            <a:endParaRPr kumimoji="0" lang="ar-SA" sz="3500" u="none" strike="noStrike" kern="1200" cap="none" spc="0" normalizeH="0" baseline="0" noProof="0">
              <a:ln>
                <a:noFill/>
              </a:ln>
              <a:effectLst/>
              <a:uLnTx/>
              <a:uFillTx/>
              <a:latin typeface="DiodrumArabic-Semibold" panose="00000700000000000000" pitchFamily="2" charset="-78"/>
              <a:cs typeface="DiodrumArabic-Semibold" panose="00000700000000000000" pitchFamily="2" charset="-78"/>
            </a:endParaRPr>
          </a:p>
        </p:txBody>
      </p:sp>
      <p:sp>
        <p:nvSpPr>
          <p:cNvPr id="4" name="TextBox 3">
            <a:extLst>
              <a:ext uri="{FF2B5EF4-FFF2-40B4-BE49-F238E27FC236}">
                <a16:creationId xmlns:a16="http://schemas.microsoft.com/office/drawing/2014/main" id="{B4FC13C4-BE3E-EBA2-48E0-AE4263418F6E}"/>
              </a:ext>
            </a:extLst>
          </p:cNvPr>
          <p:cNvSpPr txBox="1"/>
          <p:nvPr/>
        </p:nvSpPr>
        <p:spPr>
          <a:xfrm>
            <a:off x="1514337" y="6567624"/>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02</a:t>
            </a:r>
            <a:endParaRPr lang="en-SA" sz="5400" b="1" kern="0">
              <a:ln>
                <a:solidFill>
                  <a:srgbClr val="1CC182"/>
                </a:solidFill>
              </a:ln>
              <a:noFill/>
              <a:latin typeface="☞DIODRUM ARABIC" pitchFamily="2" charset="-78"/>
              <a:cs typeface="☞DIODRUM ARABIC" pitchFamily="2" charset="-78"/>
            </a:endParaRPr>
          </a:p>
        </p:txBody>
      </p:sp>
      <p:sp>
        <p:nvSpPr>
          <p:cNvPr id="2" name="SecloreFooter">
            <a:extLst>
              <a:ext uri="{FF2B5EF4-FFF2-40B4-BE49-F238E27FC236}">
                <a16:creationId xmlns:a16="http://schemas.microsoft.com/office/drawing/2014/main" id="{6B043028-9021-4930-8F05-F2B021D20D26}"/>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99076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C4AEC52-FA40-A421-8DC4-6A3019D17F86}"/>
              </a:ext>
            </a:extLst>
          </p:cNvPr>
          <p:cNvSpPr txBox="1">
            <a:spLocks/>
          </p:cNvSpPr>
          <p:nvPr/>
        </p:nvSpPr>
        <p:spPr>
          <a:xfrm>
            <a:off x="1018901" y="607272"/>
            <a:ext cx="5298402"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2. </a:t>
            </a:r>
            <a:r>
              <a:rPr kumimoji="0" lang="ar-SA" sz="20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نبذة عن مؤشر جاهزية تبنّي التقنيات الناشئة </a:t>
            </a:r>
          </a:p>
        </p:txBody>
      </p:sp>
      <p:sp>
        <p:nvSpPr>
          <p:cNvPr id="11" name="Rectangle 10">
            <a:extLst>
              <a:ext uri="{FF2B5EF4-FFF2-40B4-BE49-F238E27FC236}">
                <a16:creationId xmlns:a16="http://schemas.microsoft.com/office/drawing/2014/main" id="{CE573F09-F9B9-2B1D-4415-1E679FC659E3}"/>
              </a:ext>
            </a:extLst>
          </p:cNvPr>
          <p:cNvSpPr/>
          <p:nvPr/>
        </p:nvSpPr>
        <p:spPr>
          <a:xfrm flipH="1">
            <a:off x="10354" y="3466138"/>
            <a:ext cx="6858000" cy="947692"/>
          </a:xfrm>
          <a:prstGeom prst="rect">
            <a:avLst/>
          </a:prstGeom>
          <a:solidFill>
            <a:srgbClr val="7C32C9">
              <a:alpha val="1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endParaRPr lang="en-US">
              <a:latin typeface="☞DIODRUM ARABIC" panose="00000500000000000000" pitchFamily="2" charset="-78"/>
              <a:cs typeface="☞DIODRUM ARABIC" panose="00000500000000000000" pitchFamily="2" charset="-78"/>
            </a:endParaRPr>
          </a:p>
        </p:txBody>
      </p:sp>
      <p:sp>
        <p:nvSpPr>
          <p:cNvPr id="8" name="Rectangle 7">
            <a:extLst>
              <a:ext uri="{FF2B5EF4-FFF2-40B4-BE49-F238E27FC236}">
                <a16:creationId xmlns:a16="http://schemas.microsoft.com/office/drawing/2014/main" id="{FBF86E69-1922-F29B-FE60-60DC46424FF4}"/>
              </a:ext>
            </a:extLst>
          </p:cNvPr>
          <p:cNvSpPr/>
          <p:nvPr/>
        </p:nvSpPr>
        <p:spPr>
          <a:xfrm>
            <a:off x="495906" y="1192281"/>
            <a:ext cx="5822967" cy="2168799"/>
          </a:xfrm>
          <a:prstGeom prst="rect">
            <a:avLst/>
          </a:prstGeom>
        </p:spPr>
        <p:txBody>
          <a:bodyPr wrap="square" lIns="91440" tIns="45720" rIns="91440" bIns="45720" anchor="t">
            <a:spAutoFit/>
          </a:bodyPr>
          <a:lstStyle/>
          <a:p>
            <a:pPr algn="justLow" rtl="1">
              <a:lnSpc>
                <a:spcPct val="150000"/>
              </a:lnSpc>
              <a:spcAft>
                <a:spcPts val="600"/>
              </a:spcAft>
              <a:defRPr/>
            </a:pPr>
            <a:r>
              <a:rPr kumimoji="0" lang="ar-SA" sz="1100" b="0" i="0" u="none" strike="noStrike" kern="1200" cap="none" spc="0" normalizeH="0" baseline="0" noProof="0">
                <a:ln>
                  <a:noFill/>
                </a:ln>
                <a:solidFill>
                  <a:srgbClr val="2A206A"/>
                </a:solidFill>
                <a:effectLst/>
                <a:uLnTx/>
                <a:uFillTx/>
                <a:latin typeface="☞DIODRUM ARABIC MEDIUM" pitchFamily="2" charset="-78"/>
                <a:cs typeface="☞DIODRUM ARABIC MEDIUM"/>
              </a:rPr>
              <a:t>تُعرّف </a:t>
            </a:r>
            <a:r>
              <a:rPr lang="ar-SA" sz="1100">
                <a:solidFill>
                  <a:srgbClr val="2A206A"/>
                </a:solidFill>
                <a:latin typeface="☞DIODRUM ARABIC MEDIUM" pitchFamily="2" charset="-78"/>
                <a:cs typeface="☞DIODRUM ARABIC MEDIUM"/>
              </a:rPr>
              <a:t>التقنيات الناشئة بأنها التقنيات الحديثة الداعمة لأعمال الحكومة الرقمية التي حققت طفرة نوعية في التحول الرقمي ولا تزال تطبيقاتها قابلة للتطوير، وتمتاز </a:t>
            </a:r>
            <a:r>
              <a:rPr kumimoji="0" lang="ar-SA" sz="1100" b="0" i="0" u="none" strike="noStrike" kern="1200" cap="none" spc="0" normalizeH="0" baseline="0" noProof="0">
                <a:ln>
                  <a:noFill/>
                </a:ln>
                <a:solidFill>
                  <a:srgbClr val="2A206A"/>
                </a:solidFill>
                <a:effectLst/>
                <a:uLnTx/>
                <a:uFillTx/>
                <a:latin typeface="☞DIODRUM ARABIC MEDIUM" pitchFamily="2" charset="-78"/>
                <a:cs typeface="☞DIODRUM ARABIC MEDIUM"/>
              </a:rPr>
              <a:t>بقدرتها على </a:t>
            </a:r>
            <a:r>
              <a:rPr lang="ar-SA" sz="1100">
                <a:solidFill>
                  <a:srgbClr val="2A206A"/>
                </a:solidFill>
                <a:latin typeface="☞DIODRUM ARABIC MEDIUM" pitchFamily="2" charset="-78"/>
                <a:cs typeface="☞DIODRUM ARABIC MEDIUM"/>
              </a:rPr>
              <a:t>التأثير الكبير على المجالات الاجتماعية والاقتصادية حيث يؤدي تبنيها إلى إحداث تغييرات إيجابية في القطاعات، كما يُحسّن من أداء المشاريع من عدة نواحٍ. </a:t>
            </a:r>
          </a:p>
          <a:p>
            <a:pPr algn="justLow" rtl="1">
              <a:lnSpc>
                <a:spcPct val="150000"/>
              </a:lnSpc>
              <a:spcAft>
                <a:spcPts val="600"/>
              </a:spcAft>
              <a:defRPr/>
            </a:pPr>
            <a:r>
              <a:rPr lang="ar-SA" sz="1100">
                <a:solidFill>
                  <a:srgbClr val="2A206A"/>
                </a:solidFill>
                <a:latin typeface="☞DIODRUM ARABIC MEDIUM" pitchFamily="2" charset="-78"/>
                <a:cs typeface="☞DIODRUM ARABIC MEDIUM"/>
              </a:rPr>
              <a:t>وعليه، حرصت هيئة الحكومة الرقمية على دعم وتشجيع الجهات الحكومية لتبنّي التقنيات الناشئة من خلال مؤشر "جاهزية تبنّي التقنيات الناشئة" وهو مؤشر سنوي يُساعد على متابعة التقدم الذي تُحرزه الجهات الحكومية من ناحية تبنيها للتقنيات الناشئة عبر استخدام منهجية قياس مبنية على أربع قدرات رئيسية هي:</a:t>
            </a:r>
          </a:p>
        </p:txBody>
      </p:sp>
      <p:sp>
        <p:nvSpPr>
          <p:cNvPr id="15" name="TextBox 14">
            <a:extLst>
              <a:ext uri="{FF2B5EF4-FFF2-40B4-BE49-F238E27FC236}">
                <a16:creationId xmlns:a16="http://schemas.microsoft.com/office/drawing/2014/main" id="{4330554C-8889-FAB1-96EB-8227B77D4B43}"/>
              </a:ext>
            </a:extLst>
          </p:cNvPr>
          <p:cNvSpPr txBox="1"/>
          <p:nvPr/>
        </p:nvSpPr>
        <p:spPr>
          <a:xfrm>
            <a:off x="846556" y="7079987"/>
            <a:ext cx="5470747" cy="627351"/>
          </a:xfrm>
          <a:prstGeom prst="rect">
            <a:avLst/>
          </a:prstGeom>
        </p:spPr>
        <p:txBody>
          <a:bodyPr wrap="square">
            <a:spAutoFit/>
          </a:bodyPr>
          <a:lstStyle>
            <a:defPPr>
              <a:defRPr lang="en-US"/>
            </a:defPPr>
            <a:lvl1pPr algn="justLow" rtl="1">
              <a:lnSpc>
                <a:spcPts val="1860"/>
              </a:lnSpc>
              <a:spcAft>
                <a:spcPts val="600"/>
              </a:spcAft>
              <a:defRPr sz="1200">
                <a:solidFill>
                  <a:schemeClr val="tx1">
                    <a:lumMod val="50000"/>
                    <a:lumOff val="50000"/>
                  </a:schemeClr>
                </a:solidFill>
                <a:latin typeface="Bahij Janna" panose="02040503050201020203" pitchFamily="18" charset="-78"/>
                <a:cs typeface="Bahij Janna" panose="02040503050201020203" pitchFamily="18" charset="-78"/>
              </a:defRPr>
            </a:lvl1pPr>
          </a:lstStyle>
          <a:p>
            <a:pPr algn="r">
              <a:defRPr/>
            </a:pPr>
            <a:r>
              <a:rPr lang="ar-SA" sz="1600">
                <a:solidFill>
                  <a:srgbClr val="7C32C9"/>
                </a:solidFill>
                <a:latin typeface="DiodrumArabic-Semibold" panose="00000700000000000000" pitchFamily="2" charset="-78"/>
                <a:cs typeface="DiodrumArabic-Semibold" panose="00000700000000000000" pitchFamily="2" charset="-78"/>
              </a:rPr>
              <a:t>2.1 </a:t>
            </a:r>
            <a:r>
              <a:rPr kumimoji="0" lang="ar-QA" sz="1600"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 أهداف المؤشر</a:t>
            </a:r>
          </a:p>
          <a:p>
            <a:pPr marL="0" marR="0" lvl="0" indent="0" algn="r" defTabSz="457200" rtl="1" eaLnBrk="1" fontAlgn="auto" latinLnBrk="0" hangingPunct="1">
              <a:lnSpc>
                <a:spcPts val="1860"/>
              </a:lnSpc>
              <a:spcBef>
                <a:spcPts val="0"/>
              </a:spcBef>
              <a:spcAft>
                <a:spcPts val="600"/>
              </a:spcAft>
              <a:buClrTx/>
              <a:buSzTx/>
              <a:buFontTx/>
              <a:buNone/>
              <a:tabLst/>
              <a:defRPr/>
            </a:pPr>
            <a:r>
              <a:rPr lang="ar-SA" sz="1100">
                <a:solidFill>
                  <a:srgbClr val="2A1F6A"/>
                </a:solidFill>
                <a:latin typeface="☞DIODRUM ARABIC MEDIUM" pitchFamily="2" charset="-78"/>
                <a:cs typeface="☞DIODRUM ARABIC MEDIUM" pitchFamily="2" charset="-78"/>
              </a:rPr>
              <a:t>ي</a:t>
            </a:r>
            <a:r>
              <a:rPr kumimoji="0" lang="ar-SA" sz="1100" b="0" i="0" u="none" strike="noStrike" kern="1200" cap="none" spc="0" normalizeH="0" baseline="0" noProof="0">
                <a:ln>
                  <a:noFill/>
                </a:ln>
                <a:solidFill>
                  <a:srgbClr val="2A1F6A"/>
                </a:solidFill>
                <a:effectLst/>
                <a:uLnTx/>
                <a:uFillTx/>
                <a:latin typeface="☞DIODRUM ARABIC MEDIUM" pitchFamily="2" charset="-78"/>
                <a:ea typeface="+mn-ea"/>
                <a:cs typeface="☞DIODRUM ARABIC MEDIUM" pitchFamily="2" charset="-78"/>
              </a:rPr>
              <a:t>سعى مؤشر جاهزية تبنّي التقنيات الناشئة لتحقيق عدد من الأهداف المهمة، أبرزها:</a:t>
            </a:r>
          </a:p>
        </p:txBody>
      </p:sp>
      <p:grpSp>
        <p:nvGrpSpPr>
          <p:cNvPr id="3" name="Group 2">
            <a:extLst>
              <a:ext uri="{FF2B5EF4-FFF2-40B4-BE49-F238E27FC236}">
                <a16:creationId xmlns:a16="http://schemas.microsoft.com/office/drawing/2014/main" id="{1E7205C0-267E-D970-E9A2-13124FF4B811}"/>
              </a:ext>
            </a:extLst>
          </p:cNvPr>
          <p:cNvGrpSpPr/>
          <p:nvPr/>
        </p:nvGrpSpPr>
        <p:grpSpPr>
          <a:xfrm>
            <a:off x="553869" y="5990098"/>
            <a:ext cx="5688787" cy="804971"/>
            <a:chOff x="553869" y="4848038"/>
            <a:chExt cx="5688787" cy="804971"/>
          </a:xfrm>
        </p:grpSpPr>
        <p:sp>
          <p:nvSpPr>
            <p:cNvPr id="38" name="Rounded Rectangle 15">
              <a:extLst>
                <a:ext uri="{FF2B5EF4-FFF2-40B4-BE49-F238E27FC236}">
                  <a16:creationId xmlns:a16="http://schemas.microsoft.com/office/drawing/2014/main" id="{78D6569A-4DFE-25C0-3B5C-98452F34A925}"/>
                </a:ext>
              </a:extLst>
            </p:cNvPr>
            <p:cNvSpPr/>
            <p:nvPr/>
          </p:nvSpPr>
          <p:spPr>
            <a:xfrm>
              <a:off x="553869" y="4848038"/>
              <a:ext cx="5688787" cy="804971"/>
            </a:xfrm>
            <a:prstGeom prst="roundRect">
              <a:avLst>
                <a:gd name="adj" fmla="val 9954"/>
              </a:avLst>
            </a:prstGeom>
            <a:noFill/>
            <a:ln w="9525">
              <a:solidFill>
                <a:srgbClr val="7C32C9"/>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4572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83B6"/>
                </a:solidFill>
                <a:effectLst/>
                <a:uLnTx/>
                <a:uFillTx/>
                <a:latin typeface="☞DIODRUM ARABIC MEDIUM" pitchFamily="2" charset="-78"/>
                <a:ea typeface="SST Arabic" panose="020B0504030504020204" pitchFamily="34" charset="-78"/>
                <a:cs typeface="☞DIODRUM ARABIC MEDIUM" pitchFamily="2" charset="-78"/>
              </a:endParaRPr>
            </a:p>
          </p:txBody>
        </p:sp>
        <p:sp>
          <p:nvSpPr>
            <p:cNvPr id="43" name="Rounded Rectangle 197">
              <a:extLst>
                <a:ext uri="{FF2B5EF4-FFF2-40B4-BE49-F238E27FC236}">
                  <a16:creationId xmlns:a16="http://schemas.microsoft.com/office/drawing/2014/main" id="{61ED94A2-D40A-C1DD-69D3-DF4DFB5F99BD}"/>
                </a:ext>
              </a:extLst>
            </p:cNvPr>
            <p:cNvSpPr/>
            <p:nvPr/>
          </p:nvSpPr>
          <p:spPr>
            <a:xfrm>
              <a:off x="3974540" y="4956028"/>
              <a:ext cx="946106" cy="591545"/>
            </a:xfrm>
            <a:prstGeom prst="roundRect">
              <a:avLst>
                <a:gd name="adj" fmla="val 10594"/>
              </a:avLst>
            </a:prstGeom>
            <a:solidFill>
              <a:srgbClr val="7C32C9">
                <a:alpha val="6369"/>
              </a:srgbClr>
            </a:solidFill>
            <a:ln>
              <a:noFill/>
            </a:ln>
          </p:spPr>
          <p:style>
            <a:lnRef idx="1">
              <a:schemeClr val="accent2"/>
            </a:lnRef>
            <a:fillRef idx="3">
              <a:schemeClr val="accent2"/>
            </a:fillRef>
            <a:effectRef idx="2">
              <a:schemeClr val="accent2"/>
            </a:effectRef>
            <a:fontRef idx="minor">
              <a:schemeClr val="lt1"/>
            </a:fontRef>
          </p:style>
          <p:txBody>
            <a:bodyPr wrap="square" lIns="0" tIns="72000" rIns="0" bIns="0" rtlCol="0" anchor="t">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rPr>
                <a:t> </a:t>
              </a:r>
              <a:r>
                <a:rPr kumimoji="0" lang="ar-SA" sz="9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 النطاق</a:t>
              </a: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CC182"/>
                </a:solidFill>
                <a:effectLst/>
                <a:uLnTx/>
                <a:uFillTx/>
                <a:latin typeface="☞DIODRUM ARABIC MEDIUM" pitchFamily="2" charset="-78"/>
                <a:ea typeface="+mn-ea"/>
                <a:cs typeface="☞DIODRUM ARABIC MEDIUM" pitchFamily="2" charset="-78"/>
              </a:endParaRPr>
            </a:p>
          </p:txBody>
        </p:sp>
        <p:sp>
          <p:nvSpPr>
            <p:cNvPr id="44" name="Rounded Rectangle 197">
              <a:extLst>
                <a:ext uri="{FF2B5EF4-FFF2-40B4-BE49-F238E27FC236}">
                  <a16:creationId xmlns:a16="http://schemas.microsoft.com/office/drawing/2014/main" id="{8E7D1C1F-4A32-2680-2926-63D96E5D2141}"/>
                </a:ext>
              </a:extLst>
            </p:cNvPr>
            <p:cNvSpPr/>
            <p:nvPr/>
          </p:nvSpPr>
          <p:spPr>
            <a:xfrm>
              <a:off x="2878840" y="4956028"/>
              <a:ext cx="946106" cy="591545"/>
            </a:xfrm>
            <a:prstGeom prst="roundRect">
              <a:avLst>
                <a:gd name="adj" fmla="val 8881"/>
              </a:avLst>
            </a:prstGeom>
            <a:solidFill>
              <a:srgbClr val="7C32C9">
                <a:alpha val="6369"/>
              </a:srgbClr>
            </a:solidFill>
            <a:ln>
              <a:noFill/>
            </a:ln>
          </p:spPr>
          <p:style>
            <a:lnRef idx="1">
              <a:schemeClr val="accent2"/>
            </a:lnRef>
            <a:fillRef idx="3">
              <a:schemeClr val="accent2"/>
            </a:fillRef>
            <a:effectRef idx="2">
              <a:schemeClr val="accent2"/>
            </a:effectRef>
            <a:fontRef idx="minor">
              <a:schemeClr val="lt1"/>
            </a:fontRef>
          </p:style>
          <p:txBody>
            <a:bodyPr wrap="square" lIns="0" tIns="72000" rIns="0" bIns="0" rtlCol="0" anchor="t">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LB" sz="9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 محاور القياس</a:t>
              </a:r>
            </a:p>
          </p:txBody>
        </p:sp>
        <p:sp>
          <p:nvSpPr>
            <p:cNvPr id="46" name="Rounded Rectangle 197">
              <a:extLst>
                <a:ext uri="{FF2B5EF4-FFF2-40B4-BE49-F238E27FC236}">
                  <a16:creationId xmlns:a16="http://schemas.microsoft.com/office/drawing/2014/main" id="{23476B8F-9FFC-8282-A824-666E17617D79}"/>
                </a:ext>
              </a:extLst>
            </p:cNvPr>
            <p:cNvSpPr/>
            <p:nvPr/>
          </p:nvSpPr>
          <p:spPr>
            <a:xfrm>
              <a:off x="1734982" y="4947930"/>
              <a:ext cx="1052649" cy="583168"/>
            </a:xfrm>
            <a:prstGeom prst="roundRect">
              <a:avLst>
                <a:gd name="adj" fmla="val 13504"/>
              </a:avLst>
            </a:prstGeom>
            <a:solidFill>
              <a:srgbClr val="7C32C9">
                <a:alpha val="6369"/>
              </a:srgbClr>
            </a:solidFill>
            <a:ln>
              <a:noFill/>
            </a:ln>
          </p:spPr>
          <p:style>
            <a:lnRef idx="1">
              <a:schemeClr val="accent2"/>
            </a:lnRef>
            <a:fillRef idx="3">
              <a:schemeClr val="accent2"/>
            </a:fillRef>
            <a:effectRef idx="2">
              <a:schemeClr val="accent2"/>
            </a:effectRef>
            <a:fontRef idx="minor">
              <a:schemeClr val="lt1"/>
            </a:fontRef>
          </p:style>
          <p:txBody>
            <a:bodyPr wrap="square" lIns="0" tIns="72000" rIns="0" bIns="0" rtlCol="0" anchor="t">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LB" sz="10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 </a:t>
              </a:r>
              <a:r>
                <a:rPr kumimoji="0" lang="ar-LB" sz="9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مستويات الج</a:t>
              </a:r>
              <a:r>
                <a:rPr kumimoji="0" lang="ar-SA" sz="9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اهزية</a:t>
              </a:r>
              <a:endParaRPr kumimoji="0" lang="ar-LB" sz="10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endParaRPr>
            </a:p>
          </p:txBody>
        </p:sp>
        <p:sp>
          <p:nvSpPr>
            <p:cNvPr id="47" name="TextBox 46">
              <a:extLst>
                <a:ext uri="{FF2B5EF4-FFF2-40B4-BE49-F238E27FC236}">
                  <a16:creationId xmlns:a16="http://schemas.microsoft.com/office/drawing/2014/main" id="{B3090A59-4F09-BAA8-B762-39F822F72C84}"/>
                </a:ext>
              </a:extLst>
            </p:cNvPr>
            <p:cNvSpPr txBox="1"/>
            <p:nvPr/>
          </p:nvSpPr>
          <p:spPr>
            <a:xfrm>
              <a:off x="2871221" y="5225708"/>
              <a:ext cx="953725" cy="246221"/>
            </a:xfrm>
            <a:prstGeom prst="rect">
              <a:avLst/>
            </a:prstGeom>
            <a:noFill/>
          </p:spPr>
          <p:txBody>
            <a:bodyPr wrap="square" lIns="0" tIns="0" rIns="0" bIns="0" rtlCol="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a:ln>
                    <a:noFill/>
                  </a:ln>
                  <a:solidFill>
                    <a:srgbClr val="2A1F6A"/>
                  </a:solidFill>
                  <a:effectLst/>
                  <a:uLnTx/>
                  <a:uFillTx/>
                  <a:latin typeface="☞DIODRUM ARABIC MEDIUM" pitchFamily="2" charset="-78"/>
                  <a:ea typeface="Hiragino Sans GB W3"/>
                  <a:cs typeface="☞DIODRUM ARABIC MEDIUM" pitchFamily="2" charset="-78"/>
                </a:rPr>
                <a:t>أربع قدرات تشمل معايير متعددة</a:t>
              </a:r>
            </a:p>
          </p:txBody>
        </p:sp>
        <p:sp>
          <p:nvSpPr>
            <p:cNvPr id="50" name="TextBox 49">
              <a:extLst>
                <a:ext uri="{FF2B5EF4-FFF2-40B4-BE49-F238E27FC236}">
                  <a16:creationId xmlns:a16="http://schemas.microsoft.com/office/drawing/2014/main" id="{52209446-E6FA-468A-6BC3-0D400559B0CB}"/>
                </a:ext>
              </a:extLst>
            </p:cNvPr>
            <p:cNvSpPr txBox="1"/>
            <p:nvPr/>
          </p:nvSpPr>
          <p:spPr>
            <a:xfrm>
              <a:off x="1778933" y="5277130"/>
              <a:ext cx="956846" cy="123111"/>
            </a:xfrm>
            <a:prstGeom prst="rect">
              <a:avLst/>
            </a:prstGeom>
            <a:noFill/>
          </p:spPr>
          <p:txBody>
            <a:bodyPr wrap="square" lIns="0" tIns="0" rIns="0" bIns="0" rtlCol="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LB" sz="800" b="0" i="0" u="none" strike="noStrike" kern="1200" cap="none" spc="0" normalizeH="0" baseline="0" noProof="0">
                  <a:ln>
                    <a:noFill/>
                  </a:ln>
                  <a:solidFill>
                    <a:srgbClr val="2A1F6A"/>
                  </a:solidFill>
                  <a:effectLst/>
                  <a:uLnTx/>
                  <a:uFillTx/>
                  <a:latin typeface="☞DIODRUM ARABIC MEDIUM" pitchFamily="2" charset="-78"/>
                  <a:ea typeface="SST Arabic" panose="020B0504030504020204" pitchFamily="34" charset="-78"/>
                  <a:cs typeface="☞DIODRUM ARABIC MEDIUM" pitchFamily="2" charset="-78"/>
                </a:rPr>
                <a:t> (5) مستويات</a:t>
              </a:r>
            </a:p>
          </p:txBody>
        </p:sp>
        <p:sp>
          <p:nvSpPr>
            <p:cNvPr id="51" name="Rounded Rectangle 197">
              <a:extLst>
                <a:ext uri="{FF2B5EF4-FFF2-40B4-BE49-F238E27FC236}">
                  <a16:creationId xmlns:a16="http://schemas.microsoft.com/office/drawing/2014/main" id="{94ACFFE7-8A78-9D22-76CD-E57B13F821CE}"/>
                </a:ext>
              </a:extLst>
            </p:cNvPr>
            <p:cNvSpPr/>
            <p:nvPr/>
          </p:nvSpPr>
          <p:spPr>
            <a:xfrm>
              <a:off x="705003" y="4956028"/>
              <a:ext cx="946106" cy="583168"/>
            </a:xfrm>
            <a:prstGeom prst="roundRect">
              <a:avLst>
                <a:gd name="adj" fmla="val 11766"/>
              </a:avLst>
            </a:prstGeom>
            <a:solidFill>
              <a:srgbClr val="7C32C9">
                <a:alpha val="6369"/>
              </a:srgbClr>
            </a:solidFill>
            <a:ln>
              <a:noFill/>
            </a:ln>
          </p:spPr>
          <p:style>
            <a:lnRef idx="1">
              <a:schemeClr val="accent2"/>
            </a:lnRef>
            <a:fillRef idx="3">
              <a:schemeClr val="accent2"/>
            </a:fillRef>
            <a:effectRef idx="2">
              <a:schemeClr val="accent2"/>
            </a:effectRef>
            <a:fontRef idx="minor">
              <a:schemeClr val="lt1"/>
            </a:fontRef>
          </p:style>
          <p:txBody>
            <a:bodyPr wrap="square" lIns="0" tIns="72000" rIns="0" bIns="0" rtlCol="0" anchor="t">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7C32C9"/>
                  </a:solidFill>
                  <a:effectLst/>
                  <a:uLnTx/>
                  <a:uFillTx/>
                  <a:latin typeface="☞DIODRUM ARABIC MEDIUM" pitchFamily="2" charset="-78"/>
                  <a:ea typeface="+mn-ea"/>
                  <a:cs typeface="☞DIODRUM ARABIC MEDIUM" pitchFamily="2" charset="-78"/>
                </a:rPr>
                <a:t>دورية القياس</a:t>
              </a:r>
            </a:p>
          </p:txBody>
        </p:sp>
        <p:sp>
          <p:nvSpPr>
            <p:cNvPr id="52" name="TextBox 51">
              <a:extLst>
                <a:ext uri="{FF2B5EF4-FFF2-40B4-BE49-F238E27FC236}">
                  <a16:creationId xmlns:a16="http://schemas.microsoft.com/office/drawing/2014/main" id="{316D8A51-5DB4-86B4-4F07-E5C1BD5C47D7}"/>
                </a:ext>
              </a:extLst>
            </p:cNvPr>
            <p:cNvSpPr txBox="1"/>
            <p:nvPr/>
          </p:nvSpPr>
          <p:spPr>
            <a:xfrm>
              <a:off x="673271" y="5266248"/>
              <a:ext cx="956846" cy="123111"/>
            </a:xfrm>
            <a:prstGeom prst="rect">
              <a:avLst/>
            </a:prstGeom>
            <a:noFill/>
          </p:spPr>
          <p:txBody>
            <a:bodyPr wrap="square" lIns="0" tIns="0" rIns="0" bIns="0" rtlCol="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a:ln>
                    <a:noFill/>
                  </a:ln>
                  <a:solidFill>
                    <a:srgbClr val="2A1F6A"/>
                  </a:solidFill>
                  <a:effectLst/>
                  <a:uLnTx/>
                  <a:uFillTx/>
                  <a:latin typeface="☞DIODRUM ARABIC MEDIUM" pitchFamily="2" charset="-78"/>
                  <a:ea typeface="SST Arabic" panose="020B0504030504020204" pitchFamily="34" charset="-78"/>
                  <a:cs typeface="☞DIODRUM ARABIC MEDIUM" pitchFamily="2" charset="-78"/>
                </a:rPr>
                <a:t>سنـــــوي </a:t>
              </a:r>
            </a:p>
          </p:txBody>
        </p:sp>
        <p:sp>
          <p:nvSpPr>
            <p:cNvPr id="54" name="TextBox 53">
              <a:extLst>
                <a:ext uri="{FF2B5EF4-FFF2-40B4-BE49-F238E27FC236}">
                  <a16:creationId xmlns:a16="http://schemas.microsoft.com/office/drawing/2014/main" id="{C7694036-56ED-4412-DFFD-15D6F650EC4D}"/>
                </a:ext>
              </a:extLst>
            </p:cNvPr>
            <p:cNvSpPr txBox="1"/>
            <p:nvPr/>
          </p:nvSpPr>
          <p:spPr>
            <a:xfrm>
              <a:off x="5052677" y="4953000"/>
              <a:ext cx="1144404" cy="646331"/>
            </a:xfrm>
            <a:prstGeom prst="rect">
              <a:avLst/>
            </a:prstGeom>
            <a:noFill/>
          </p:spPr>
          <p:txBody>
            <a:bodyPr wrap="square" rtlCol="0">
              <a:spAutoFit/>
            </a:bodyPr>
            <a:lstStyle/>
            <a:p>
              <a:pPr marL="0" marR="0" lvl="0" indent="0" algn="justLow" defTabSz="4572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rPr>
                <a:t>مؤشر جاهزية تبنّي التقنيات الناشئة </a:t>
              </a:r>
            </a:p>
          </p:txBody>
        </p:sp>
        <p:sp>
          <p:nvSpPr>
            <p:cNvPr id="55" name="TextBox 54">
              <a:extLst>
                <a:ext uri="{FF2B5EF4-FFF2-40B4-BE49-F238E27FC236}">
                  <a16:creationId xmlns:a16="http://schemas.microsoft.com/office/drawing/2014/main" id="{08167087-038B-AC71-B1B3-0A920494C03A}"/>
                </a:ext>
              </a:extLst>
            </p:cNvPr>
            <p:cNvSpPr txBox="1"/>
            <p:nvPr/>
          </p:nvSpPr>
          <p:spPr>
            <a:xfrm>
              <a:off x="4028567" y="5215575"/>
              <a:ext cx="823391" cy="123111"/>
            </a:xfrm>
            <a:prstGeom prst="rect">
              <a:avLst/>
            </a:prstGeom>
            <a:noFill/>
          </p:spPr>
          <p:txBody>
            <a:bodyPr wrap="square" lIns="0" tIns="0" rIns="0" bIns="0" rtlCol="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a:ln>
                    <a:noFill/>
                  </a:ln>
                  <a:solidFill>
                    <a:srgbClr val="2A1F6A"/>
                  </a:solidFill>
                  <a:effectLst/>
                  <a:uLnTx/>
                  <a:uFillTx/>
                  <a:latin typeface="☞DIODRUM ARABIC MEDIUM" pitchFamily="2" charset="-78"/>
                  <a:ea typeface="Hiragino Sans GB W3"/>
                  <a:cs typeface="☞DIODRUM ARABIC MEDIUM" pitchFamily="2" charset="-78"/>
                </a:rPr>
                <a:t>الجهات الحكومية</a:t>
              </a:r>
            </a:p>
          </p:txBody>
        </p:sp>
      </p:grpSp>
      <p:sp>
        <p:nvSpPr>
          <p:cNvPr id="70" name="TextBox 69">
            <a:extLst>
              <a:ext uri="{FF2B5EF4-FFF2-40B4-BE49-F238E27FC236}">
                <a16:creationId xmlns:a16="http://schemas.microsoft.com/office/drawing/2014/main" id="{72C58AD6-C737-C06C-E702-EC1424641A66}"/>
              </a:ext>
            </a:extLst>
          </p:cNvPr>
          <p:cNvSpPr txBox="1"/>
          <p:nvPr/>
        </p:nvSpPr>
        <p:spPr>
          <a:xfrm>
            <a:off x="424674" y="4494249"/>
            <a:ext cx="5894199" cy="1330108"/>
          </a:xfrm>
          <a:prstGeom prst="rect">
            <a:avLst/>
          </a:prstGeom>
          <a:noFill/>
        </p:spPr>
        <p:txBody>
          <a:bodyPr wrap="square" lIns="91440" tIns="45720" rIns="91440" bIns="45720" anchor="ctr">
            <a:spAutoFit/>
          </a:bodyPr>
          <a:lstStyle/>
          <a:p>
            <a:pPr algn="justLow" rtl="1">
              <a:lnSpc>
                <a:spcPct val="150000"/>
              </a:lnSpc>
              <a:spcAft>
                <a:spcPts val="600"/>
              </a:spcAft>
              <a:defRPr/>
            </a:pPr>
            <a:r>
              <a:rPr kumimoji="0" lang="ar-SA" sz="1100" b="0" i="0" u="none" strike="noStrike" kern="1200" cap="none" spc="0" normalizeH="0" baseline="0" noProof="0">
                <a:ln>
                  <a:noFill/>
                </a:ln>
                <a:solidFill>
                  <a:srgbClr val="3F3578"/>
                </a:solidFill>
                <a:effectLst/>
                <a:uLnTx/>
                <a:uFillTx/>
                <a:latin typeface="Calibri" panose="020F0502020204030204"/>
                <a:ea typeface="+mn-ea"/>
                <a:cs typeface="☞DIODRUM ARABIC MEDIUM"/>
              </a:rPr>
              <a:t>وعلى الرغم من أنّ المؤشر يتطرّق إلى جوانب مختلفة لدى </a:t>
            </a:r>
            <a:r>
              <a:rPr lang="ar-SA" sz="1100">
                <a:solidFill>
                  <a:srgbClr val="3F3578"/>
                </a:solidFill>
                <a:latin typeface="Calibri" panose="020F0502020204030204"/>
                <a:cs typeface="☞DIODRUM ARABIC MEDIUM"/>
              </a:rPr>
              <a:t>هذه الجهات، إلا أنه يُركز تركيزًا أساسيًا على تحديد مستوى الجاهزية الحالي لتبنّي التقنيات الناشئة ورصد الفجوات والتخطيط للخطوات التي ينبغي اتّخاذها وفرص التحسين الممكنة، ويمكن أن يساعد هذا النهج المتكامل على تعزيز تطوير القدرات اللازمة، وتسليط الضوء على الأثر المحتمل من التكامل الناجح للتقنيات الناشئة لتحقيق المنافع المرجوّة</a:t>
            </a:r>
            <a:r>
              <a:rPr kumimoji="0" lang="ar-SA" sz="1100" b="0" i="0" u="none" strike="noStrike" kern="1200" cap="none" spc="0" normalizeH="0" baseline="0" noProof="0">
                <a:ln>
                  <a:noFill/>
                </a:ln>
                <a:solidFill>
                  <a:srgbClr val="3F3578"/>
                </a:solidFill>
                <a:effectLst/>
                <a:uLnTx/>
                <a:uFillTx/>
                <a:latin typeface="Calibri" panose="020F0502020204030204"/>
                <a:ea typeface="+mn-ea"/>
                <a:cs typeface="☞DIODRUM ARABIC MEDIUM"/>
              </a:rPr>
              <a:t>.</a:t>
            </a:r>
          </a:p>
        </p:txBody>
      </p:sp>
      <p:sp>
        <p:nvSpPr>
          <p:cNvPr id="17" name="Rectangle: Rounded Corners 16">
            <a:extLst>
              <a:ext uri="{FF2B5EF4-FFF2-40B4-BE49-F238E27FC236}">
                <a16:creationId xmlns:a16="http://schemas.microsoft.com/office/drawing/2014/main" id="{CC95EA47-2D76-0767-F84B-D8AF4912BBBF}"/>
              </a:ext>
            </a:extLst>
          </p:cNvPr>
          <p:cNvSpPr/>
          <p:nvPr/>
        </p:nvSpPr>
        <p:spPr>
          <a:xfrm>
            <a:off x="495905" y="8063460"/>
            <a:ext cx="1783080" cy="1281442"/>
          </a:xfrm>
          <a:prstGeom prst="roundRect">
            <a:avLst>
              <a:gd name="adj" fmla="val 5272"/>
            </a:avLst>
          </a:prstGeom>
          <a:noFill/>
          <a:ln w="9525">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1" eaLnBrk="1" fontAlgn="auto" latinLnBrk="0" hangingPunct="1">
              <a:spcBef>
                <a:spcPts val="0"/>
              </a:spcBef>
              <a:spcAft>
                <a:spcPts val="0"/>
              </a:spcAft>
              <a:buClrTx/>
              <a:buSzTx/>
              <a:buFontTx/>
              <a:buNone/>
              <a:tabLst/>
              <a:defRPr/>
            </a:pPr>
            <a:r>
              <a:rPr kumimoji="0" lang="ar" sz="1000" b="1" i="0" u="none" strike="noStrike" kern="1200" cap="none" spc="0" normalizeH="0" baseline="0" noProof="0">
                <a:ln>
                  <a:noFill/>
                </a:ln>
                <a:solidFill>
                  <a:srgbClr val="7C32C9"/>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تسريع </a:t>
            </a:r>
            <a:r>
              <a:rPr kumimoji="0" lang="ar"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تحقيق الفوائد</a:t>
            </a:r>
            <a:r>
              <a:rPr kumimoji="0" lang="ar-SA"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 المرجوة</a:t>
            </a:r>
            <a:r>
              <a:rPr kumimoji="0" lang="ar"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 من التقنيات الناشئة</a:t>
            </a:r>
            <a:endParaRPr kumimoji="0" lang="en-GB"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endParaRPr>
          </a:p>
        </p:txBody>
      </p:sp>
      <p:sp>
        <p:nvSpPr>
          <p:cNvPr id="68" name="Rectangle: Rounded Corners 43">
            <a:extLst>
              <a:ext uri="{FF2B5EF4-FFF2-40B4-BE49-F238E27FC236}">
                <a16:creationId xmlns:a16="http://schemas.microsoft.com/office/drawing/2014/main" id="{21070F71-9E53-123B-D663-80D53B8B2C13}"/>
              </a:ext>
            </a:extLst>
          </p:cNvPr>
          <p:cNvSpPr/>
          <p:nvPr/>
        </p:nvSpPr>
        <p:spPr>
          <a:xfrm>
            <a:off x="2515186" y="8063459"/>
            <a:ext cx="1784406" cy="1281442"/>
          </a:xfrm>
          <a:prstGeom prst="roundRect">
            <a:avLst>
              <a:gd name="adj" fmla="val 5272"/>
            </a:avLst>
          </a:prstGeom>
          <a:noFill/>
          <a:ln w="9525">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1" eaLnBrk="1" fontAlgn="auto" latinLnBrk="0" hangingPunct="1">
              <a:spcBef>
                <a:spcPts val="0"/>
              </a:spcBef>
              <a:spcAft>
                <a:spcPts val="0"/>
              </a:spcAft>
              <a:buClrTx/>
              <a:buSzTx/>
              <a:buFontTx/>
              <a:buNone/>
              <a:tabLst/>
              <a:defRPr/>
            </a:pPr>
            <a:r>
              <a:rPr kumimoji="0" lang="ar" sz="1000" b="1" i="0" u="none" strike="noStrike" kern="1200" cap="none" spc="0" normalizeH="0" baseline="0" noProof="0">
                <a:ln>
                  <a:noFill/>
                </a:ln>
                <a:solidFill>
                  <a:srgbClr val="7C32C9"/>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دعم </a:t>
            </a:r>
            <a:r>
              <a:rPr kumimoji="0" lang="ar"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الجهات الحكومية في رحلتها ل</a:t>
            </a:r>
            <a:r>
              <a:rPr kumimoji="0" lang="ar-SA"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تبنّي التقنيات</a:t>
            </a:r>
            <a:r>
              <a:rPr kumimoji="0" lang="ar"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 الناشئة</a:t>
            </a:r>
            <a:endParaRPr kumimoji="0" lang="en-GB"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endParaRPr>
          </a:p>
        </p:txBody>
      </p:sp>
      <p:sp>
        <p:nvSpPr>
          <p:cNvPr id="78" name="Rectangle: Rounded Corners 43">
            <a:extLst>
              <a:ext uri="{FF2B5EF4-FFF2-40B4-BE49-F238E27FC236}">
                <a16:creationId xmlns:a16="http://schemas.microsoft.com/office/drawing/2014/main" id="{B6D90209-08F8-3201-3AE6-2B19905C09D3}"/>
              </a:ext>
            </a:extLst>
          </p:cNvPr>
          <p:cNvSpPr/>
          <p:nvPr/>
        </p:nvSpPr>
        <p:spPr>
          <a:xfrm>
            <a:off x="4535793" y="8063458"/>
            <a:ext cx="1783080" cy="1281442"/>
          </a:xfrm>
          <a:prstGeom prst="roundRect">
            <a:avLst>
              <a:gd name="adj" fmla="val 5272"/>
            </a:avLst>
          </a:prstGeom>
          <a:noFill/>
          <a:ln w="9525">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1" eaLnBrk="1" fontAlgn="auto" latinLnBrk="0" hangingPunct="1">
              <a:spcBef>
                <a:spcPts val="0"/>
              </a:spcBef>
              <a:spcAft>
                <a:spcPts val="0"/>
              </a:spcAft>
              <a:buClrTx/>
              <a:buSzTx/>
              <a:buFontTx/>
              <a:buNone/>
              <a:tabLst/>
              <a:defRPr/>
            </a:pPr>
            <a:r>
              <a:rPr kumimoji="0" lang="ar" altLang="zh-CN" sz="1000" b="1" i="0" u="none" strike="noStrike" kern="1200" cap="none" spc="0" normalizeH="0" baseline="0" noProof="0">
                <a:ln>
                  <a:noFill/>
                </a:ln>
                <a:solidFill>
                  <a:srgbClr val="7C32C9"/>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المساهمة </a:t>
            </a:r>
            <a:r>
              <a:rPr kumimoji="0" lang="ar" altLang="zh-CN"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في تحقيق الأهداف ال</a:t>
            </a:r>
            <a:r>
              <a:rPr kumimoji="0" lang="ar-SA" altLang="zh-CN"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إ</a:t>
            </a:r>
            <a:r>
              <a:rPr kumimoji="0" lang="ar" altLang="zh-CN" sz="1000" i="0" u="none" strike="noStrike" kern="1200" cap="none" spc="0" normalizeH="0" baseline="0" noProof="0">
                <a:ln>
                  <a:noFill/>
                </a:ln>
                <a:solidFill>
                  <a:srgbClr val="2B206A"/>
                </a:solidFill>
                <a:effectLst/>
                <a:uLnTx/>
                <a:uFillTx/>
                <a:latin typeface="DiodrumArabic-Medium" panose="00000600000000000000" pitchFamily="2" charset="-78"/>
                <a:ea typeface="Verdana" panose="020B0604030504040204" pitchFamily="34" charset="0"/>
                <a:cs typeface="DiodrumArabic-Medium" panose="00000600000000000000" pitchFamily="2" charset="-78"/>
                <a:rtl/>
              </a:rPr>
              <a:t>ستراتيجية للحكومة الرقمية</a:t>
            </a:r>
          </a:p>
        </p:txBody>
      </p:sp>
      <p:grpSp>
        <p:nvGrpSpPr>
          <p:cNvPr id="79" name="Group 78">
            <a:extLst>
              <a:ext uri="{FF2B5EF4-FFF2-40B4-BE49-F238E27FC236}">
                <a16:creationId xmlns:a16="http://schemas.microsoft.com/office/drawing/2014/main" id="{B798533E-1B53-140D-FC9C-F7292DA22E04}"/>
              </a:ext>
            </a:extLst>
          </p:cNvPr>
          <p:cNvGrpSpPr/>
          <p:nvPr/>
        </p:nvGrpSpPr>
        <p:grpSpPr>
          <a:xfrm>
            <a:off x="3182562" y="7833865"/>
            <a:ext cx="485540" cy="482046"/>
            <a:chOff x="-9237223" y="5964641"/>
            <a:chExt cx="994444" cy="994444"/>
          </a:xfrm>
        </p:grpSpPr>
        <p:sp>
          <p:nvSpPr>
            <p:cNvPr id="80" name="椭圆 787">
              <a:extLst>
                <a:ext uri="{FF2B5EF4-FFF2-40B4-BE49-F238E27FC236}">
                  <a16:creationId xmlns:a16="http://schemas.microsoft.com/office/drawing/2014/main" id="{25B43DE6-A2A7-C18A-64FA-5F5B2FE9D1E0}"/>
                </a:ext>
              </a:extLst>
            </p:cNvPr>
            <p:cNvSpPr/>
            <p:nvPr/>
          </p:nvSpPr>
          <p:spPr bwMode="gray">
            <a:xfrm>
              <a:off x="-9237223" y="5964641"/>
              <a:ext cx="994444" cy="994444"/>
            </a:xfrm>
            <a:prstGeom prst="ellipse">
              <a:avLst/>
            </a:prstGeom>
            <a:solidFill>
              <a:srgbClr val="1AC082"/>
            </a:solidFill>
            <a:ln w="63500" algn="ctr">
              <a:noFill/>
              <a:miter lim="800000"/>
              <a:headEnd/>
              <a:tailEnd/>
            </a:ln>
          </p:spPr>
          <p:txBody>
            <a:bodyPr wrap="square" lIns="88900" tIns="88900" rIns="88900" bIns="88900" rtlCol="0" anchor="ctr"/>
            <a:lstStyle/>
            <a:p>
              <a:pPr marL="0" marR="0" lvl="0" indent="0" algn="ct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DiodrumArabic-Medium" panose="00000600000000000000" pitchFamily="2" charset="-78"/>
                <a:ea typeface="+mn-ea"/>
                <a:cs typeface="DiodrumArabic-Medium" panose="00000600000000000000" pitchFamily="2" charset="-78"/>
              </a:endParaRPr>
            </a:p>
          </p:txBody>
        </p:sp>
        <p:pic>
          <p:nvPicPr>
            <p:cNvPr id="81" name="Graphic 80" descr="رسم بياني شريطي مع اتجاه تصاعدي مع تعبئة صلبة">
              <a:extLst>
                <a:ext uri="{FF2B5EF4-FFF2-40B4-BE49-F238E27FC236}">
                  <a16:creationId xmlns:a16="http://schemas.microsoft.com/office/drawing/2014/main" id="{EA3937CA-25E1-9FC6-9613-CF1B130371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408" y="6177977"/>
              <a:ext cx="654813" cy="567771"/>
            </a:xfrm>
            <a:prstGeom prst="rect">
              <a:avLst/>
            </a:prstGeom>
          </p:spPr>
        </p:pic>
      </p:grpSp>
      <p:grpSp>
        <p:nvGrpSpPr>
          <p:cNvPr id="82" name="Group 81">
            <a:extLst>
              <a:ext uri="{FF2B5EF4-FFF2-40B4-BE49-F238E27FC236}">
                <a16:creationId xmlns:a16="http://schemas.microsoft.com/office/drawing/2014/main" id="{0ACC968D-1F3F-CFF4-0B8C-7E07642AD781}"/>
              </a:ext>
            </a:extLst>
          </p:cNvPr>
          <p:cNvGrpSpPr/>
          <p:nvPr/>
        </p:nvGrpSpPr>
        <p:grpSpPr>
          <a:xfrm>
            <a:off x="5238441" y="7833865"/>
            <a:ext cx="485540" cy="482046"/>
            <a:chOff x="806297" y="8920023"/>
            <a:chExt cx="639145" cy="634546"/>
          </a:xfrm>
        </p:grpSpPr>
        <p:sp>
          <p:nvSpPr>
            <p:cNvPr id="83" name="椭圆 787">
              <a:extLst>
                <a:ext uri="{FF2B5EF4-FFF2-40B4-BE49-F238E27FC236}">
                  <a16:creationId xmlns:a16="http://schemas.microsoft.com/office/drawing/2014/main" id="{88478370-8F50-0AD4-E3A5-75E13E1E7D4D}"/>
                </a:ext>
              </a:extLst>
            </p:cNvPr>
            <p:cNvSpPr/>
            <p:nvPr/>
          </p:nvSpPr>
          <p:spPr bwMode="gray">
            <a:xfrm>
              <a:off x="806297" y="8920023"/>
              <a:ext cx="639145" cy="634546"/>
            </a:xfrm>
            <a:prstGeom prst="ellipse">
              <a:avLst/>
            </a:prstGeom>
            <a:solidFill>
              <a:srgbClr val="1AC082"/>
            </a:solidFill>
            <a:ln w="63500" algn="ctr">
              <a:noFill/>
              <a:miter lim="800000"/>
              <a:headEnd/>
              <a:tailEnd/>
            </a:ln>
          </p:spPr>
          <p:txBody>
            <a:bodyPr wrap="square" lIns="88900" tIns="88900" rIns="88900" bIns="88900" rtlCol="0" anchor="ctr"/>
            <a:lstStyle/>
            <a:p>
              <a:pPr marL="0" marR="0" lvl="0" indent="0" algn="ct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DiodrumArabic-Medium" panose="00000600000000000000" pitchFamily="2" charset="-78"/>
                <a:ea typeface="+mn-ea"/>
                <a:cs typeface="DiodrumArabic-Medium" panose="00000600000000000000" pitchFamily="2" charset="-78"/>
              </a:endParaRPr>
            </a:p>
          </p:txBody>
        </p:sp>
        <p:pic>
          <p:nvPicPr>
            <p:cNvPr id="84" name="Graphic 83" descr="مخطط دليل المبادئ">
              <a:extLst>
                <a:ext uri="{FF2B5EF4-FFF2-40B4-BE49-F238E27FC236}">
                  <a16:creationId xmlns:a16="http://schemas.microsoft.com/office/drawing/2014/main" id="{51E64D6C-90D3-A206-B9F9-FBA5442FFE6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909620" y="9014691"/>
              <a:ext cx="432499" cy="445210"/>
            </a:xfrm>
            <a:prstGeom prst="rect">
              <a:avLst/>
            </a:prstGeom>
          </p:spPr>
        </p:pic>
      </p:grpSp>
      <p:grpSp>
        <p:nvGrpSpPr>
          <p:cNvPr id="85" name="Group 84">
            <a:extLst>
              <a:ext uri="{FF2B5EF4-FFF2-40B4-BE49-F238E27FC236}">
                <a16:creationId xmlns:a16="http://schemas.microsoft.com/office/drawing/2014/main" id="{BA0C2715-D632-FEE3-E2E9-C65D75A46B6D}"/>
              </a:ext>
            </a:extLst>
          </p:cNvPr>
          <p:cNvGrpSpPr/>
          <p:nvPr/>
        </p:nvGrpSpPr>
        <p:grpSpPr>
          <a:xfrm>
            <a:off x="1165569" y="7822435"/>
            <a:ext cx="485540" cy="482046"/>
            <a:chOff x="806297" y="7034574"/>
            <a:chExt cx="639145" cy="634546"/>
          </a:xfrm>
        </p:grpSpPr>
        <p:sp>
          <p:nvSpPr>
            <p:cNvPr id="86" name="椭圆 787">
              <a:extLst>
                <a:ext uri="{FF2B5EF4-FFF2-40B4-BE49-F238E27FC236}">
                  <a16:creationId xmlns:a16="http://schemas.microsoft.com/office/drawing/2014/main" id="{77BA6F8A-FCAD-4BCF-6C3D-A630495CF1C3}"/>
                </a:ext>
              </a:extLst>
            </p:cNvPr>
            <p:cNvSpPr/>
            <p:nvPr/>
          </p:nvSpPr>
          <p:spPr bwMode="gray">
            <a:xfrm>
              <a:off x="806297" y="7034574"/>
              <a:ext cx="639145" cy="634546"/>
            </a:xfrm>
            <a:prstGeom prst="ellipse">
              <a:avLst/>
            </a:prstGeom>
            <a:solidFill>
              <a:srgbClr val="1AC082"/>
            </a:solidFill>
            <a:ln w="63500" algn="ctr">
              <a:noFill/>
              <a:miter lim="800000"/>
              <a:headEnd/>
              <a:tailEnd/>
            </a:ln>
          </p:spPr>
          <p:txBody>
            <a:bodyPr wrap="square" lIns="88900" tIns="88900" rIns="88900" bIns="88900" rtlCol="0" anchor="ctr"/>
            <a:lstStyle/>
            <a:p>
              <a:pPr marL="0" marR="0" lvl="0" indent="0" algn="ct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DiodrumArabic-Medium" panose="00000600000000000000" pitchFamily="2" charset="-78"/>
                <a:ea typeface="+mn-ea"/>
                <a:cs typeface="DiodrumArabic-Medium" panose="00000600000000000000" pitchFamily="2" charset="-78"/>
              </a:endParaRPr>
            </a:p>
          </p:txBody>
        </p:sp>
        <p:pic>
          <p:nvPicPr>
            <p:cNvPr id="87" name="Graphic 13">
              <a:extLst>
                <a:ext uri="{FF2B5EF4-FFF2-40B4-BE49-F238E27FC236}">
                  <a16:creationId xmlns:a16="http://schemas.microsoft.com/office/drawing/2014/main" id="{B35ABF52-CC7F-5492-7A20-198D77A9DEB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flipH="1">
              <a:off x="939673" y="7166685"/>
              <a:ext cx="372392" cy="370324"/>
            </a:xfrm>
            <a:prstGeom prst="rect">
              <a:avLst/>
            </a:prstGeom>
          </p:spPr>
        </p:pic>
      </p:grpSp>
      <p:grpSp>
        <p:nvGrpSpPr>
          <p:cNvPr id="108" name="Group 107">
            <a:extLst>
              <a:ext uri="{FF2B5EF4-FFF2-40B4-BE49-F238E27FC236}">
                <a16:creationId xmlns:a16="http://schemas.microsoft.com/office/drawing/2014/main" id="{5A16AA35-AAC9-A3E7-60E4-A58F4C8E09F7}"/>
              </a:ext>
            </a:extLst>
          </p:cNvPr>
          <p:cNvGrpSpPr/>
          <p:nvPr/>
        </p:nvGrpSpPr>
        <p:grpSpPr>
          <a:xfrm>
            <a:off x="360996" y="3719768"/>
            <a:ext cx="5913028" cy="458768"/>
            <a:chOff x="360996" y="3415345"/>
            <a:chExt cx="5913028" cy="458768"/>
          </a:xfrm>
        </p:grpSpPr>
        <p:sp>
          <p:nvSpPr>
            <p:cNvPr id="66" name="Oval 65">
              <a:extLst>
                <a:ext uri="{FF2B5EF4-FFF2-40B4-BE49-F238E27FC236}">
                  <a16:creationId xmlns:a16="http://schemas.microsoft.com/office/drawing/2014/main" id="{F375531C-BF3D-0670-071D-05640031BF32}"/>
                </a:ext>
              </a:extLst>
            </p:cNvPr>
            <p:cNvSpPr/>
            <p:nvPr/>
          </p:nvSpPr>
          <p:spPr>
            <a:xfrm flipH="1">
              <a:off x="5843329" y="3443418"/>
              <a:ext cx="430695" cy="430695"/>
            </a:xfrm>
            <a:prstGeom prst="ellipse">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DiodrumArabic-Semibold" panose="00000700000000000000" pitchFamily="2" charset="-78"/>
                <a:cs typeface="DiodrumArabic-Semibold" panose="00000700000000000000" pitchFamily="2" charset="-78"/>
              </a:endParaRPr>
            </a:p>
          </p:txBody>
        </p:sp>
        <p:sp>
          <p:nvSpPr>
            <p:cNvPr id="72" name="TextBox 71">
              <a:extLst>
                <a:ext uri="{FF2B5EF4-FFF2-40B4-BE49-F238E27FC236}">
                  <a16:creationId xmlns:a16="http://schemas.microsoft.com/office/drawing/2014/main" id="{C07DB2FF-1DF6-CB22-69D0-1C302F9F2CC8}"/>
                </a:ext>
              </a:extLst>
            </p:cNvPr>
            <p:cNvSpPr txBox="1"/>
            <p:nvPr/>
          </p:nvSpPr>
          <p:spPr>
            <a:xfrm>
              <a:off x="4881271" y="3415345"/>
              <a:ext cx="963557" cy="415050"/>
            </a:xfrm>
            <a:prstGeom prst="rect">
              <a:avLst/>
            </a:prstGeom>
            <a:noFill/>
          </p:spPr>
          <p:txBody>
            <a:bodyPr wrap="square">
              <a:spAutoFit/>
            </a:bodyPr>
            <a:lstStyle/>
            <a:p>
              <a:pPr marL="0" marR="0" lvl="0" indent="0" algn="r" defTabSz="457200" rtl="1" eaLnBrk="1" fontAlgn="auto" latinLnBrk="0" hangingPunct="1">
                <a:lnSpc>
                  <a:spcPct val="150000"/>
                </a:lnSpc>
                <a:spcBef>
                  <a:spcPts val="0"/>
                </a:spcBef>
                <a:spcAft>
                  <a:spcPts val="600"/>
                </a:spcAft>
                <a:buClrTx/>
                <a:buSzTx/>
                <a:buFontTx/>
                <a:buNone/>
                <a:tabLst/>
                <a:defRPr/>
              </a:pPr>
              <a:r>
                <a:rPr kumimoji="0" lang="ar-SA" sz="16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البحث</a:t>
              </a:r>
            </a:p>
          </p:txBody>
        </p:sp>
        <p:sp>
          <p:nvSpPr>
            <p:cNvPr id="9" name="Oval 8">
              <a:extLst>
                <a:ext uri="{FF2B5EF4-FFF2-40B4-BE49-F238E27FC236}">
                  <a16:creationId xmlns:a16="http://schemas.microsoft.com/office/drawing/2014/main" id="{A5663FDF-5BBE-AB6C-0AA1-FC9B74369A6C}"/>
                </a:ext>
              </a:extLst>
            </p:cNvPr>
            <p:cNvSpPr/>
            <p:nvPr/>
          </p:nvSpPr>
          <p:spPr>
            <a:xfrm flipH="1">
              <a:off x="4334134" y="3443418"/>
              <a:ext cx="430695" cy="430695"/>
            </a:xfrm>
            <a:prstGeom prst="ellipse">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DiodrumArabic-Semibold" panose="00000700000000000000" pitchFamily="2" charset="-78"/>
                <a:cs typeface="DiodrumArabic-Semibold" panose="00000700000000000000" pitchFamily="2" charset="-78"/>
              </a:endParaRPr>
            </a:p>
          </p:txBody>
        </p:sp>
        <p:sp>
          <p:nvSpPr>
            <p:cNvPr id="73" name="TextBox 72">
              <a:extLst>
                <a:ext uri="{FF2B5EF4-FFF2-40B4-BE49-F238E27FC236}">
                  <a16:creationId xmlns:a16="http://schemas.microsoft.com/office/drawing/2014/main" id="{9D0FE2A5-62CA-4EFE-6CD4-17093DF869FD}"/>
                </a:ext>
              </a:extLst>
            </p:cNvPr>
            <p:cNvSpPr txBox="1"/>
            <p:nvPr/>
          </p:nvSpPr>
          <p:spPr>
            <a:xfrm>
              <a:off x="3374223" y="3415345"/>
              <a:ext cx="963557" cy="416011"/>
            </a:xfrm>
            <a:prstGeom prst="rect">
              <a:avLst/>
            </a:prstGeom>
            <a:noFill/>
          </p:spPr>
          <p:txBody>
            <a:bodyPr wrap="square">
              <a:spAutoFit/>
            </a:bodyPr>
            <a:lstStyle/>
            <a:p>
              <a:pPr marL="0" marR="0" lvl="0" indent="0" algn="r" defTabSz="457200" rtl="1" eaLnBrk="1" fontAlgn="auto" latinLnBrk="0" hangingPunct="1">
                <a:lnSpc>
                  <a:spcPct val="150000"/>
                </a:lnSpc>
                <a:spcBef>
                  <a:spcPts val="0"/>
                </a:spcBef>
                <a:spcAft>
                  <a:spcPts val="600"/>
                </a:spcAft>
                <a:buClrTx/>
                <a:buSzTx/>
                <a:buFontTx/>
                <a:buNone/>
                <a:tabLst/>
                <a:defRPr/>
              </a:pPr>
              <a:r>
                <a:rPr kumimoji="0" lang="ar-SA" sz="16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التواصل</a:t>
              </a:r>
            </a:p>
          </p:txBody>
        </p:sp>
        <p:sp>
          <p:nvSpPr>
            <p:cNvPr id="61" name="Oval 60">
              <a:extLst>
                <a:ext uri="{FF2B5EF4-FFF2-40B4-BE49-F238E27FC236}">
                  <a16:creationId xmlns:a16="http://schemas.microsoft.com/office/drawing/2014/main" id="{889C1569-7132-853E-7069-12227357DE84}"/>
                </a:ext>
              </a:extLst>
            </p:cNvPr>
            <p:cNvSpPr/>
            <p:nvPr/>
          </p:nvSpPr>
          <p:spPr>
            <a:xfrm flipH="1">
              <a:off x="2824939" y="3443418"/>
              <a:ext cx="430695" cy="430695"/>
            </a:xfrm>
            <a:prstGeom prst="ellipse">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DiodrumArabic-Semibold" panose="00000700000000000000" pitchFamily="2" charset="-78"/>
                <a:cs typeface="DiodrumArabic-Semibold" panose="00000700000000000000" pitchFamily="2" charset="-78"/>
              </a:endParaRPr>
            </a:p>
          </p:txBody>
        </p:sp>
        <p:sp>
          <p:nvSpPr>
            <p:cNvPr id="74" name="TextBox 73">
              <a:extLst>
                <a:ext uri="{FF2B5EF4-FFF2-40B4-BE49-F238E27FC236}">
                  <a16:creationId xmlns:a16="http://schemas.microsoft.com/office/drawing/2014/main" id="{159F20B7-40DB-7D02-4CF1-776A7EAF1B1C}"/>
                </a:ext>
              </a:extLst>
            </p:cNvPr>
            <p:cNvSpPr txBox="1"/>
            <p:nvPr/>
          </p:nvSpPr>
          <p:spPr>
            <a:xfrm>
              <a:off x="1855559" y="3415345"/>
              <a:ext cx="963557" cy="416011"/>
            </a:xfrm>
            <a:prstGeom prst="rect">
              <a:avLst/>
            </a:prstGeom>
            <a:noFill/>
          </p:spPr>
          <p:txBody>
            <a:bodyPr wrap="square" lIns="91440" tIns="45720" rIns="91440" bIns="45720" anchor="t">
              <a:spAutoFit/>
            </a:bodyPr>
            <a:lstStyle/>
            <a:p>
              <a:pPr marL="0" marR="0" lvl="0" indent="0" algn="r" defTabSz="457200" rtl="1" eaLnBrk="1" fontAlgn="auto" latinLnBrk="0" hangingPunct="1">
                <a:lnSpc>
                  <a:spcPct val="150000"/>
                </a:lnSpc>
                <a:spcBef>
                  <a:spcPts val="0"/>
                </a:spcBef>
                <a:spcAft>
                  <a:spcPts val="600"/>
                </a:spcAft>
                <a:buClrTx/>
                <a:buSzTx/>
                <a:buFontTx/>
                <a:buNone/>
                <a:tabLst/>
                <a:defRPr/>
              </a:pPr>
              <a:r>
                <a:rPr lang="ar-SA" sz="1600" b="1">
                  <a:solidFill>
                    <a:srgbClr val="2A206A"/>
                  </a:solidFill>
                  <a:latin typeface="DiodrumArabic-Semibold" panose="00000700000000000000" pitchFamily="2" charset="-78"/>
                  <a:cs typeface="DiodrumArabic-Semibold" panose="00000700000000000000" pitchFamily="2" charset="-78"/>
                </a:rPr>
                <a:t>الإثبات</a:t>
              </a:r>
              <a:r>
                <a:rPr kumimoji="0" lang="ar-SA" sz="16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 </a:t>
              </a:r>
            </a:p>
          </p:txBody>
        </p:sp>
        <p:sp>
          <p:nvSpPr>
            <p:cNvPr id="19" name="Oval 18">
              <a:extLst>
                <a:ext uri="{FF2B5EF4-FFF2-40B4-BE49-F238E27FC236}">
                  <a16:creationId xmlns:a16="http://schemas.microsoft.com/office/drawing/2014/main" id="{E6B8AF67-03BD-E9E4-2DFE-3A7D30BC175A}"/>
                </a:ext>
              </a:extLst>
            </p:cNvPr>
            <p:cNvSpPr/>
            <p:nvPr/>
          </p:nvSpPr>
          <p:spPr>
            <a:xfrm flipH="1">
              <a:off x="1315744" y="3443418"/>
              <a:ext cx="430695" cy="430695"/>
            </a:xfrm>
            <a:prstGeom prst="ellipse">
              <a:avLst/>
            </a:prstGeom>
            <a:solidFill>
              <a:schemeClr val="bg1"/>
            </a:solidFill>
            <a:ln w="9525">
              <a:solidFill>
                <a:srgbClr val="7C3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DiodrumArabic-Semibold" panose="00000700000000000000" pitchFamily="2" charset="-78"/>
                <a:cs typeface="DiodrumArabic-Semibold" panose="00000700000000000000" pitchFamily="2" charset="-78"/>
              </a:endParaRPr>
            </a:p>
          </p:txBody>
        </p:sp>
        <p:sp>
          <p:nvSpPr>
            <p:cNvPr id="75" name="TextBox 74">
              <a:extLst>
                <a:ext uri="{FF2B5EF4-FFF2-40B4-BE49-F238E27FC236}">
                  <a16:creationId xmlns:a16="http://schemas.microsoft.com/office/drawing/2014/main" id="{BBCA447C-C1D9-5D50-B4FA-AE36C5202A36}"/>
                </a:ext>
              </a:extLst>
            </p:cNvPr>
            <p:cNvSpPr txBox="1"/>
            <p:nvPr/>
          </p:nvSpPr>
          <p:spPr>
            <a:xfrm>
              <a:off x="360996" y="3415345"/>
              <a:ext cx="956361" cy="416011"/>
            </a:xfrm>
            <a:prstGeom prst="rect">
              <a:avLst/>
            </a:prstGeom>
            <a:noFill/>
          </p:spPr>
          <p:txBody>
            <a:bodyPr wrap="square">
              <a:spAutoFit/>
            </a:bodyPr>
            <a:lstStyle/>
            <a:p>
              <a:pPr marL="0" marR="0" lvl="0" indent="0" algn="r" defTabSz="457200" rtl="1" eaLnBrk="1" fontAlgn="auto" latinLnBrk="0" hangingPunct="1">
                <a:lnSpc>
                  <a:spcPct val="150000"/>
                </a:lnSpc>
                <a:spcBef>
                  <a:spcPts val="0"/>
                </a:spcBef>
                <a:spcAft>
                  <a:spcPts val="600"/>
                </a:spcAft>
                <a:buClrTx/>
                <a:buSzTx/>
                <a:buFontTx/>
                <a:buNone/>
                <a:tabLst/>
                <a:defRPr/>
              </a:pPr>
              <a:r>
                <a:rPr kumimoji="0" lang="ar-SA" sz="16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rPr>
                <a:t>التكامل</a:t>
              </a:r>
            </a:p>
          </p:txBody>
        </p:sp>
        <p:sp>
          <p:nvSpPr>
            <p:cNvPr id="94" name="object 8">
              <a:extLst>
                <a:ext uri="{FF2B5EF4-FFF2-40B4-BE49-F238E27FC236}">
                  <a16:creationId xmlns:a16="http://schemas.microsoft.com/office/drawing/2014/main" id="{596639B8-0FB1-AF66-C487-8A8486C8DF28}"/>
                </a:ext>
              </a:extLst>
            </p:cNvPr>
            <p:cNvSpPr/>
            <p:nvPr/>
          </p:nvSpPr>
          <p:spPr>
            <a:xfrm>
              <a:off x="5918787" y="3542684"/>
              <a:ext cx="283688" cy="272043"/>
            </a:xfrm>
            <a:custGeom>
              <a:avLst/>
              <a:gdLst/>
              <a:ahLst/>
              <a:cxnLst/>
              <a:rect l="l" t="t" r="r" b="b"/>
              <a:pathLst>
                <a:path w="290829" h="290830">
                  <a:moveTo>
                    <a:pt x="65588" y="193039"/>
                  </a:moveTo>
                  <a:lnTo>
                    <a:pt x="56218" y="193039"/>
                  </a:lnTo>
                  <a:lnTo>
                    <a:pt x="56218" y="262889"/>
                  </a:lnTo>
                  <a:lnTo>
                    <a:pt x="58430" y="274319"/>
                  </a:lnTo>
                  <a:lnTo>
                    <a:pt x="64459" y="283209"/>
                  </a:lnTo>
                  <a:lnTo>
                    <a:pt x="73395" y="289559"/>
                  </a:lnTo>
                  <a:lnTo>
                    <a:pt x="84327" y="290830"/>
                  </a:lnTo>
                  <a:lnTo>
                    <a:pt x="95260" y="289560"/>
                  </a:lnTo>
                  <a:lnTo>
                    <a:pt x="104196" y="283210"/>
                  </a:lnTo>
                  <a:lnTo>
                    <a:pt x="105057" y="281940"/>
                  </a:lnTo>
                  <a:lnTo>
                    <a:pt x="84327" y="281940"/>
                  </a:lnTo>
                  <a:lnTo>
                    <a:pt x="77039" y="280669"/>
                  </a:lnTo>
                  <a:lnTo>
                    <a:pt x="71082" y="276859"/>
                  </a:lnTo>
                  <a:lnTo>
                    <a:pt x="67062" y="270509"/>
                  </a:lnTo>
                  <a:lnTo>
                    <a:pt x="65588" y="262889"/>
                  </a:lnTo>
                  <a:lnTo>
                    <a:pt x="65588" y="193039"/>
                  </a:lnTo>
                  <a:close/>
                </a:path>
                <a:path w="290829" h="290830">
                  <a:moveTo>
                    <a:pt x="112436" y="193040"/>
                  </a:moveTo>
                  <a:lnTo>
                    <a:pt x="103066" y="193040"/>
                  </a:lnTo>
                  <a:lnTo>
                    <a:pt x="103067" y="262890"/>
                  </a:lnTo>
                  <a:lnTo>
                    <a:pt x="101592" y="270510"/>
                  </a:lnTo>
                  <a:lnTo>
                    <a:pt x="97573" y="276860"/>
                  </a:lnTo>
                  <a:lnTo>
                    <a:pt x="91616" y="280670"/>
                  </a:lnTo>
                  <a:lnTo>
                    <a:pt x="84327" y="281940"/>
                  </a:lnTo>
                  <a:lnTo>
                    <a:pt x="105057" y="281940"/>
                  </a:lnTo>
                  <a:lnTo>
                    <a:pt x="110225" y="274320"/>
                  </a:lnTo>
                  <a:lnTo>
                    <a:pt x="112436" y="262890"/>
                  </a:lnTo>
                  <a:lnTo>
                    <a:pt x="112436" y="193040"/>
                  </a:lnTo>
                  <a:close/>
                </a:path>
                <a:path w="290829" h="290830">
                  <a:moveTo>
                    <a:pt x="121806" y="182880"/>
                  </a:moveTo>
                  <a:lnTo>
                    <a:pt x="46848" y="182879"/>
                  </a:lnTo>
                  <a:lnTo>
                    <a:pt x="46848" y="193039"/>
                  </a:lnTo>
                  <a:lnTo>
                    <a:pt x="121806" y="193040"/>
                  </a:lnTo>
                  <a:lnTo>
                    <a:pt x="121806" y="182880"/>
                  </a:lnTo>
                  <a:close/>
                </a:path>
                <a:path w="290829" h="290830">
                  <a:moveTo>
                    <a:pt x="84327" y="0"/>
                  </a:moveTo>
                  <a:lnTo>
                    <a:pt x="51535" y="6349"/>
                  </a:lnTo>
                  <a:lnTo>
                    <a:pt x="24727" y="24129"/>
                  </a:lnTo>
                  <a:lnTo>
                    <a:pt x="6637" y="50799"/>
                  </a:lnTo>
                  <a:lnTo>
                    <a:pt x="0" y="83819"/>
                  </a:lnTo>
                  <a:lnTo>
                    <a:pt x="4975" y="113029"/>
                  </a:lnTo>
                  <a:lnTo>
                    <a:pt x="18732" y="137159"/>
                  </a:lnTo>
                  <a:lnTo>
                    <a:pt x="39520" y="156209"/>
                  </a:lnTo>
                  <a:lnTo>
                    <a:pt x="65588" y="166369"/>
                  </a:lnTo>
                  <a:lnTo>
                    <a:pt x="65588" y="182879"/>
                  </a:lnTo>
                  <a:lnTo>
                    <a:pt x="74957" y="182879"/>
                  </a:lnTo>
                  <a:lnTo>
                    <a:pt x="74957" y="168909"/>
                  </a:lnTo>
                  <a:lnTo>
                    <a:pt x="103066" y="168910"/>
                  </a:lnTo>
                  <a:lnTo>
                    <a:pt x="103066" y="166370"/>
                  </a:lnTo>
                  <a:lnTo>
                    <a:pt x="119192" y="161290"/>
                  </a:lnTo>
                  <a:lnTo>
                    <a:pt x="121260" y="160020"/>
                  </a:lnTo>
                  <a:lnTo>
                    <a:pt x="55179" y="153669"/>
                  </a:lnTo>
                  <a:lnTo>
                    <a:pt x="15269" y="113029"/>
                  </a:lnTo>
                  <a:lnTo>
                    <a:pt x="9369" y="83819"/>
                  </a:lnTo>
                  <a:lnTo>
                    <a:pt x="15269" y="54609"/>
                  </a:lnTo>
                  <a:lnTo>
                    <a:pt x="31349" y="30479"/>
                  </a:lnTo>
                  <a:lnTo>
                    <a:pt x="55179" y="15239"/>
                  </a:lnTo>
                  <a:lnTo>
                    <a:pt x="84327" y="8890"/>
                  </a:lnTo>
                  <a:lnTo>
                    <a:pt x="121543" y="8890"/>
                  </a:lnTo>
                  <a:lnTo>
                    <a:pt x="119393" y="7620"/>
                  </a:lnTo>
                  <a:lnTo>
                    <a:pt x="102550" y="1270"/>
                  </a:lnTo>
                  <a:lnTo>
                    <a:pt x="84327" y="0"/>
                  </a:lnTo>
                  <a:close/>
                </a:path>
                <a:path w="290829" h="290830">
                  <a:moveTo>
                    <a:pt x="103066" y="168910"/>
                  </a:moveTo>
                  <a:lnTo>
                    <a:pt x="93697" y="168910"/>
                  </a:lnTo>
                  <a:lnTo>
                    <a:pt x="93697" y="182880"/>
                  </a:lnTo>
                  <a:lnTo>
                    <a:pt x="103066" y="182880"/>
                  </a:lnTo>
                  <a:lnTo>
                    <a:pt x="103066" y="168910"/>
                  </a:lnTo>
                  <a:close/>
                </a:path>
                <a:path w="290829" h="290830">
                  <a:moveTo>
                    <a:pt x="163969" y="121920"/>
                  </a:moveTo>
                  <a:lnTo>
                    <a:pt x="132639" y="121920"/>
                  </a:lnTo>
                  <a:lnTo>
                    <a:pt x="147650" y="124460"/>
                  </a:lnTo>
                  <a:lnTo>
                    <a:pt x="135895" y="138430"/>
                  </a:lnTo>
                  <a:lnTo>
                    <a:pt x="120996" y="149860"/>
                  </a:lnTo>
                  <a:lnTo>
                    <a:pt x="103593" y="157480"/>
                  </a:lnTo>
                  <a:lnTo>
                    <a:pt x="84327" y="160020"/>
                  </a:lnTo>
                  <a:lnTo>
                    <a:pt x="121260" y="160020"/>
                  </a:lnTo>
                  <a:lnTo>
                    <a:pt x="133667" y="152400"/>
                  </a:lnTo>
                  <a:lnTo>
                    <a:pt x="146127" y="142240"/>
                  </a:lnTo>
                  <a:lnTo>
                    <a:pt x="156205" y="128270"/>
                  </a:lnTo>
                  <a:lnTo>
                    <a:pt x="195536" y="128270"/>
                  </a:lnTo>
                  <a:lnTo>
                    <a:pt x="192306" y="127000"/>
                  </a:lnTo>
                  <a:lnTo>
                    <a:pt x="166068" y="127000"/>
                  </a:lnTo>
                  <a:lnTo>
                    <a:pt x="163969" y="124460"/>
                  </a:lnTo>
                  <a:lnTo>
                    <a:pt x="163969" y="121920"/>
                  </a:lnTo>
                  <a:close/>
                </a:path>
                <a:path w="290829" h="290830">
                  <a:moveTo>
                    <a:pt x="205227" y="132080"/>
                  </a:moveTo>
                  <a:lnTo>
                    <a:pt x="178610" y="132080"/>
                  </a:lnTo>
                  <a:lnTo>
                    <a:pt x="210959" y="143510"/>
                  </a:lnTo>
                  <a:lnTo>
                    <a:pt x="210911" y="144780"/>
                  </a:lnTo>
                  <a:lnTo>
                    <a:pt x="210818" y="153670"/>
                  </a:lnTo>
                  <a:lnTo>
                    <a:pt x="217123" y="160020"/>
                  </a:lnTo>
                  <a:lnTo>
                    <a:pt x="232622" y="160020"/>
                  </a:lnTo>
                  <a:lnTo>
                    <a:pt x="238927" y="153670"/>
                  </a:lnTo>
                  <a:lnTo>
                    <a:pt x="238902" y="149860"/>
                  </a:lnTo>
                  <a:lnTo>
                    <a:pt x="222286" y="149860"/>
                  </a:lnTo>
                  <a:lnTo>
                    <a:pt x="220188" y="148590"/>
                  </a:lnTo>
                  <a:lnTo>
                    <a:pt x="220188" y="143510"/>
                  </a:lnTo>
                  <a:lnTo>
                    <a:pt x="222286" y="140970"/>
                  </a:lnTo>
                  <a:lnTo>
                    <a:pt x="289199" y="140970"/>
                  </a:lnTo>
                  <a:lnTo>
                    <a:pt x="290460" y="139700"/>
                  </a:lnTo>
                  <a:lnTo>
                    <a:pt x="290460" y="135890"/>
                  </a:lnTo>
                  <a:lnTo>
                    <a:pt x="214917" y="135890"/>
                  </a:lnTo>
                  <a:lnTo>
                    <a:pt x="205227" y="132080"/>
                  </a:lnTo>
                  <a:close/>
                </a:path>
                <a:path w="290829" h="290830">
                  <a:moveTo>
                    <a:pt x="266153" y="140970"/>
                  </a:moveTo>
                  <a:lnTo>
                    <a:pt x="227459" y="140970"/>
                  </a:lnTo>
                  <a:lnTo>
                    <a:pt x="229557" y="143510"/>
                  </a:lnTo>
                  <a:lnTo>
                    <a:pt x="229557" y="148590"/>
                  </a:lnTo>
                  <a:lnTo>
                    <a:pt x="227459" y="149860"/>
                  </a:lnTo>
                  <a:lnTo>
                    <a:pt x="238902" y="149860"/>
                  </a:lnTo>
                  <a:lnTo>
                    <a:pt x="238868" y="144780"/>
                  </a:lnTo>
                  <a:lnTo>
                    <a:pt x="266153" y="140970"/>
                  </a:lnTo>
                  <a:close/>
                </a:path>
                <a:path w="290829" h="290830">
                  <a:moveTo>
                    <a:pt x="84327" y="22860"/>
                  </a:moveTo>
                  <a:lnTo>
                    <a:pt x="60644" y="27939"/>
                  </a:lnTo>
                  <a:lnTo>
                    <a:pt x="41283" y="40639"/>
                  </a:lnTo>
                  <a:lnTo>
                    <a:pt x="28218" y="60959"/>
                  </a:lnTo>
                  <a:lnTo>
                    <a:pt x="23424" y="83819"/>
                  </a:lnTo>
                  <a:lnTo>
                    <a:pt x="28218" y="107949"/>
                  </a:lnTo>
                  <a:lnTo>
                    <a:pt x="41283" y="126999"/>
                  </a:lnTo>
                  <a:lnTo>
                    <a:pt x="60644" y="140969"/>
                  </a:lnTo>
                  <a:lnTo>
                    <a:pt x="84327" y="146050"/>
                  </a:lnTo>
                  <a:lnTo>
                    <a:pt x="98617" y="143510"/>
                  </a:lnTo>
                  <a:lnTo>
                    <a:pt x="111691" y="138430"/>
                  </a:lnTo>
                  <a:lnTo>
                    <a:pt x="115515" y="135890"/>
                  </a:lnTo>
                  <a:lnTo>
                    <a:pt x="84327" y="135890"/>
                  </a:lnTo>
                  <a:lnTo>
                    <a:pt x="64289" y="132079"/>
                  </a:lnTo>
                  <a:lnTo>
                    <a:pt x="47906" y="120649"/>
                  </a:lnTo>
                  <a:lnTo>
                    <a:pt x="36850" y="104139"/>
                  </a:lnTo>
                  <a:lnTo>
                    <a:pt x="32793" y="83819"/>
                  </a:lnTo>
                  <a:lnTo>
                    <a:pt x="36850" y="63499"/>
                  </a:lnTo>
                  <a:lnTo>
                    <a:pt x="47906" y="48259"/>
                  </a:lnTo>
                  <a:lnTo>
                    <a:pt x="64288" y="36829"/>
                  </a:lnTo>
                  <a:lnTo>
                    <a:pt x="84327" y="33020"/>
                  </a:lnTo>
                  <a:lnTo>
                    <a:pt x="117651" y="33020"/>
                  </a:lnTo>
                  <a:lnTo>
                    <a:pt x="115921" y="31750"/>
                  </a:lnTo>
                  <a:lnTo>
                    <a:pt x="106206" y="26670"/>
                  </a:lnTo>
                  <a:lnTo>
                    <a:pt x="95614" y="24130"/>
                  </a:lnTo>
                  <a:lnTo>
                    <a:pt x="84327" y="22860"/>
                  </a:lnTo>
                  <a:close/>
                </a:path>
                <a:path w="290829" h="290830">
                  <a:moveTo>
                    <a:pt x="289199" y="140970"/>
                  </a:moveTo>
                  <a:lnTo>
                    <a:pt x="266153" y="140970"/>
                  </a:lnTo>
                  <a:lnTo>
                    <a:pt x="268720" y="143510"/>
                  </a:lnTo>
                  <a:lnTo>
                    <a:pt x="272351" y="146050"/>
                  </a:lnTo>
                  <a:lnTo>
                    <a:pt x="284155" y="146050"/>
                  </a:lnTo>
                  <a:lnTo>
                    <a:pt x="289199" y="140970"/>
                  </a:lnTo>
                  <a:close/>
                </a:path>
                <a:path w="290829" h="290830">
                  <a:moveTo>
                    <a:pt x="165019" y="118110"/>
                  </a:moveTo>
                  <a:lnTo>
                    <a:pt x="116003" y="118110"/>
                  </a:lnTo>
                  <a:lnTo>
                    <a:pt x="122191" y="119380"/>
                  </a:lnTo>
                  <a:lnTo>
                    <a:pt x="114404" y="125730"/>
                  </a:lnTo>
                  <a:lnTo>
                    <a:pt x="105340" y="132080"/>
                  </a:lnTo>
                  <a:lnTo>
                    <a:pt x="95236" y="134620"/>
                  </a:lnTo>
                  <a:lnTo>
                    <a:pt x="84327" y="135890"/>
                  </a:lnTo>
                  <a:lnTo>
                    <a:pt x="115515" y="135890"/>
                  </a:lnTo>
                  <a:lnTo>
                    <a:pt x="123162" y="130810"/>
                  </a:lnTo>
                  <a:lnTo>
                    <a:pt x="132639" y="121920"/>
                  </a:lnTo>
                  <a:lnTo>
                    <a:pt x="163969" y="121920"/>
                  </a:lnTo>
                  <a:lnTo>
                    <a:pt x="163969" y="119380"/>
                  </a:lnTo>
                  <a:lnTo>
                    <a:pt x="165019" y="118110"/>
                  </a:lnTo>
                  <a:close/>
                </a:path>
                <a:path w="290829" h="290830">
                  <a:moveTo>
                    <a:pt x="195536" y="128270"/>
                  </a:moveTo>
                  <a:lnTo>
                    <a:pt x="156205" y="128270"/>
                  </a:lnTo>
                  <a:lnTo>
                    <a:pt x="158543" y="133350"/>
                  </a:lnTo>
                  <a:lnTo>
                    <a:pt x="163213" y="135890"/>
                  </a:lnTo>
                  <a:lnTo>
                    <a:pt x="172544" y="135890"/>
                  </a:lnTo>
                  <a:lnTo>
                    <a:pt x="176062" y="134620"/>
                  </a:lnTo>
                  <a:lnTo>
                    <a:pt x="178610" y="132080"/>
                  </a:lnTo>
                  <a:lnTo>
                    <a:pt x="205227" y="132080"/>
                  </a:lnTo>
                  <a:lnTo>
                    <a:pt x="195536" y="128270"/>
                  </a:lnTo>
                  <a:close/>
                </a:path>
                <a:path w="290829" h="290830">
                  <a:moveTo>
                    <a:pt x="228928" y="130810"/>
                  </a:moveTo>
                  <a:lnTo>
                    <a:pt x="220983" y="130810"/>
                  </a:lnTo>
                  <a:lnTo>
                    <a:pt x="217465" y="133350"/>
                  </a:lnTo>
                  <a:lnTo>
                    <a:pt x="214917" y="135890"/>
                  </a:lnTo>
                  <a:lnTo>
                    <a:pt x="235125" y="135890"/>
                  </a:lnTo>
                  <a:lnTo>
                    <a:pt x="232559" y="133350"/>
                  </a:lnTo>
                  <a:lnTo>
                    <a:pt x="228928" y="130810"/>
                  </a:lnTo>
                  <a:close/>
                </a:path>
                <a:path w="290829" h="290830">
                  <a:moveTo>
                    <a:pt x="284155" y="116840"/>
                  </a:moveTo>
                  <a:lnTo>
                    <a:pt x="268656" y="116840"/>
                  </a:lnTo>
                  <a:lnTo>
                    <a:pt x="262351" y="123190"/>
                  </a:lnTo>
                  <a:lnTo>
                    <a:pt x="262410" y="132080"/>
                  </a:lnTo>
                  <a:lnTo>
                    <a:pt x="235125" y="135890"/>
                  </a:lnTo>
                  <a:lnTo>
                    <a:pt x="273819" y="135890"/>
                  </a:lnTo>
                  <a:lnTo>
                    <a:pt x="271721" y="133350"/>
                  </a:lnTo>
                  <a:lnTo>
                    <a:pt x="271721" y="128270"/>
                  </a:lnTo>
                  <a:lnTo>
                    <a:pt x="273819" y="127000"/>
                  </a:lnTo>
                  <a:lnTo>
                    <a:pt x="290460" y="127000"/>
                  </a:lnTo>
                  <a:lnTo>
                    <a:pt x="290460" y="123190"/>
                  </a:lnTo>
                  <a:lnTo>
                    <a:pt x="284155" y="116840"/>
                  </a:lnTo>
                  <a:close/>
                </a:path>
                <a:path w="290829" h="290830">
                  <a:moveTo>
                    <a:pt x="290460" y="127000"/>
                  </a:moveTo>
                  <a:lnTo>
                    <a:pt x="278992" y="127000"/>
                  </a:lnTo>
                  <a:lnTo>
                    <a:pt x="281091" y="128270"/>
                  </a:lnTo>
                  <a:lnTo>
                    <a:pt x="281091" y="133350"/>
                  </a:lnTo>
                  <a:lnTo>
                    <a:pt x="278992" y="135890"/>
                  </a:lnTo>
                  <a:lnTo>
                    <a:pt x="290460" y="135890"/>
                  </a:lnTo>
                  <a:lnTo>
                    <a:pt x="290460" y="127000"/>
                  </a:lnTo>
                  <a:close/>
                </a:path>
                <a:path w="290829" h="290830">
                  <a:moveTo>
                    <a:pt x="109430" y="97790"/>
                  </a:moveTo>
                  <a:lnTo>
                    <a:pt x="95317" y="97790"/>
                  </a:lnTo>
                  <a:lnTo>
                    <a:pt x="89012" y="104140"/>
                  </a:lnTo>
                  <a:lnTo>
                    <a:pt x="89012" y="120650"/>
                  </a:lnTo>
                  <a:lnTo>
                    <a:pt x="95317" y="127000"/>
                  </a:lnTo>
                  <a:lnTo>
                    <a:pt x="108869" y="127000"/>
                  </a:lnTo>
                  <a:lnTo>
                    <a:pt x="113861" y="123190"/>
                  </a:lnTo>
                  <a:lnTo>
                    <a:pt x="116003" y="118110"/>
                  </a:lnTo>
                  <a:lnTo>
                    <a:pt x="165019" y="118110"/>
                  </a:lnTo>
                  <a:lnTo>
                    <a:pt x="166068" y="116840"/>
                  </a:lnTo>
                  <a:lnTo>
                    <a:pt x="100480" y="116840"/>
                  </a:lnTo>
                  <a:lnTo>
                    <a:pt x="98381" y="115570"/>
                  </a:lnTo>
                  <a:lnTo>
                    <a:pt x="98381" y="110490"/>
                  </a:lnTo>
                  <a:lnTo>
                    <a:pt x="100480" y="107950"/>
                  </a:lnTo>
                  <a:lnTo>
                    <a:pt x="116482" y="107950"/>
                  </a:lnTo>
                  <a:lnTo>
                    <a:pt x="114754" y="102870"/>
                  </a:lnTo>
                  <a:lnTo>
                    <a:pt x="109430" y="97790"/>
                  </a:lnTo>
                  <a:close/>
                </a:path>
                <a:path w="290829" h="290830">
                  <a:moveTo>
                    <a:pt x="116482" y="107950"/>
                  </a:moveTo>
                  <a:lnTo>
                    <a:pt x="105653" y="107950"/>
                  </a:lnTo>
                  <a:lnTo>
                    <a:pt x="107751" y="110490"/>
                  </a:lnTo>
                  <a:lnTo>
                    <a:pt x="107751" y="115570"/>
                  </a:lnTo>
                  <a:lnTo>
                    <a:pt x="105653" y="116840"/>
                  </a:lnTo>
                  <a:lnTo>
                    <a:pt x="171241" y="116840"/>
                  </a:lnTo>
                  <a:lnTo>
                    <a:pt x="173339" y="119380"/>
                  </a:lnTo>
                  <a:lnTo>
                    <a:pt x="173339" y="124460"/>
                  </a:lnTo>
                  <a:lnTo>
                    <a:pt x="171241" y="127000"/>
                  </a:lnTo>
                  <a:lnTo>
                    <a:pt x="192306" y="127000"/>
                  </a:lnTo>
                  <a:lnTo>
                    <a:pt x="182616" y="123190"/>
                  </a:lnTo>
                  <a:lnTo>
                    <a:pt x="182696" y="115570"/>
                  </a:lnTo>
                  <a:lnTo>
                    <a:pt x="152340" y="115570"/>
                  </a:lnTo>
                  <a:lnTo>
                    <a:pt x="138129" y="113030"/>
                  </a:lnTo>
                  <a:lnTo>
                    <a:pt x="139403" y="110490"/>
                  </a:lnTo>
                  <a:lnTo>
                    <a:pt x="128423" y="110490"/>
                  </a:lnTo>
                  <a:lnTo>
                    <a:pt x="116482" y="107950"/>
                  </a:lnTo>
                  <a:close/>
                </a:path>
                <a:path w="290829" h="290830">
                  <a:moveTo>
                    <a:pt x="168415" y="88900"/>
                  </a:moveTo>
                  <a:lnTo>
                    <a:pt x="159045" y="88900"/>
                  </a:lnTo>
                  <a:lnTo>
                    <a:pt x="158281" y="96520"/>
                  </a:lnTo>
                  <a:lnTo>
                    <a:pt x="156891" y="102870"/>
                  </a:lnTo>
                  <a:lnTo>
                    <a:pt x="154902" y="109220"/>
                  </a:lnTo>
                  <a:lnTo>
                    <a:pt x="152340" y="115570"/>
                  </a:lnTo>
                  <a:lnTo>
                    <a:pt x="182696" y="115570"/>
                  </a:lnTo>
                  <a:lnTo>
                    <a:pt x="182709" y="114300"/>
                  </a:lnTo>
                  <a:lnTo>
                    <a:pt x="176404" y="107950"/>
                  </a:lnTo>
                  <a:lnTo>
                    <a:pt x="165145" y="107950"/>
                  </a:lnTo>
                  <a:lnTo>
                    <a:pt x="166966" y="101600"/>
                  </a:lnTo>
                  <a:lnTo>
                    <a:pt x="168044" y="95250"/>
                  </a:lnTo>
                  <a:lnTo>
                    <a:pt x="168415" y="88900"/>
                  </a:lnTo>
                  <a:close/>
                </a:path>
                <a:path w="290829" h="290830">
                  <a:moveTo>
                    <a:pt x="144991" y="88900"/>
                  </a:moveTo>
                  <a:lnTo>
                    <a:pt x="135626" y="88900"/>
                  </a:lnTo>
                  <a:lnTo>
                    <a:pt x="135144" y="93980"/>
                  </a:lnTo>
                  <a:lnTo>
                    <a:pt x="135024" y="95250"/>
                  </a:lnTo>
                  <a:lnTo>
                    <a:pt x="134904" y="96520"/>
                  </a:lnTo>
                  <a:lnTo>
                    <a:pt x="132351" y="104140"/>
                  </a:lnTo>
                  <a:lnTo>
                    <a:pt x="128423" y="110490"/>
                  </a:lnTo>
                  <a:lnTo>
                    <a:pt x="139403" y="110490"/>
                  </a:lnTo>
                  <a:lnTo>
                    <a:pt x="141951" y="105410"/>
                  </a:lnTo>
                  <a:lnTo>
                    <a:pt x="144342" y="97790"/>
                  </a:lnTo>
                  <a:lnTo>
                    <a:pt x="144991" y="88900"/>
                  </a:lnTo>
                  <a:close/>
                </a:path>
                <a:path w="290829" h="290830">
                  <a:moveTo>
                    <a:pt x="81057" y="69849"/>
                  </a:moveTo>
                  <a:lnTo>
                    <a:pt x="67208" y="69849"/>
                  </a:lnTo>
                  <a:lnTo>
                    <a:pt x="60903" y="76199"/>
                  </a:lnTo>
                  <a:lnTo>
                    <a:pt x="60903" y="91439"/>
                  </a:lnTo>
                  <a:lnTo>
                    <a:pt x="67208" y="97789"/>
                  </a:lnTo>
                  <a:lnTo>
                    <a:pt x="81057" y="97789"/>
                  </a:lnTo>
                  <a:lnTo>
                    <a:pt x="86211" y="93980"/>
                  </a:lnTo>
                  <a:lnTo>
                    <a:pt x="88148" y="88900"/>
                  </a:lnTo>
                  <a:lnTo>
                    <a:pt x="72371" y="88899"/>
                  </a:lnTo>
                  <a:lnTo>
                    <a:pt x="70272" y="86359"/>
                  </a:lnTo>
                  <a:lnTo>
                    <a:pt x="70272" y="81279"/>
                  </a:lnTo>
                  <a:lnTo>
                    <a:pt x="72371" y="80009"/>
                  </a:lnTo>
                  <a:lnTo>
                    <a:pt x="88148" y="80010"/>
                  </a:lnTo>
                  <a:lnTo>
                    <a:pt x="86210" y="73660"/>
                  </a:lnTo>
                  <a:lnTo>
                    <a:pt x="81057" y="69849"/>
                  </a:lnTo>
                  <a:close/>
                </a:path>
                <a:path w="290829" h="290830">
                  <a:moveTo>
                    <a:pt x="284155" y="69850"/>
                  </a:moveTo>
                  <a:lnTo>
                    <a:pt x="270306" y="69850"/>
                  </a:lnTo>
                  <a:lnTo>
                    <a:pt x="265152" y="73660"/>
                  </a:lnTo>
                  <a:lnTo>
                    <a:pt x="263215" y="80010"/>
                  </a:lnTo>
                  <a:lnTo>
                    <a:pt x="278992" y="80010"/>
                  </a:lnTo>
                  <a:lnTo>
                    <a:pt x="281091" y="81280"/>
                  </a:lnTo>
                  <a:lnTo>
                    <a:pt x="281091" y="86360"/>
                  </a:lnTo>
                  <a:lnTo>
                    <a:pt x="278992" y="88900"/>
                  </a:lnTo>
                  <a:lnTo>
                    <a:pt x="263215" y="88900"/>
                  </a:lnTo>
                  <a:lnTo>
                    <a:pt x="265152" y="93980"/>
                  </a:lnTo>
                  <a:lnTo>
                    <a:pt x="270306" y="97790"/>
                  </a:lnTo>
                  <a:lnTo>
                    <a:pt x="284155" y="97790"/>
                  </a:lnTo>
                  <a:lnTo>
                    <a:pt x="290460" y="91440"/>
                  </a:lnTo>
                  <a:lnTo>
                    <a:pt x="290460" y="76200"/>
                  </a:lnTo>
                  <a:lnTo>
                    <a:pt x="284155" y="69850"/>
                  </a:lnTo>
                  <a:close/>
                </a:path>
                <a:path w="290829" h="290830">
                  <a:moveTo>
                    <a:pt x="273819" y="80010"/>
                  </a:moveTo>
                  <a:lnTo>
                    <a:pt x="77544" y="80009"/>
                  </a:lnTo>
                  <a:lnTo>
                    <a:pt x="79642" y="81279"/>
                  </a:lnTo>
                  <a:lnTo>
                    <a:pt x="79642" y="86359"/>
                  </a:lnTo>
                  <a:lnTo>
                    <a:pt x="77544" y="88899"/>
                  </a:lnTo>
                  <a:lnTo>
                    <a:pt x="273819" y="88900"/>
                  </a:lnTo>
                  <a:lnTo>
                    <a:pt x="271721" y="86360"/>
                  </a:lnTo>
                  <a:lnTo>
                    <a:pt x="271721" y="81280"/>
                  </a:lnTo>
                  <a:lnTo>
                    <a:pt x="273819" y="80010"/>
                  </a:lnTo>
                  <a:close/>
                </a:path>
                <a:path w="290829" h="290830">
                  <a:moveTo>
                    <a:pt x="134103" y="49530"/>
                  </a:moveTo>
                  <a:lnTo>
                    <a:pt x="122591" y="49530"/>
                  </a:lnTo>
                  <a:lnTo>
                    <a:pt x="127536" y="55880"/>
                  </a:lnTo>
                  <a:lnTo>
                    <a:pt x="131434" y="63500"/>
                  </a:lnTo>
                  <a:lnTo>
                    <a:pt x="134168" y="71120"/>
                  </a:lnTo>
                  <a:lnTo>
                    <a:pt x="135621" y="80010"/>
                  </a:lnTo>
                  <a:lnTo>
                    <a:pt x="144991" y="80010"/>
                  </a:lnTo>
                  <a:lnTo>
                    <a:pt x="143546" y="69850"/>
                  </a:lnTo>
                  <a:lnTo>
                    <a:pt x="140747" y="60960"/>
                  </a:lnTo>
                  <a:lnTo>
                    <a:pt x="136699" y="53340"/>
                  </a:lnTo>
                  <a:lnTo>
                    <a:pt x="134103" y="49530"/>
                  </a:lnTo>
                  <a:close/>
                </a:path>
                <a:path w="290829" h="290830">
                  <a:moveTo>
                    <a:pt x="155531" y="39370"/>
                  </a:moveTo>
                  <a:lnTo>
                    <a:pt x="144586" y="39370"/>
                  </a:lnTo>
                  <a:lnTo>
                    <a:pt x="150223" y="48260"/>
                  </a:lnTo>
                  <a:lnTo>
                    <a:pt x="154588" y="58420"/>
                  </a:lnTo>
                  <a:lnTo>
                    <a:pt x="157566" y="68580"/>
                  </a:lnTo>
                  <a:lnTo>
                    <a:pt x="159045" y="80010"/>
                  </a:lnTo>
                  <a:lnTo>
                    <a:pt x="168415" y="80010"/>
                  </a:lnTo>
                  <a:lnTo>
                    <a:pt x="166913" y="67310"/>
                  </a:lnTo>
                  <a:lnTo>
                    <a:pt x="163821" y="55880"/>
                  </a:lnTo>
                  <a:lnTo>
                    <a:pt x="159247" y="45720"/>
                  </a:lnTo>
                  <a:lnTo>
                    <a:pt x="155531" y="39370"/>
                  </a:lnTo>
                  <a:close/>
                </a:path>
                <a:path w="290829" h="290830">
                  <a:moveTo>
                    <a:pt x="106111" y="41910"/>
                  </a:moveTo>
                  <a:lnTo>
                    <a:pt x="95317" y="41910"/>
                  </a:lnTo>
                  <a:lnTo>
                    <a:pt x="89012" y="48260"/>
                  </a:lnTo>
                  <a:lnTo>
                    <a:pt x="89012" y="63500"/>
                  </a:lnTo>
                  <a:lnTo>
                    <a:pt x="95317" y="69850"/>
                  </a:lnTo>
                  <a:lnTo>
                    <a:pt x="110816" y="69850"/>
                  </a:lnTo>
                  <a:lnTo>
                    <a:pt x="117121" y="63500"/>
                  </a:lnTo>
                  <a:lnTo>
                    <a:pt x="117121" y="60960"/>
                  </a:lnTo>
                  <a:lnTo>
                    <a:pt x="100480" y="60960"/>
                  </a:lnTo>
                  <a:lnTo>
                    <a:pt x="98381" y="58420"/>
                  </a:lnTo>
                  <a:lnTo>
                    <a:pt x="98381" y="53340"/>
                  </a:lnTo>
                  <a:lnTo>
                    <a:pt x="100480" y="50800"/>
                  </a:lnTo>
                  <a:lnTo>
                    <a:pt x="119597" y="50800"/>
                  </a:lnTo>
                  <a:lnTo>
                    <a:pt x="122591" y="49530"/>
                  </a:lnTo>
                  <a:lnTo>
                    <a:pt x="134103" y="49530"/>
                  </a:lnTo>
                  <a:lnTo>
                    <a:pt x="131507" y="45720"/>
                  </a:lnTo>
                  <a:lnTo>
                    <a:pt x="134123" y="44450"/>
                  </a:lnTo>
                  <a:lnTo>
                    <a:pt x="111211" y="44450"/>
                  </a:lnTo>
                  <a:lnTo>
                    <a:pt x="108912" y="43180"/>
                  </a:lnTo>
                  <a:lnTo>
                    <a:pt x="106111" y="41910"/>
                  </a:lnTo>
                  <a:close/>
                </a:path>
                <a:path w="290829" h="290830">
                  <a:moveTo>
                    <a:pt x="191871" y="33020"/>
                  </a:moveTo>
                  <a:lnTo>
                    <a:pt x="173568" y="33020"/>
                  </a:lnTo>
                  <a:lnTo>
                    <a:pt x="201550" y="49530"/>
                  </a:lnTo>
                  <a:lnTo>
                    <a:pt x="201448" y="59690"/>
                  </a:lnTo>
                  <a:lnTo>
                    <a:pt x="207753" y="66040"/>
                  </a:lnTo>
                  <a:lnTo>
                    <a:pt x="223252" y="66040"/>
                  </a:lnTo>
                  <a:lnTo>
                    <a:pt x="229557" y="59690"/>
                  </a:lnTo>
                  <a:lnTo>
                    <a:pt x="229557" y="55880"/>
                  </a:lnTo>
                  <a:lnTo>
                    <a:pt x="212916" y="55880"/>
                  </a:lnTo>
                  <a:lnTo>
                    <a:pt x="210818" y="53340"/>
                  </a:lnTo>
                  <a:lnTo>
                    <a:pt x="210818" y="48260"/>
                  </a:lnTo>
                  <a:lnTo>
                    <a:pt x="212916" y="46990"/>
                  </a:lnTo>
                  <a:lnTo>
                    <a:pt x="228879" y="46990"/>
                  </a:lnTo>
                  <a:lnTo>
                    <a:pt x="240574" y="40640"/>
                  </a:lnTo>
                  <a:lnTo>
                    <a:pt x="205903" y="40640"/>
                  </a:lnTo>
                  <a:lnTo>
                    <a:pt x="191871" y="33020"/>
                  </a:lnTo>
                  <a:close/>
                </a:path>
                <a:path w="290829" h="290830">
                  <a:moveTo>
                    <a:pt x="119597" y="50800"/>
                  </a:moveTo>
                  <a:lnTo>
                    <a:pt x="105653" y="50800"/>
                  </a:lnTo>
                  <a:lnTo>
                    <a:pt x="107751" y="53340"/>
                  </a:lnTo>
                  <a:lnTo>
                    <a:pt x="107751" y="58420"/>
                  </a:lnTo>
                  <a:lnTo>
                    <a:pt x="105653" y="60960"/>
                  </a:lnTo>
                  <a:lnTo>
                    <a:pt x="117121" y="60960"/>
                  </a:lnTo>
                  <a:lnTo>
                    <a:pt x="117121" y="54610"/>
                  </a:lnTo>
                  <a:lnTo>
                    <a:pt x="116911" y="53340"/>
                  </a:lnTo>
                  <a:lnTo>
                    <a:pt x="116603" y="52070"/>
                  </a:lnTo>
                  <a:lnTo>
                    <a:pt x="119597" y="50800"/>
                  </a:lnTo>
                  <a:close/>
                </a:path>
                <a:path w="290829" h="290830">
                  <a:moveTo>
                    <a:pt x="228879" y="46990"/>
                  </a:moveTo>
                  <a:lnTo>
                    <a:pt x="218089" y="46990"/>
                  </a:lnTo>
                  <a:lnTo>
                    <a:pt x="220187" y="48260"/>
                  </a:lnTo>
                  <a:lnTo>
                    <a:pt x="220187" y="53340"/>
                  </a:lnTo>
                  <a:lnTo>
                    <a:pt x="218089" y="55880"/>
                  </a:lnTo>
                  <a:lnTo>
                    <a:pt x="229557" y="55880"/>
                  </a:lnTo>
                  <a:lnTo>
                    <a:pt x="229557" y="49530"/>
                  </a:lnTo>
                  <a:lnTo>
                    <a:pt x="229279" y="48260"/>
                  </a:lnTo>
                  <a:lnTo>
                    <a:pt x="228879" y="46990"/>
                  </a:lnTo>
                  <a:close/>
                </a:path>
                <a:path w="290829" h="290830">
                  <a:moveTo>
                    <a:pt x="117651" y="33020"/>
                  </a:moveTo>
                  <a:lnTo>
                    <a:pt x="92784" y="33020"/>
                  </a:lnTo>
                  <a:lnTo>
                    <a:pt x="100796" y="35560"/>
                  </a:lnTo>
                  <a:lnTo>
                    <a:pt x="108259" y="38100"/>
                  </a:lnTo>
                  <a:lnTo>
                    <a:pt x="115066" y="43180"/>
                  </a:lnTo>
                  <a:lnTo>
                    <a:pt x="111211" y="44450"/>
                  </a:lnTo>
                  <a:lnTo>
                    <a:pt x="134123" y="44450"/>
                  </a:lnTo>
                  <a:lnTo>
                    <a:pt x="144586" y="39370"/>
                  </a:lnTo>
                  <a:lnTo>
                    <a:pt x="155531" y="39370"/>
                  </a:lnTo>
                  <a:lnTo>
                    <a:pt x="154788" y="38100"/>
                  </a:lnTo>
                  <a:lnTo>
                    <a:pt x="124573" y="38100"/>
                  </a:lnTo>
                  <a:lnTo>
                    <a:pt x="117651" y="33020"/>
                  </a:lnTo>
                  <a:close/>
                </a:path>
                <a:path w="290829" h="290830">
                  <a:moveTo>
                    <a:pt x="218372" y="36830"/>
                  </a:moveTo>
                  <a:lnTo>
                    <a:pt x="211784" y="36830"/>
                  </a:lnTo>
                  <a:lnTo>
                    <a:pt x="208417" y="38100"/>
                  </a:lnTo>
                  <a:lnTo>
                    <a:pt x="205903" y="40640"/>
                  </a:lnTo>
                  <a:lnTo>
                    <a:pt x="240574" y="40640"/>
                  </a:lnTo>
                  <a:lnTo>
                    <a:pt x="242913" y="39370"/>
                  </a:lnTo>
                  <a:lnTo>
                    <a:pt x="223267" y="39370"/>
                  </a:lnTo>
                  <a:lnTo>
                    <a:pt x="221041" y="38100"/>
                  </a:lnTo>
                  <a:lnTo>
                    <a:pt x="218372" y="36830"/>
                  </a:lnTo>
                  <a:close/>
                </a:path>
                <a:path w="290829" h="290830">
                  <a:moveTo>
                    <a:pt x="284155" y="0"/>
                  </a:moveTo>
                  <a:lnTo>
                    <a:pt x="268656" y="0"/>
                  </a:lnTo>
                  <a:lnTo>
                    <a:pt x="262351" y="6350"/>
                  </a:lnTo>
                  <a:lnTo>
                    <a:pt x="262351" y="15240"/>
                  </a:lnTo>
                  <a:lnTo>
                    <a:pt x="262629" y="16510"/>
                  </a:lnTo>
                  <a:lnTo>
                    <a:pt x="263029" y="17780"/>
                  </a:lnTo>
                  <a:lnTo>
                    <a:pt x="223267" y="39370"/>
                  </a:lnTo>
                  <a:lnTo>
                    <a:pt x="242913" y="39370"/>
                  </a:lnTo>
                  <a:lnTo>
                    <a:pt x="268641" y="25400"/>
                  </a:lnTo>
                  <a:lnTo>
                    <a:pt x="286677" y="25400"/>
                  </a:lnTo>
                  <a:lnTo>
                    <a:pt x="290460" y="21590"/>
                  </a:lnTo>
                  <a:lnTo>
                    <a:pt x="290460" y="17780"/>
                  </a:lnTo>
                  <a:lnTo>
                    <a:pt x="273819" y="17780"/>
                  </a:lnTo>
                  <a:lnTo>
                    <a:pt x="271721" y="16510"/>
                  </a:lnTo>
                  <a:lnTo>
                    <a:pt x="271721" y="11430"/>
                  </a:lnTo>
                  <a:lnTo>
                    <a:pt x="273819" y="8890"/>
                  </a:lnTo>
                  <a:lnTo>
                    <a:pt x="290460" y="8890"/>
                  </a:lnTo>
                  <a:lnTo>
                    <a:pt x="290460" y="6350"/>
                  </a:lnTo>
                  <a:lnTo>
                    <a:pt x="284155" y="0"/>
                  </a:lnTo>
                  <a:close/>
                </a:path>
                <a:path w="290829" h="290830">
                  <a:moveTo>
                    <a:pt x="121543" y="8890"/>
                  </a:moveTo>
                  <a:lnTo>
                    <a:pt x="84327" y="8890"/>
                  </a:lnTo>
                  <a:lnTo>
                    <a:pt x="99797" y="10160"/>
                  </a:lnTo>
                  <a:lnTo>
                    <a:pt x="114169" y="15240"/>
                  </a:lnTo>
                  <a:lnTo>
                    <a:pt x="127123" y="22860"/>
                  </a:lnTo>
                  <a:lnTo>
                    <a:pt x="138339" y="31750"/>
                  </a:lnTo>
                  <a:lnTo>
                    <a:pt x="124573" y="38100"/>
                  </a:lnTo>
                  <a:lnTo>
                    <a:pt x="154788" y="38100"/>
                  </a:lnTo>
                  <a:lnTo>
                    <a:pt x="153301" y="35560"/>
                  </a:lnTo>
                  <a:lnTo>
                    <a:pt x="155819" y="34290"/>
                  </a:lnTo>
                  <a:lnTo>
                    <a:pt x="172312" y="34290"/>
                  </a:lnTo>
                  <a:lnTo>
                    <a:pt x="173568" y="33020"/>
                  </a:lnTo>
                  <a:lnTo>
                    <a:pt x="191871" y="33020"/>
                  </a:lnTo>
                  <a:lnTo>
                    <a:pt x="182516" y="27940"/>
                  </a:lnTo>
                  <a:lnTo>
                    <a:pt x="147279" y="27940"/>
                  </a:lnTo>
                  <a:lnTo>
                    <a:pt x="134441" y="16510"/>
                  </a:lnTo>
                  <a:lnTo>
                    <a:pt x="121543" y="8890"/>
                  </a:lnTo>
                  <a:close/>
                </a:path>
                <a:path w="290829" h="290830">
                  <a:moveTo>
                    <a:pt x="172312" y="34290"/>
                  </a:moveTo>
                  <a:lnTo>
                    <a:pt x="155819" y="34290"/>
                  </a:lnTo>
                  <a:lnTo>
                    <a:pt x="158123" y="35560"/>
                  </a:lnTo>
                  <a:lnTo>
                    <a:pt x="160924" y="36830"/>
                  </a:lnTo>
                  <a:lnTo>
                    <a:pt x="167688" y="36830"/>
                  </a:lnTo>
                  <a:lnTo>
                    <a:pt x="171055" y="35560"/>
                  </a:lnTo>
                  <a:lnTo>
                    <a:pt x="172312" y="34290"/>
                  </a:lnTo>
                  <a:close/>
                </a:path>
                <a:path w="290829" h="290830">
                  <a:moveTo>
                    <a:pt x="171719" y="8890"/>
                  </a:moveTo>
                  <a:lnTo>
                    <a:pt x="156220" y="8890"/>
                  </a:lnTo>
                  <a:lnTo>
                    <a:pt x="149915" y="15240"/>
                  </a:lnTo>
                  <a:lnTo>
                    <a:pt x="149915" y="24130"/>
                  </a:lnTo>
                  <a:lnTo>
                    <a:pt x="150124" y="25400"/>
                  </a:lnTo>
                  <a:lnTo>
                    <a:pt x="150432" y="26670"/>
                  </a:lnTo>
                  <a:lnTo>
                    <a:pt x="147279" y="27940"/>
                  </a:lnTo>
                  <a:lnTo>
                    <a:pt x="161383" y="27940"/>
                  </a:lnTo>
                  <a:lnTo>
                    <a:pt x="159284" y="25400"/>
                  </a:lnTo>
                  <a:lnTo>
                    <a:pt x="159284" y="20320"/>
                  </a:lnTo>
                  <a:lnTo>
                    <a:pt x="161383" y="17780"/>
                  </a:lnTo>
                  <a:lnTo>
                    <a:pt x="177993" y="17780"/>
                  </a:lnTo>
                  <a:lnTo>
                    <a:pt x="178024" y="15240"/>
                  </a:lnTo>
                  <a:lnTo>
                    <a:pt x="171719" y="8890"/>
                  </a:lnTo>
                  <a:close/>
                </a:path>
                <a:path w="290829" h="290830">
                  <a:moveTo>
                    <a:pt x="177993" y="17780"/>
                  </a:moveTo>
                  <a:lnTo>
                    <a:pt x="166556" y="17780"/>
                  </a:lnTo>
                  <a:lnTo>
                    <a:pt x="168654" y="20320"/>
                  </a:lnTo>
                  <a:lnTo>
                    <a:pt x="168654" y="25400"/>
                  </a:lnTo>
                  <a:lnTo>
                    <a:pt x="166556" y="27940"/>
                  </a:lnTo>
                  <a:lnTo>
                    <a:pt x="182516" y="27940"/>
                  </a:lnTo>
                  <a:lnTo>
                    <a:pt x="177838" y="25400"/>
                  </a:lnTo>
                  <a:lnTo>
                    <a:pt x="177962" y="20320"/>
                  </a:lnTo>
                  <a:lnTo>
                    <a:pt x="177993" y="17780"/>
                  </a:lnTo>
                  <a:close/>
                </a:path>
                <a:path w="290829" h="290830">
                  <a:moveTo>
                    <a:pt x="286677" y="25400"/>
                  </a:moveTo>
                  <a:lnTo>
                    <a:pt x="268641" y="25400"/>
                  </a:lnTo>
                  <a:lnTo>
                    <a:pt x="270867" y="26670"/>
                  </a:lnTo>
                  <a:lnTo>
                    <a:pt x="273536" y="27940"/>
                  </a:lnTo>
                  <a:lnTo>
                    <a:pt x="284155" y="27940"/>
                  </a:lnTo>
                  <a:lnTo>
                    <a:pt x="286677" y="25400"/>
                  </a:lnTo>
                  <a:close/>
                </a:path>
                <a:path w="290829" h="290830">
                  <a:moveTo>
                    <a:pt x="290460" y="8890"/>
                  </a:moveTo>
                  <a:lnTo>
                    <a:pt x="278992" y="8890"/>
                  </a:lnTo>
                  <a:lnTo>
                    <a:pt x="281090" y="11430"/>
                  </a:lnTo>
                  <a:lnTo>
                    <a:pt x="281090" y="16510"/>
                  </a:lnTo>
                  <a:lnTo>
                    <a:pt x="278992" y="17780"/>
                  </a:lnTo>
                  <a:lnTo>
                    <a:pt x="290460" y="17780"/>
                  </a:lnTo>
                  <a:lnTo>
                    <a:pt x="290460" y="8890"/>
                  </a:lnTo>
                  <a:close/>
                </a:path>
              </a:pathLst>
            </a:custGeom>
            <a:solidFill>
              <a:srgbClr val="7B31C8"/>
            </a:solidFill>
          </p:spPr>
          <p:txBody>
            <a:bodyPr wrap="square" lIns="0" tIns="0" rIns="0" bIns="0" rtlCol="0"/>
            <a:lstStyle/>
            <a:p>
              <a:endParaRPr/>
            </a:p>
          </p:txBody>
        </p:sp>
        <p:sp>
          <p:nvSpPr>
            <p:cNvPr id="95" name="object 14">
              <a:extLst>
                <a:ext uri="{FF2B5EF4-FFF2-40B4-BE49-F238E27FC236}">
                  <a16:creationId xmlns:a16="http://schemas.microsoft.com/office/drawing/2014/main" id="{CEFB4257-E4E8-9E24-451C-910C553EFEF5}"/>
                </a:ext>
              </a:extLst>
            </p:cNvPr>
            <p:cNvSpPr/>
            <p:nvPr/>
          </p:nvSpPr>
          <p:spPr>
            <a:xfrm>
              <a:off x="4423392" y="3554138"/>
              <a:ext cx="262909" cy="237719"/>
            </a:xfrm>
            <a:custGeom>
              <a:avLst/>
              <a:gdLst/>
              <a:ahLst/>
              <a:cxnLst/>
              <a:rect l="l" t="t" r="r" b="b"/>
              <a:pathLst>
                <a:path w="333375" h="281939">
                  <a:moveTo>
                    <a:pt x="172872" y="105308"/>
                  </a:moveTo>
                  <a:lnTo>
                    <a:pt x="169989" y="102425"/>
                  </a:lnTo>
                  <a:lnTo>
                    <a:pt x="166471" y="102425"/>
                  </a:lnTo>
                  <a:lnTo>
                    <a:pt x="114935" y="102425"/>
                  </a:lnTo>
                  <a:lnTo>
                    <a:pt x="112052" y="105308"/>
                  </a:lnTo>
                  <a:lnTo>
                    <a:pt x="112052" y="112344"/>
                  </a:lnTo>
                  <a:lnTo>
                    <a:pt x="114935" y="115227"/>
                  </a:lnTo>
                  <a:lnTo>
                    <a:pt x="169989" y="115227"/>
                  </a:lnTo>
                  <a:lnTo>
                    <a:pt x="172872" y="112344"/>
                  </a:lnTo>
                  <a:lnTo>
                    <a:pt x="172872" y="105308"/>
                  </a:lnTo>
                  <a:close/>
                </a:path>
                <a:path w="333375" h="281939">
                  <a:moveTo>
                    <a:pt x="211289" y="105308"/>
                  </a:moveTo>
                  <a:lnTo>
                    <a:pt x="208407" y="102425"/>
                  </a:lnTo>
                  <a:lnTo>
                    <a:pt x="204889" y="102425"/>
                  </a:lnTo>
                  <a:lnTo>
                    <a:pt x="191770" y="102425"/>
                  </a:lnTo>
                  <a:lnTo>
                    <a:pt x="188887" y="105308"/>
                  </a:lnTo>
                  <a:lnTo>
                    <a:pt x="188887" y="112344"/>
                  </a:lnTo>
                  <a:lnTo>
                    <a:pt x="191770" y="115227"/>
                  </a:lnTo>
                  <a:lnTo>
                    <a:pt x="208407" y="115227"/>
                  </a:lnTo>
                  <a:lnTo>
                    <a:pt x="211289" y="112344"/>
                  </a:lnTo>
                  <a:lnTo>
                    <a:pt x="211289" y="105308"/>
                  </a:lnTo>
                  <a:close/>
                </a:path>
                <a:path w="333375" h="281939">
                  <a:moveTo>
                    <a:pt x="275323" y="66890"/>
                  </a:moveTo>
                  <a:lnTo>
                    <a:pt x="272440" y="64008"/>
                  </a:lnTo>
                  <a:lnTo>
                    <a:pt x="268922" y="64008"/>
                  </a:lnTo>
                  <a:lnTo>
                    <a:pt x="114935" y="64008"/>
                  </a:lnTo>
                  <a:lnTo>
                    <a:pt x="112052" y="66890"/>
                  </a:lnTo>
                  <a:lnTo>
                    <a:pt x="112052" y="73939"/>
                  </a:lnTo>
                  <a:lnTo>
                    <a:pt x="114935" y="76809"/>
                  </a:lnTo>
                  <a:lnTo>
                    <a:pt x="272440" y="76822"/>
                  </a:lnTo>
                  <a:lnTo>
                    <a:pt x="275323" y="73939"/>
                  </a:lnTo>
                  <a:lnTo>
                    <a:pt x="275323" y="66890"/>
                  </a:lnTo>
                  <a:close/>
                </a:path>
                <a:path w="333375" h="281939">
                  <a:moveTo>
                    <a:pt x="332943" y="32004"/>
                  </a:moveTo>
                  <a:lnTo>
                    <a:pt x="330415" y="19583"/>
                  </a:lnTo>
                  <a:lnTo>
                    <a:pt x="325843" y="12801"/>
                  </a:lnTo>
                  <a:lnTo>
                    <a:pt x="323545" y="9398"/>
                  </a:lnTo>
                  <a:lnTo>
                    <a:pt x="320141" y="7112"/>
                  </a:lnTo>
                  <a:lnTo>
                    <a:pt x="320141" y="32004"/>
                  </a:lnTo>
                  <a:lnTo>
                    <a:pt x="320141" y="147231"/>
                  </a:lnTo>
                  <a:lnTo>
                    <a:pt x="318630" y="154686"/>
                  </a:lnTo>
                  <a:lnTo>
                    <a:pt x="314502" y="160794"/>
                  </a:lnTo>
                  <a:lnTo>
                    <a:pt x="308394" y="164922"/>
                  </a:lnTo>
                  <a:lnTo>
                    <a:pt x="300926" y="166433"/>
                  </a:lnTo>
                  <a:lnTo>
                    <a:pt x="256108" y="166433"/>
                  </a:lnTo>
                  <a:lnTo>
                    <a:pt x="256108" y="143713"/>
                  </a:lnTo>
                  <a:lnTo>
                    <a:pt x="253225" y="140830"/>
                  </a:lnTo>
                  <a:lnTo>
                    <a:pt x="246189" y="140830"/>
                  </a:lnTo>
                  <a:lnTo>
                    <a:pt x="243306" y="143713"/>
                  </a:lnTo>
                  <a:lnTo>
                    <a:pt x="243306" y="220205"/>
                  </a:lnTo>
                  <a:lnTo>
                    <a:pt x="194322" y="174752"/>
                  </a:lnTo>
                  <a:lnTo>
                    <a:pt x="188556" y="169316"/>
                  </a:lnTo>
                  <a:lnTo>
                    <a:pt x="180886" y="166433"/>
                  </a:lnTo>
                  <a:lnTo>
                    <a:pt x="153987" y="166433"/>
                  </a:lnTo>
                  <a:lnTo>
                    <a:pt x="153987" y="179235"/>
                  </a:lnTo>
                  <a:lnTo>
                    <a:pt x="153987" y="227571"/>
                  </a:lnTo>
                  <a:lnTo>
                    <a:pt x="151104" y="230454"/>
                  </a:lnTo>
                  <a:lnTo>
                    <a:pt x="100850" y="230454"/>
                  </a:lnTo>
                  <a:lnTo>
                    <a:pt x="96367" y="232054"/>
                  </a:lnTo>
                  <a:lnTo>
                    <a:pt x="92837" y="235254"/>
                  </a:lnTo>
                  <a:lnTo>
                    <a:pt x="64033" y="260858"/>
                  </a:lnTo>
                  <a:lnTo>
                    <a:pt x="64033" y="233337"/>
                  </a:lnTo>
                  <a:lnTo>
                    <a:pt x="61150" y="230454"/>
                  </a:lnTo>
                  <a:lnTo>
                    <a:pt x="15684" y="230454"/>
                  </a:lnTo>
                  <a:lnTo>
                    <a:pt x="12801" y="227571"/>
                  </a:lnTo>
                  <a:lnTo>
                    <a:pt x="12801" y="118110"/>
                  </a:lnTo>
                  <a:lnTo>
                    <a:pt x="15684" y="115227"/>
                  </a:lnTo>
                  <a:lnTo>
                    <a:pt x="51219" y="115227"/>
                  </a:lnTo>
                  <a:lnTo>
                    <a:pt x="51219" y="147231"/>
                  </a:lnTo>
                  <a:lnTo>
                    <a:pt x="53746" y="159664"/>
                  </a:lnTo>
                  <a:lnTo>
                    <a:pt x="60629" y="169837"/>
                  </a:lnTo>
                  <a:lnTo>
                    <a:pt x="70802" y="176707"/>
                  </a:lnTo>
                  <a:lnTo>
                    <a:pt x="83235" y="179235"/>
                  </a:lnTo>
                  <a:lnTo>
                    <a:pt x="153987" y="179235"/>
                  </a:lnTo>
                  <a:lnTo>
                    <a:pt x="153987" y="166433"/>
                  </a:lnTo>
                  <a:lnTo>
                    <a:pt x="83235" y="166433"/>
                  </a:lnTo>
                  <a:lnTo>
                    <a:pt x="75780" y="164922"/>
                  </a:lnTo>
                  <a:lnTo>
                    <a:pt x="69672" y="160794"/>
                  </a:lnTo>
                  <a:lnTo>
                    <a:pt x="65544" y="154686"/>
                  </a:lnTo>
                  <a:lnTo>
                    <a:pt x="64033" y="147231"/>
                  </a:lnTo>
                  <a:lnTo>
                    <a:pt x="64033" y="115227"/>
                  </a:lnTo>
                  <a:lnTo>
                    <a:pt x="64033" y="32004"/>
                  </a:lnTo>
                  <a:lnTo>
                    <a:pt x="65544" y="24549"/>
                  </a:lnTo>
                  <a:lnTo>
                    <a:pt x="69672" y="18440"/>
                  </a:lnTo>
                  <a:lnTo>
                    <a:pt x="75780" y="14312"/>
                  </a:lnTo>
                  <a:lnTo>
                    <a:pt x="83235" y="12801"/>
                  </a:lnTo>
                  <a:lnTo>
                    <a:pt x="300926" y="12801"/>
                  </a:lnTo>
                  <a:lnTo>
                    <a:pt x="308394" y="14312"/>
                  </a:lnTo>
                  <a:lnTo>
                    <a:pt x="314502" y="18440"/>
                  </a:lnTo>
                  <a:lnTo>
                    <a:pt x="318630" y="24549"/>
                  </a:lnTo>
                  <a:lnTo>
                    <a:pt x="320141" y="32004"/>
                  </a:lnTo>
                  <a:lnTo>
                    <a:pt x="320141" y="7112"/>
                  </a:lnTo>
                  <a:lnTo>
                    <a:pt x="313359" y="2527"/>
                  </a:lnTo>
                  <a:lnTo>
                    <a:pt x="300926" y="0"/>
                  </a:lnTo>
                  <a:lnTo>
                    <a:pt x="83235" y="0"/>
                  </a:lnTo>
                  <a:lnTo>
                    <a:pt x="70802" y="2527"/>
                  </a:lnTo>
                  <a:lnTo>
                    <a:pt x="60629" y="9398"/>
                  </a:lnTo>
                  <a:lnTo>
                    <a:pt x="53746" y="19583"/>
                  </a:lnTo>
                  <a:lnTo>
                    <a:pt x="51219" y="32004"/>
                  </a:lnTo>
                  <a:lnTo>
                    <a:pt x="51219" y="102425"/>
                  </a:lnTo>
                  <a:lnTo>
                    <a:pt x="19215" y="102425"/>
                  </a:lnTo>
                  <a:lnTo>
                    <a:pt x="11747" y="103936"/>
                  </a:lnTo>
                  <a:lnTo>
                    <a:pt x="5638" y="108064"/>
                  </a:lnTo>
                  <a:lnTo>
                    <a:pt x="1511" y="114173"/>
                  </a:lnTo>
                  <a:lnTo>
                    <a:pt x="0" y="121627"/>
                  </a:lnTo>
                  <a:lnTo>
                    <a:pt x="0" y="224053"/>
                  </a:lnTo>
                  <a:lnTo>
                    <a:pt x="1511" y="231508"/>
                  </a:lnTo>
                  <a:lnTo>
                    <a:pt x="5638" y="237617"/>
                  </a:lnTo>
                  <a:lnTo>
                    <a:pt x="11747" y="241744"/>
                  </a:lnTo>
                  <a:lnTo>
                    <a:pt x="19215" y="243255"/>
                  </a:lnTo>
                  <a:lnTo>
                    <a:pt x="51219" y="243255"/>
                  </a:lnTo>
                  <a:lnTo>
                    <a:pt x="51219" y="277825"/>
                  </a:lnTo>
                  <a:lnTo>
                    <a:pt x="52819" y="280060"/>
                  </a:lnTo>
                  <a:lnTo>
                    <a:pt x="55067" y="281025"/>
                  </a:lnTo>
                  <a:lnTo>
                    <a:pt x="56019" y="281343"/>
                  </a:lnTo>
                  <a:lnTo>
                    <a:pt x="56667" y="281660"/>
                  </a:lnTo>
                  <a:lnTo>
                    <a:pt x="59232" y="281660"/>
                  </a:lnTo>
                  <a:lnTo>
                    <a:pt x="60833" y="281025"/>
                  </a:lnTo>
                  <a:lnTo>
                    <a:pt x="61785" y="280060"/>
                  </a:lnTo>
                  <a:lnTo>
                    <a:pt x="83439" y="260858"/>
                  </a:lnTo>
                  <a:lnTo>
                    <a:pt x="101485" y="244856"/>
                  </a:lnTo>
                  <a:lnTo>
                    <a:pt x="102768" y="243573"/>
                  </a:lnTo>
                  <a:lnTo>
                    <a:pt x="104051" y="243255"/>
                  </a:lnTo>
                  <a:lnTo>
                    <a:pt x="147586" y="243255"/>
                  </a:lnTo>
                  <a:lnTo>
                    <a:pt x="155041" y="241744"/>
                  </a:lnTo>
                  <a:lnTo>
                    <a:pt x="161150" y="237617"/>
                  </a:lnTo>
                  <a:lnTo>
                    <a:pt x="165277" y="231508"/>
                  </a:lnTo>
                  <a:lnTo>
                    <a:pt x="166789" y="224053"/>
                  </a:lnTo>
                  <a:lnTo>
                    <a:pt x="166789" y="179235"/>
                  </a:lnTo>
                  <a:lnTo>
                    <a:pt x="177355" y="179235"/>
                  </a:lnTo>
                  <a:lnTo>
                    <a:pt x="181838" y="180835"/>
                  </a:lnTo>
                  <a:lnTo>
                    <a:pt x="185356" y="184365"/>
                  </a:lnTo>
                  <a:lnTo>
                    <a:pt x="245224" y="239737"/>
                  </a:lnTo>
                  <a:lnTo>
                    <a:pt x="246507" y="240690"/>
                  </a:lnTo>
                  <a:lnTo>
                    <a:pt x="248107" y="241338"/>
                  </a:lnTo>
                  <a:lnTo>
                    <a:pt x="250672" y="241338"/>
                  </a:lnTo>
                  <a:lnTo>
                    <a:pt x="251307" y="241020"/>
                  </a:lnTo>
                  <a:lnTo>
                    <a:pt x="252272" y="240690"/>
                  </a:lnTo>
                  <a:lnTo>
                    <a:pt x="254508" y="239737"/>
                  </a:lnTo>
                  <a:lnTo>
                    <a:pt x="256032" y="237617"/>
                  </a:lnTo>
                  <a:lnTo>
                    <a:pt x="256108" y="220205"/>
                  </a:lnTo>
                  <a:lnTo>
                    <a:pt x="256108" y="179235"/>
                  </a:lnTo>
                  <a:lnTo>
                    <a:pt x="300926" y="179235"/>
                  </a:lnTo>
                  <a:lnTo>
                    <a:pt x="313359" y="176707"/>
                  </a:lnTo>
                  <a:lnTo>
                    <a:pt x="323545" y="169837"/>
                  </a:lnTo>
                  <a:lnTo>
                    <a:pt x="325843" y="166433"/>
                  </a:lnTo>
                  <a:lnTo>
                    <a:pt x="330415" y="159664"/>
                  </a:lnTo>
                  <a:lnTo>
                    <a:pt x="332943" y="147231"/>
                  </a:lnTo>
                  <a:lnTo>
                    <a:pt x="332943" y="32004"/>
                  </a:lnTo>
                  <a:close/>
                </a:path>
              </a:pathLst>
            </a:custGeom>
            <a:solidFill>
              <a:srgbClr val="7B31C8"/>
            </a:solidFill>
          </p:spPr>
          <p:txBody>
            <a:bodyPr wrap="square" lIns="0" tIns="0" rIns="0" bIns="0" rtlCol="0"/>
            <a:lstStyle/>
            <a:p>
              <a:endParaRPr/>
            </a:p>
          </p:txBody>
        </p:sp>
        <p:grpSp>
          <p:nvGrpSpPr>
            <p:cNvPr id="97" name="Group 96">
              <a:extLst>
                <a:ext uri="{FF2B5EF4-FFF2-40B4-BE49-F238E27FC236}">
                  <a16:creationId xmlns:a16="http://schemas.microsoft.com/office/drawing/2014/main" id="{177A4DF0-348D-B0C9-2A54-A9EAB297E10F}"/>
                </a:ext>
              </a:extLst>
            </p:cNvPr>
            <p:cNvGrpSpPr/>
            <p:nvPr/>
          </p:nvGrpSpPr>
          <p:grpSpPr>
            <a:xfrm>
              <a:off x="2925820" y="3517020"/>
              <a:ext cx="228600" cy="282485"/>
              <a:chOff x="-1702746" y="6225703"/>
              <a:chExt cx="256985" cy="296545"/>
            </a:xfrm>
          </p:grpSpPr>
          <p:pic>
            <p:nvPicPr>
              <p:cNvPr id="98" name="object 20">
                <a:extLst>
                  <a:ext uri="{FF2B5EF4-FFF2-40B4-BE49-F238E27FC236}">
                    <a16:creationId xmlns:a16="http://schemas.microsoft.com/office/drawing/2014/main" id="{2167F65D-EA51-6BCC-8448-29149E3BF2FB}"/>
                  </a:ext>
                </a:extLst>
              </p:cNvPr>
              <p:cNvPicPr/>
              <p:nvPr/>
            </p:nvPicPr>
            <p:blipFill>
              <a:blip r:embed="rId9" cstate="print"/>
              <a:stretch>
                <a:fillRect/>
              </a:stretch>
            </p:blipFill>
            <p:spPr>
              <a:xfrm>
                <a:off x="-1535176" y="6432628"/>
                <a:ext cx="89415" cy="88950"/>
              </a:xfrm>
              <a:prstGeom prst="rect">
                <a:avLst/>
              </a:prstGeom>
            </p:spPr>
          </p:pic>
          <p:sp>
            <p:nvSpPr>
              <p:cNvPr id="99" name="object 21">
                <a:extLst>
                  <a:ext uri="{FF2B5EF4-FFF2-40B4-BE49-F238E27FC236}">
                    <a16:creationId xmlns:a16="http://schemas.microsoft.com/office/drawing/2014/main" id="{A28FCCAB-3B8B-8D26-DE04-A06D9690DB7B}"/>
                  </a:ext>
                </a:extLst>
              </p:cNvPr>
              <p:cNvSpPr/>
              <p:nvPr/>
            </p:nvSpPr>
            <p:spPr>
              <a:xfrm>
                <a:off x="-1702746" y="6225703"/>
                <a:ext cx="228600" cy="296545"/>
              </a:xfrm>
              <a:custGeom>
                <a:avLst/>
                <a:gdLst/>
                <a:ahLst/>
                <a:cxnLst/>
                <a:rect l="l" t="t" r="r" b="b"/>
                <a:pathLst>
                  <a:path w="228600" h="296545">
                    <a:moveTo>
                      <a:pt x="144665" y="36804"/>
                    </a:moveTo>
                    <a:lnTo>
                      <a:pt x="142455" y="34594"/>
                    </a:lnTo>
                    <a:lnTo>
                      <a:pt x="139712" y="34594"/>
                    </a:lnTo>
                    <a:lnTo>
                      <a:pt x="87287" y="34594"/>
                    </a:lnTo>
                    <a:lnTo>
                      <a:pt x="85064" y="36804"/>
                    </a:lnTo>
                    <a:lnTo>
                      <a:pt x="85064" y="42265"/>
                    </a:lnTo>
                    <a:lnTo>
                      <a:pt x="87287" y="44475"/>
                    </a:lnTo>
                    <a:lnTo>
                      <a:pt x="142455" y="44475"/>
                    </a:lnTo>
                    <a:lnTo>
                      <a:pt x="144665" y="42265"/>
                    </a:lnTo>
                    <a:lnTo>
                      <a:pt x="144665" y="36804"/>
                    </a:lnTo>
                    <a:close/>
                  </a:path>
                  <a:path w="228600" h="296545">
                    <a:moveTo>
                      <a:pt x="189382" y="140576"/>
                    </a:moveTo>
                    <a:lnTo>
                      <a:pt x="187159" y="138366"/>
                    </a:lnTo>
                    <a:lnTo>
                      <a:pt x="184416" y="138366"/>
                    </a:lnTo>
                    <a:lnTo>
                      <a:pt x="42583" y="138366"/>
                    </a:lnTo>
                    <a:lnTo>
                      <a:pt x="40360" y="140576"/>
                    </a:lnTo>
                    <a:lnTo>
                      <a:pt x="40360" y="146037"/>
                    </a:lnTo>
                    <a:lnTo>
                      <a:pt x="42583" y="148247"/>
                    </a:lnTo>
                    <a:lnTo>
                      <a:pt x="187159" y="148247"/>
                    </a:lnTo>
                    <a:lnTo>
                      <a:pt x="189382" y="146037"/>
                    </a:lnTo>
                    <a:lnTo>
                      <a:pt x="189382" y="140576"/>
                    </a:lnTo>
                    <a:close/>
                  </a:path>
                  <a:path w="228600" h="296545">
                    <a:moveTo>
                      <a:pt x="189382" y="105981"/>
                    </a:moveTo>
                    <a:lnTo>
                      <a:pt x="187159" y="103771"/>
                    </a:lnTo>
                    <a:lnTo>
                      <a:pt x="184416" y="103771"/>
                    </a:lnTo>
                    <a:lnTo>
                      <a:pt x="42583" y="103771"/>
                    </a:lnTo>
                    <a:lnTo>
                      <a:pt x="40360" y="105981"/>
                    </a:lnTo>
                    <a:lnTo>
                      <a:pt x="40360" y="111442"/>
                    </a:lnTo>
                    <a:lnTo>
                      <a:pt x="42583" y="113652"/>
                    </a:lnTo>
                    <a:lnTo>
                      <a:pt x="187159" y="113652"/>
                    </a:lnTo>
                    <a:lnTo>
                      <a:pt x="189382" y="111442"/>
                    </a:lnTo>
                    <a:lnTo>
                      <a:pt x="189382" y="105981"/>
                    </a:lnTo>
                    <a:close/>
                  </a:path>
                  <a:path w="228600" h="296545">
                    <a:moveTo>
                      <a:pt x="189382" y="71386"/>
                    </a:moveTo>
                    <a:lnTo>
                      <a:pt x="187159" y="69176"/>
                    </a:lnTo>
                    <a:lnTo>
                      <a:pt x="184416" y="69176"/>
                    </a:lnTo>
                    <a:lnTo>
                      <a:pt x="42583" y="69176"/>
                    </a:lnTo>
                    <a:lnTo>
                      <a:pt x="40360" y="71386"/>
                    </a:lnTo>
                    <a:lnTo>
                      <a:pt x="40360" y="76860"/>
                    </a:lnTo>
                    <a:lnTo>
                      <a:pt x="42583" y="79070"/>
                    </a:lnTo>
                    <a:lnTo>
                      <a:pt x="187159" y="79070"/>
                    </a:lnTo>
                    <a:lnTo>
                      <a:pt x="189382" y="76860"/>
                    </a:lnTo>
                    <a:lnTo>
                      <a:pt x="189382" y="71386"/>
                    </a:lnTo>
                    <a:close/>
                  </a:path>
                  <a:path w="228600" h="296545">
                    <a:moveTo>
                      <a:pt x="228498" y="6019"/>
                    </a:moveTo>
                    <a:lnTo>
                      <a:pt x="222427" y="0"/>
                    </a:lnTo>
                    <a:lnTo>
                      <a:pt x="214198" y="0"/>
                    </a:lnTo>
                    <a:lnTo>
                      <a:pt x="7315" y="0"/>
                    </a:lnTo>
                    <a:lnTo>
                      <a:pt x="0" y="6019"/>
                    </a:lnTo>
                    <a:lnTo>
                      <a:pt x="0" y="289242"/>
                    </a:lnTo>
                    <a:lnTo>
                      <a:pt x="7302" y="296494"/>
                    </a:lnTo>
                    <a:lnTo>
                      <a:pt x="167957" y="296494"/>
                    </a:lnTo>
                    <a:lnTo>
                      <a:pt x="170180" y="294284"/>
                    </a:lnTo>
                    <a:lnTo>
                      <a:pt x="170180" y="288823"/>
                    </a:lnTo>
                    <a:lnTo>
                      <a:pt x="167957" y="286613"/>
                    </a:lnTo>
                    <a:lnTo>
                      <a:pt x="12776" y="286613"/>
                    </a:lnTo>
                    <a:lnTo>
                      <a:pt x="9931" y="283794"/>
                    </a:lnTo>
                    <a:lnTo>
                      <a:pt x="9931" y="11468"/>
                    </a:lnTo>
                    <a:lnTo>
                      <a:pt x="12788" y="9880"/>
                    </a:lnTo>
                    <a:lnTo>
                      <a:pt x="216903" y="9880"/>
                    </a:lnTo>
                    <a:lnTo>
                      <a:pt x="218567" y="11506"/>
                    </a:lnTo>
                    <a:lnTo>
                      <a:pt x="218567" y="189890"/>
                    </a:lnTo>
                    <a:lnTo>
                      <a:pt x="220789" y="192100"/>
                    </a:lnTo>
                    <a:lnTo>
                      <a:pt x="226275" y="192100"/>
                    </a:lnTo>
                    <a:lnTo>
                      <a:pt x="228498" y="189890"/>
                    </a:lnTo>
                    <a:lnTo>
                      <a:pt x="228498" y="6019"/>
                    </a:lnTo>
                    <a:close/>
                  </a:path>
                </a:pathLst>
              </a:custGeom>
              <a:solidFill>
                <a:srgbClr val="7B31C8"/>
              </a:solidFill>
            </p:spPr>
            <p:txBody>
              <a:bodyPr wrap="square" lIns="0" tIns="0" rIns="0" bIns="0" rtlCol="0"/>
              <a:lstStyle/>
              <a:p>
                <a:endParaRPr/>
              </a:p>
            </p:txBody>
          </p:sp>
          <p:pic>
            <p:nvPicPr>
              <p:cNvPr id="100" name="object 22">
                <a:extLst>
                  <a:ext uri="{FF2B5EF4-FFF2-40B4-BE49-F238E27FC236}">
                    <a16:creationId xmlns:a16="http://schemas.microsoft.com/office/drawing/2014/main" id="{FD29B86D-DC62-9AD0-2A6E-8543036A5B5C}"/>
                  </a:ext>
                </a:extLst>
              </p:cNvPr>
              <p:cNvPicPr/>
              <p:nvPr/>
            </p:nvPicPr>
            <p:blipFill>
              <a:blip r:embed="rId10" cstate="print"/>
              <a:stretch>
                <a:fillRect/>
              </a:stretch>
            </p:blipFill>
            <p:spPr>
              <a:xfrm>
                <a:off x="-1663002" y="6398653"/>
                <a:ext cx="149025" cy="84009"/>
              </a:xfrm>
              <a:prstGeom prst="rect">
                <a:avLst/>
              </a:prstGeom>
            </p:spPr>
          </p:pic>
        </p:grpSp>
        <p:grpSp>
          <p:nvGrpSpPr>
            <p:cNvPr id="102" name="Group 101">
              <a:extLst>
                <a:ext uri="{FF2B5EF4-FFF2-40B4-BE49-F238E27FC236}">
                  <a16:creationId xmlns:a16="http://schemas.microsoft.com/office/drawing/2014/main" id="{9BA7E74F-FF2A-D0BE-3B79-4FFBA18EDE65}"/>
                </a:ext>
              </a:extLst>
            </p:cNvPr>
            <p:cNvGrpSpPr/>
            <p:nvPr/>
          </p:nvGrpSpPr>
          <p:grpSpPr>
            <a:xfrm>
              <a:off x="1406192" y="3514244"/>
              <a:ext cx="258929" cy="297786"/>
              <a:chOff x="-1720043" y="7894813"/>
              <a:chExt cx="287655" cy="360045"/>
            </a:xfrm>
          </p:grpSpPr>
          <p:sp>
            <p:nvSpPr>
              <p:cNvPr id="103" name="object 28">
                <a:extLst>
                  <a:ext uri="{FF2B5EF4-FFF2-40B4-BE49-F238E27FC236}">
                    <a16:creationId xmlns:a16="http://schemas.microsoft.com/office/drawing/2014/main" id="{BB39CA00-605D-8F5A-211C-F5F4ECF6D4A1}"/>
                  </a:ext>
                </a:extLst>
              </p:cNvPr>
              <p:cNvSpPr/>
              <p:nvPr/>
            </p:nvSpPr>
            <p:spPr>
              <a:xfrm>
                <a:off x="-1671860" y="7894813"/>
                <a:ext cx="191135" cy="360045"/>
              </a:xfrm>
              <a:custGeom>
                <a:avLst/>
                <a:gdLst/>
                <a:ahLst/>
                <a:cxnLst/>
                <a:rect l="l" t="t" r="r" b="b"/>
                <a:pathLst>
                  <a:path w="191135" h="360045">
                    <a:moveTo>
                      <a:pt x="101434" y="5092"/>
                    </a:moveTo>
                    <a:lnTo>
                      <a:pt x="100622" y="2044"/>
                    </a:lnTo>
                    <a:lnTo>
                      <a:pt x="97447" y="0"/>
                    </a:lnTo>
                    <a:lnTo>
                      <a:pt x="93230" y="0"/>
                    </a:lnTo>
                    <a:lnTo>
                      <a:pt x="91998" y="1841"/>
                    </a:lnTo>
                    <a:lnTo>
                      <a:pt x="89776" y="3657"/>
                    </a:lnTo>
                    <a:lnTo>
                      <a:pt x="89293" y="13855"/>
                    </a:lnTo>
                    <a:lnTo>
                      <a:pt x="89636" y="33528"/>
                    </a:lnTo>
                    <a:lnTo>
                      <a:pt x="91605" y="35394"/>
                    </a:lnTo>
                    <a:lnTo>
                      <a:pt x="97383" y="36182"/>
                    </a:lnTo>
                    <a:lnTo>
                      <a:pt x="99555" y="34975"/>
                    </a:lnTo>
                    <a:lnTo>
                      <a:pt x="101219" y="31038"/>
                    </a:lnTo>
                    <a:lnTo>
                      <a:pt x="101295" y="29286"/>
                    </a:lnTo>
                    <a:lnTo>
                      <a:pt x="101384" y="21348"/>
                    </a:lnTo>
                    <a:lnTo>
                      <a:pt x="101257" y="15011"/>
                    </a:lnTo>
                    <a:lnTo>
                      <a:pt x="101434" y="5092"/>
                    </a:lnTo>
                    <a:close/>
                  </a:path>
                  <a:path w="191135" h="360045">
                    <a:moveTo>
                      <a:pt x="191020" y="143217"/>
                    </a:moveTo>
                    <a:lnTo>
                      <a:pt x="180365" y="100660"/>
                    </a:lnTo>
                    <a:lnTo>
                      <a:pt x="150329" y="65798"/>
                    </a:lnTo>
                    <a:lnTo>
                      <a:pt x="106730" y="48641"/>
                    </a:lnTo>
                    <a:lnTo>
                      <a:pt x="85293" y="48196"/>
                    </a:lnTo>
                    <a:lnTo>
                      <a:pt x="64376" y="53060"/>
                    </a:lnTo>
                    <a:lnTo>
                      <a:pt x="26758" y="77012"/>
                    </a:lnTo>
                    <a:lnTo>
                      <a:pt x="4838" y="112903"/>
                    </a:lnTo>
                    <a:lnTo>
                      <a:pt x="0" y="150787"/>
                    </a:lnTo>
                    <a:lnTo>
                      <a:pt x="2324" y="166268"/>
                    </a:lnTo>
                    <a:lnTo>
                      <a:pt x="18986" y="201561"/>
                    </a:lnTo>
                    <a:lnTo>
                      <a:pt x="39331" y="222084"/>
                    </a:lnTo>
                    <a:lnTo>
                      <a:pt x="41770" y="227469"/>
                    </a:lnTo>
                    <a:lnTo>
                      <a:pt x="41313" y="237769"/>
                    </a:lnTo>
                    <a:lnTo>
                      <a:pt x="41592" y="252577"/>
                    </a:lnTo>
                    <a:lnTo>
                      <a:pt x="44805" y="258254"/>
                    </a:lnTo>
                    <a:lnTo>
                      <a:pt x="52374" y="262572"/>
                    </a:lnTo>
                    <a:lnTo>
                      <a:pt x="53340" y="264083"/>
                    </a:lnTo>
                    <a:lnTo>
                      <a:pt x="53263" y="271246"/>
                    </a:lnTo>
                    <a:lnTo>
                      <a:pt x="53822" y="277088"/>
                    </a:lnTo>
                    <a:lnTo>
                      <a:pt x="58013" y="281787"/>
                    </a:lnTo>
                    <a:lnTo>
                      <a:pt x="54622" y="288074"/>
                    </a:lnTo>
                    <a:lnTo>
                      <a:pt x="53492" y="293547"/>
                    </a:lnTo>
                    <a:lnTo>
                      <a:pt x="54597" y="299224"/>
                    </a:lnTo>
                    <a:lnTo>
                      <a:pt x="57912" y="306120"/>
                    </a:lnTo>
                    <a:lnTo>
                      <a:pt x="56349" y="308368"/>
                    </a:lnTo>
                    <a:lnTo>
                      <a:pt x="53530" y="317385"/>
                    </a:lnTo>
                    <a:lnTo>
                      <a:pt x="55499" y="326123"/>
                    </a:lnTo>
                    <a:lnTo>
                      <a:pt x="61379" y="332854"/>
                    </a:lnTo>
                    <a:lnTo>
                      <a:pt x="70294" y="335889"/>
                    </a:lnTo>
                    <a:lnTo>
                      <a:pt x="74041" y="336105"/>
                    </a:lnTo>
                    <a:lnTo>
                      <a:pt x="76746" y="334137"/>
                    </a:lnTo>
                    <a:lnTo>
                      <a:pt x="77635" y="327456"/>
                    </a:lnTo>
                    <a:lnTo>
                      <a:pt x="75730" y="324891"/>
                    </a:lnTo>
                    <a:lnTo>
                      <a:pt x="70281" y="323748"/>
                    </a:lnTo>
                    <a:lnTo>
                      <a:pt x="66675" y="322389"/>
                    </a:lnTo>
                    <a:lnTo>
                      <a:pt x="65366" y="320268"/>
                    </a:lnTo>
                    <a:lnTo>
                      <a:pt x="65862" y="314528"/>
                    </a:lnTo>
                    <a:lnTo>
                      <a:pt x="67525" y="312674"/>
                    </a:lnTo>
                    <a:lnTo>
                      <a:pt x="71551" y="311950"/>
                    </a:lnTo>
                    <a:lnTo>
                      <a:pt x="87452" y="312064"/>
                    </a:lnTo>
                    <a:lnTo>
                      <a:pt x="98717" y="311873"/>
                    </a:lnTo>
                    <a:lnTo>
                      <a:pt x="101257" y="309473"/>
                    </a:lnTo>
                    <a:lnTo>
                      <a:pt x="101066" y="302171"/>
                    </a:lnTo>
                    <a:lnTo>
                      <a:pt x="98615" y="300050"/>
                    </a:lnTo>
                    <a:lnTo>
                      <a:pt x="88049" y="299923"/>
                    </a:lnTo>
                    <a:lnTo>
                      <a:pt x="81864" y="299999"/>
                    </a:lnTo>
                    <a:lnTo>
                      <a:pt x="71691" y="299910"/>
                    </a:lnTo>
                    <a:lnTo>
                      <a:pt x="66890" y="298805"/>
                    </a:lnTo>
                    <a:lnTo>
                      <a:pt x="65506" y="296570"/>
                    </a:lnTo>
                    <a:lnTo>
                      <a:pt x="65697" y="290766"/>
                    </a:lnTo>
                    <a:lnTo>
                      <a:pt x="67335" y="288696"/>
                    </a:lnTo>
                    <a:lnTo>
                      <a:pt x="71691" y="287972"/>
                    </a:lnTo>
                    <a:lnTo>
                      <a:pt x="87579" y="288048"/>
                    </a:lnTo>
                    <a:lnTo>
                      <a:pt x="98755" y="287832"/>
                    </a:lnTo>
                    <a:lnTo>
                      <a:pt x="101257" y="285470"/>
                    </a:lnTo>
                    <a:lnTo>
                      <a:pt x="101092" y="278193"/>
                    </a:lnTo>
                    <a:lnTo>
                      <a:pt x="98653" y="276098"/>
                    </a:lnTo>
                    <a:lnTo>
                      <a:pt x="91224" y="275869"/>
                    </a:lnTo>
                    <a:lnTo>
                      <a:pt x="76746" y="276021"/>
                    </a:lnTo>
                    <a:lnTo>
                      <a:pt x="67678" y="275755"/>
                    </a:lnTo>
                    <a:lnTo>
                      <a:pt x="65608" y="273596"/>
                    </a:lnTo>
                    <a:lnTo>
                      <a:pt x="65405" y="268706"/>
                    </a:lnTo>
                    <a:lnTo>
                      <a:pt x="65405" y="263893"/>
                    </a:lnTo>
                    <a:lnTo>
                      <a:pt x="94653" y="263893"/>
                    </a:lnTo>
                    <a:lnTo>
                      <a:pt x="99339" y="263182"/>
                    </a:lnTo>
                    <a:lnTo>
                      <a:pt x="101028" y="261213"/>
                    </a:lnTo>
                    <a:lnTo>
                      <a:pt x="101257" y="255092"/>
                    </a:lnTo>
                    <a:lnTo>
                      <a:pt x="99745" y="252996"/>
                    </a:lnTo>
                    <a:lnTo>
                      <a:pt x="95377" y="251980"/>
                    </a:lnTo>
                    <a:lnTo>
                      <a:pt x="54038" y="251879"/>
                    </a:lnTo>
                    <a:lnTo>
                      <a:pt x="52857" y="251231"/>
                    </a:lnTo>
                    <a:lnTo>
                      <a:pt x="53581" y="239903"/>
                    </a:lnTo>
                    <a:lnTo>
                      <a:pt x="53238" y="229527"/>
                    </a:lnTo>
                    <a:lnTo>
                      <a:pt x="50673" y="220268"/>
                    </a:lnTo>
                    <a:lnTo>
                      <a:pt x="45707" y="212115"/>
                    </a:lnTo>
                    <a:lnTo>
                      <a:pt x="37795" y="204825"/>
                    </a:lnTo>
                    <a:lnTo>
                      <a:pt x="27203" y="192608"/>
                    </a:lnTo>
                    <a:lnTo>
                      <a:pt x="19672" y="179895"/>
                    </a:lnTo>
                    <a:lnTo>
                      <a:pt x="14617" y="166039"/>
                    </a:lnTo>
                    <a:lnTo>
                      <a:pt x="12115" y="151053"/>
                    </a:lnTo>
                    <a:lnTo>
                      <a:pt x="12458" y="132702"/>
                    </a:lnTo>
                    <a:lnTo>
                      <a:pt x="35636" y="85432"/>
                    </a:lnTo>
                    <a:lnTo>
                      <a:pt x="82181" y="61023"/>
                    </a:lnTo>
                    <a:lnTo>
                      <a:pt x="100457" y="60363"/>
                    </a:lnTo>
                    <a:lnTo>
                      <a:pt x="119722" y="63715"/>
                    </a:lnTo>
                    <a:lnTo>
                      <a:pt x="164249" y="97218"/>
                    </a:lnTo>
                    <a:lnTo>
                      <a:pt x="179070" y="138988"/>
                    </a:lnTo>
                    <a:lnTo>
                      <a:pt x="177342" y="160566"/>
                    </a:lnTo>
                    <a:lnTo>
                      <a:pt x="160997" y="196126"/>
                    </a:lnTo>
                    <a:lnTo>
                      <a:pt x="149694" y="207606"/>
                    </a:lnTo>
                    <a:lnTo>
                      <a:pt x="143916" y="213448"/>
                    </a:lnTo>
                    <a:lnTo>
                      <a:pt x="139890" y="220027"/>
                    </a:lnTo>
                    <a:lnTo>
                      <a:pt x="137655" y="227406"/>
                    </a:lnTo>
                    <a:lnTo>
                      <a:pt x="137236" y="235610"/>
                    </a:lnTo>
                    <a:lnTo>
                      <a:pt x="137363" y="237820"/>
                    </a:lnTo>
                    <a:lnTo>
                      <a:pt x="137248" y="240068"/>
                    </a:lnTo>
                    <a:lnTo>
                      <a:pt x="137248" y="250405"/>
                    </a:lnTo>
                    <a:lnTo>
                      <a:pt x="135763" y="251866"/>
                    </a:lnTo>
                    <a:lnTo>
                      <a:pt x="118046" y="251764"/>
                    </a:lnTo>
                    <a:lnTo>
                      <a:pt x="109613" y="252234"/>
                    </a:lnTo>
                    <a:lnTo>
                      <a:pt x="107213" y="254990"/>
                    </a:lnTo>
                    <a:lnTo>
                      <a:pt x="107492" y="261302"/>
                    </a:lnTo>
                    <a:lnTo>
                      <a:pt x="109778" y="263588"/>
                    </a:lnTo>
                    <a:lnTo>
                      <a:pt x="116281" y="264007"/>
                    </a:lnTo>
                    <a:lnTo>
                      <a:pt x="119214" y="263867"/>
                    </a:lnTo>
                    <a:lnTo>
                      <a:pt x="122123" y="263931"/>
                    </a:lnTo>
                    <a:lnTo>
                      <a:pt x="125018" y="264198"/>
                    </a:lnTo>
                    <a:lnTo>
                      <a:pt x="125971" y="273723"/>
                    </a:lnTo>
                    <a:lnTo>
                      <a:pt x="124180" y="275818"/>
                    </a:lnTo>
                    <a:lnTo>
                      <a:pt x="115290" y="275945"/>
                    </a:lnTo>
                    <a:lnTo>
                      <a:pt x="109893" y="276237"/>
                    </a:lnTo>
                    <a:lnTo>
                      <a:pt x="107378" y="278498"/>
                    </a:lnTo>
                    <a:lnTo>
                      <a:pt x="107315" y="285191"/>
                    </a:lnTo>
                    <a:lnTo>
                      <a:pt x="109829" y="287616"/>
                    </a:lnTo>
                    <a:lnTo>
                      <a:pt x="115862" y="288086"/>
                    </a:lnTo>
                    <a:lnTo>
                      <a:pt x="117995" y="287921"/>
                    </a:lnTo>
                    <a:lnTo>
                      <a:pt x="123190" y="288531"/>
                    </a:lnTo>
                    <a:lnTo>
                      <a:pt x="124891" y="290588"/>
                    </a:lnTo>
                    <a:lnTo>
                      <a:pt x="125247" y="296557"/>
                    </a:lnTo>
                    <a:lnTo>
                      <a:pt x="123812" y="298881"/>
                    </a:lnTo>
                    <a:lnTo>
                      <a:pt x="118592" y="299948"/>
                    </a:lnTo>
                    <a:lnTo>
                      <a:pt x="116344" y="299872"/>
                    </a:lnTo>
                    <a:lnTo>
                      <a:pt x="109931" y="300177"/>
                    </a:lnTo>
                    <a:lnTo>
                      <a:pt x="107289" y="302475"/>
                    </a:lnTo>
                    <a:lnTo>
                      <a:pt x="107378" y="309308"/>
                    </a:lnTo>
                    <a:lnTo>
                      <a:pt x="109918" y="311670"/>
                    </a:lnTo>
                    <a:lnTo>
                      <a:pt x="115989" y="312089"/>
                    </a:lnTo>
                    <a:lnTo>
                      <a:pt x="118110" y="311886"/>
                    </a:lnTo>
                    <a:lnTo>
                      <a:pt x="123253" y="312597"/>
                    </a:lnTo>
                    <a:lnTo>
                      <a:pt x="124942" y="314667"/>
                    </a:lnTo>
                    <a:lnTo>
                      <a:pt x="125209" y="320509"/>
                    </a:lnTo>
                    <a:lnTo>
                      <a:pt x="123837" y="322668"/>
                    </a:lnTo>
                    <a:lnTo>
                      <a:pt x="119659" y="323837"/>
                    </a:lnTo>
                    <a:lnTo>
                      <a:pt x="118224" y="323938"/>
                    </a:lnTo>
                    <a:lnTo>
                      <a:pt x="86093" y="324040"/>
                    </a:lnTo>
                    <a:lnTo>
                      <a:pt x="83654" y="326339"/>
                    </a:lnTo>
                    <a:lnTo>
                      <a:pt x="83299" y="332968"/>
                    </a:lnTo>
                    <a:lnTo>
                      <a:pt x="85801" y="335673"/>
                    </a:lnTo>
                    <a:lnTo>
                      <a:pt x="92773" y="336092"/>
                    </a:lnTo>
                    <a:lnTo>
                      <a:pt x="95935" y="335965"/>
                    </a:lnTo>
                    <a:lnTo>
                      <a:pt x="112776" y="335965"/>
                    </a:lnTo>
                    <a:lnTo>
                      <a:pt x="110756" y="338772"/>
                    </a:lnTo>
                    <a:lnTo>
                      <a:pt x="109575" y="340944"/>
                    </a:lnTo>
                    <a:lnTo>
                      <a:pt x="107899" y="342633"/>
                    </a:lnTo>
                    <a:lnTo>
                      <a:pt x="102196" y="346583"/>
                    </a:lnTo>
                    <a:lnTo>
                      <a:pt x="95834" y="347929"/>
                    </a:lnTo>
                    <a:lnTo>
                      <a:pt x="89268" y="346671"/>
                    </a:lnTo>
                    <a:lnTo>
                      <a:pt x="82994" y="342823"/>
                    </a:lnTo>
                    <a:lnTo>
                      <a:pt x="79121" y="339496"/>
                    </a:lnTo>
                    <a:lnTo>
                      <a:pt x="75641" y="339153"/>
                    </a:lnTo>
                    <a:lnTo>
                      <a:pt x="70485" y="344805"/>
                    </a:lnTo>
                    <a:lnTo>
                      <a:pt x="71196" y="348030"/>
                    </a:lnTo>
                    <a:lnTo>
                      <a:pt x="79794" y="356438"/>
                    </a:lnTo>
                    <a:lnTo>
                      <a:pt x="85661" y="358444"/>
                    </a:lnTo>
                    <a:lnTo>
                      <a:pt x="91808" y="359943"/>
                    </a:lnTo>
                    <a:lnTo>
                      <a:pt x="99517" y="359943"/>
                    </a:lnTo>
                    <a:lnTo>
                      <a:pt x="100291" y="359410"/>
                    </a:lnTo>
                    <a:lnTo>
                      <a:pt x="109105" y="356387"/>
                    </a:lnTo>
                    <a:lnTo>
                      <a:pt x="115824" y="351688"/>
                    </a:lnTo>
                    <a:lnTo>
                      <a:pt x="120865" y="345211"/>
                    </a:lnTo>
                    <a:lnTo>
                      <a:pt x="124231" y="336943"/>
                    </a:lnTo>
                    <a:lnTo>
                      <a:pt x="124561" y="335826"/>
                    </a:lnTo>
                    <a:lnTo>
                      <a:pt x="125780" y="334670"/>
                    </a:lnTo>
                    <a:lnTo>
                      <a:pt x="132359" y="331304"/>
                    </a:lnTo>
                    <a:lnTo>
                      <a:pt x="135686" y="327025"/>
                    </a:lnTo>
                    <a:lnTo>
                      <a:pt x="137883" y="315239"/>
                    </a:lnTo>
                    <a:lnTo>
                      <a:pt x="135902" y="310400"/>
                    </a:lnTo>
                    <a:lnTo>
                      <a:pt x="132689" y="306044"/>
                    </a:lnTo>
                    <a:lnTo>
                      <a:pt x="136029" y="299669"/>
                    </a:lnTo>
                    <a:lnTo>
                      <a:pt x="137134" y="294195"/>
                    </a:lnTo>
                    <a:lnTo>
                      <a:pt x="136029" y="288556"/>
                    </a:lnTo>
                    <a:lnTo>
                      <a:pt x="132715" y="281660"/>
                    </a:lnTo>
                    <a:lnTo>
                      <a:pt x="136740" y="277126"/>
                    </a:lnTo>
                    <a:lnTo>
                      <a:pt x="137490" y="271526"/>
                    </a:lnTo>
                    <a:lnTo>
                      <a:pt x="137121" y="263867"/>
                    </a:lnTo>
                    <a:lnTo>
                      <a:pt x="137502" y="262750"/>
                    </a:lnTo>
                    <a:lnTo>
                      <a:pt x="145808" y="258419"/>
                    </a:lnTo>
                    <a:lnTo>
                      <a:pt x="148932" y="252793"/>
                    </a:lnTo>
                    <a:lnTo>
                      <a:pt x="149364" y="238518"/>
                    </a:lnTo>
                    <a:lnTo>
                      <a:pt x="148704" y="227495"/>
                    </a:lnTo>
                    <a:lnTo>
                      <a:pt x="151892" y="221970"/>
                    </a:lnTo>
                    <a:lnTo>
                      <a:pt x="184099" y="179832"/>
                    </a:lnTo>
                    <a:lnTo>
                      <a:pt x="189534" y="161886"/>
                    </a:lnTo>
                    <a:lnTo>
                      <a:pt x="191020" y="143217"/>
                    </a:lnTo>
                    <a:close/>
                  </a:path>
                </a:pathLst>
              </a:custGeom>
              <a:solidFill>
                <a:srgbClr val="7B31C8"/>
              </a:solidFill>
            </p:spPr>
            <p:txBody>
              <a:bodyPr wrap="square" lIns="0" tIns="0" rIns="0" bIns="0" rtlCol="0"/>
              <a:lstStyle/>
              <a:p>
                <a:endParaRPr/>
              </a:p>
            </p:txBody>
          </p:sp>
          <p:pic>
            <p:nvPicPr>
              <p:cNvPr id="104" name="object 29">
                <a:extLst>
                  <a:ext uri="{FF2B5EF4-FFF2-40B4-BE49-F238E27FC236}">
                    <a16:creationId xmlns:a16="http://schemas.microsoft.com/office/drawing/2014/main" id="{FA503CFD-AAC6-3135-D793-ADD6BB2FDE96}"/>
                  </a:ext>
                </a:extLst>
              </p:cNvPr>
              <p:cNvPicPr/>
              <p:nvPr/>
            </p:nvPicPr>
            <p:blipFill>
              <a:blip r:embed="rId11" cstate="print"/>
              <a:stretch>
                <a:fillRect/>
              </a:stretch>
            </p:blipFill>
            <p:spPr>
              <a:xfrm>
                <a:off x="-1630241" y="8014890"/>
                <a:ext cx="107087" cy="119737"/>
              </a:xfrm>
              <a:prstGeom prst="rect">
                <a:avLst/>
              </a:prstGeom>
            </p:spPr>
          </p:pic>
          <p:sp>
            <p:nvSpPr>
              <p:cNvPr id="105" name="object 30">
                <a:extLst>
                  <a:ext uri="{FF2B5EF4-FFF2-40B4-BE49-F238E27FC236}">
                    <a16:creationId xmlns:a16="http://schemas.microsoft.com/office/drawing/2014/main" id="{7ED66F16-586D-9A38-2A66-96A8FD938B36}"/>
                  </a:ext>
                </a:extLst>
              </p:cNvPr>
              <p:cNvSpPr/>
              <p:nvPr/>
            </p:nvSpPr>
            <p:spPr>
              <a:xfrm>
                <a:off x="-1527025" y="7912665"/>
                <a:ext cx="26670" cy="33655"/>
              </a:xfrm>
              <a:custGeom>
                <a:avLst/>
                <a:gdLst/>
                <a:ahLst/>
                <a:cxnLst/>
                <a:rect l="l" t="t" r="r" b="b"/>
                <a:pathLst>
                  <a:path w="26670" h="33654">
                    <a:moveTo>
                      <a:pt x="19377" y="0"/>
                    </a:moveTo>
                    <a:lnTo>
                      <a:pt x="0" y="28935"/>
                    </a:lnTo>
                    <a:lnTo>
                      <a:pt x="3099" y="33296"/>
                    </a:lnTo>
                    <a:lnTo>
                      <a:pt x="8162" y="33374"/>
                    </a:lnTo>
                    <a:lnTo>
                      <a:pt x="8933" y="32921"/>
                    </a:lnTo>
                    <a:lnTo>
                      <a:pt x="10950" y="32405"/>
                    </a:lnTo>
                    <a:lnTo>
                      <a:pt x="15081" y="25588"/>
                    </a:lnTo>
                    <a:lnTo>
                      <a:pt x="18358" y="20011"/>
                    </a:lnTo>
                    <a:lnTo>
                      <a:pt x="21560" y="14391"/>
                    </a:lnTo>
                    <a:lnTo>
                      <a:pt x="26122" y="6056"/>
                    </a:lnTo>
                    <a:lnTo>
                      <a:pt x="24744" y="2797"/>
                    </a:lnTo>
                    <a:lnTo>
                      <a:pt x="19377" y="0"/>
                    </a:lnTo>
                    <a:close/>
                  </a:path>
                </a:pathLst>
              </a:custGeom>
              <a:solidFill>
                <a:srgbClr val="7B31C8"/>
              </a:solidFill>
            </p:spPr>
            <p:txBody>
              <a:bodyPr wrap="square" lIns="0" tIns="0" rIns="0" bIns="0" rtlCol="0"/>
              <a:lstStyle/>
              <a:p>
                <a:endParaRPr/>
              </a:p>
            </p:txBody>
          </p:sp>
          <p:pic>
            <p:nvPicPr>
              <p:cNvPr id="106" name="object 31">
                <a:extLst>
                  <a:ext uri="{FF2B5EF4-FFF2-40B4-BE49-F238E27FC236}">
                    <a16:creationId xmlns:a16="http://schemas.microsoft.com/office/drawing/2014/main" id="{31B7FF09-61BF-3D5A-B02A-326F76717788}"/>
                  </a:ext>
                </a:extLst>
              </p:cNvPr>
              <p:cNvPicPr/>
              <p:nvPr/>
            </p:nvPicPr>
            <p:blipFill>
              <a:blip r:embed="rId12" cstate="print"/>
              <a:stretch>
                <a:fillRect/>
              </a:stretch>
            </p:blipFill>
            <p:spPr>
              <a:xfrm>
                <a:off x="-1702210" y="7913313"/>
                <a:ext cx="75630" cy="75797"/>
              </a:xfrm>
              <a:prstGeom prst="rect">
                <a:avLst/>
              </a:prstGeom>
            </p:spPr>
          </p:pic>
          <p:sp>
            <p:nvSpPr>
              <p:cNvPr id="107" name="object 32">
                <a:extLst>
                  <a:ext uri="{FF2B5EF4-FFF2-40B4-BE49-F238E27FC236}">
                    <a16:creationId xmlns:a16="http://schemas.microsoft.com/office/drawing/2014/main" id="{28C1791F-F9FE-4174-4C16-F14901D10CEA}"/>
                  </a:ext>
                </a:extLst>
              </p:cNvPr>
              <p:cNvSpPr/>
              <p:nvPr/>
            </p:nvSpPr>
            <p:spPr>
              <a:xfrm>
                <a:off x="-1720043" y="7962365"/>
                <a:ext cx="287655" cy="153035"/>
              </a:xfrm>
              <a:custGeom>
                <a:avLst/>
                <a:gdLst/>
                <a:ahLst/>
                <a:cxnLst/>
                <a:rect l="l" t="t" r="r" b="b"/>
                <a:pathLst>
                  <a:path w="287654" h="153034">
                    <a:moveTo>
                      <a:pt x="35928" y="73444"/>
                    </a:moveTo>
                    <a:lnTo>
                      <a:pt x="33832" y="70650"/>
                    </a:lnTo>
                    <a:lnTo>
                      <a:pt x="22009" y="70256"/>
                    </a:lnTo>
                    <a:lnTo>
                      <a:pt x="13843" y="70281"/>
                    </a:lnTo>
                    <a:lnTo>
                      <a:pt x="2286" y="70624"/>
                    </a:lnTo>
                    <a:lnTo>
                      <a:pt x="0" y="73507"/>
                    </a:lnTo>
                    <a:lnTo>
                      <a:pt x="139" y="79781"/>
                    </a:lnTo>
                    <a:lnTo>
                      <a:pt x="2578" y="82169"/>
                    </a:lnTo>
                    <a:lnTo>
                      <a:pt x="10121" y="82423"/>
                    </a:lnTo>
                    <a:lnTo>
                      <a:pt x="13970" y="82321"/>
                    </a:lnTo>
                    <a:lnTo>
                      <a:pt x="17818" y="82334"/>
                    </a:lnTo>
                    <a:lnTo>
                      <a:pt x="21767" y="82321"/>
                    </a:lnTo>
                    <a:lnTo>
                      <a:pt x="25730" y="82448"/>
                    </a:lnTo>
                    <a:lnTo>
                      <a:pt x="33350" y="82181"/>
                    </a:lnTo>
                    <a:lnTo>
                      <a:pt x="35547" y="80048"/>
                    </a:lnTo>
                    <a:lnTo>
                      <a:pt x="35928" y="73444"/>
                    </a:lnTo>
                    <a:close/>
                  </a:path>
                  <a:path w="287654" h="153034">
                    <a:moveTo>
                      <a:pt x="51866" y="133388"/>
                    </a:moveTo>
                    <a:lnTo>
                      <a:pt x="48793" y="127698"/>
                    </a:lnTo>
                    <a:lnTo>
                      <a:pt x="45478" y="126619"/>
                    </a:lnTo>
                    <a:lnTo>
                      <a:pt x="39204" y="129781"/>
                    </a:lnTo>
                    <a:lnTo>
                      <a:pt x="36334" y="131584"/>
                    </a:lnTo>
                    <a:lnTo>
                      <a:pt x="29387" y="135623"/>
                    </a:lnTo>
                    <a:lnTo>
                      <a:pt x="25311" y="137909"/>
                    </a:lnTo>
                    <a:lnTo>
                      <a:pt x="18770" y="141986"/>
                    </a:lnTo>
                    <a:lnTo>
                      <a:pt x="17945" y="144526"/>
                    </a:lnTo>
                    <a:lnTo>
                      <a:pt x="19773" y="149987"/>
                    </a:lnTo>
                    <a:lnTo>
                      <a:pt x="21780" y="151269"/>
                    </a:lnTo>
                    <a:lnTo>
                      <a:pt x="25082" y="151269"/>
                    </a:lnTo>
                    <a:lnTo>
                      <a:pt x="25577" y="151104"/>
                    </a:lnTo>
                    <a:lnTo>
                      <a:pt x="26670" y="150939"/>
                    </a:lnTo>
                    <a:lnTo>
                      <a:pt x="41325" y="142595"/>
                    </a:lnTo>
                    <a:lnTo>
                      <a:pt x="51142" y="136639"/>
                    </a:lnTo>
                    <a:lnTo>
                      <a:pt x="51866" y="133388"/>
                    </a:lnTo>
                    <a:close/>
                  </a:path>
                  <a:path w="287654" h="153034">
                    <a:moveTo>
                      <a:pt x="268566" y="149669"/>
                    </a:moveTo>
                    <a:lnTo>
                      <a:pt x="268439" y="144195"/>
                    </a:lnTo>
                    <a:lnTo>
                      <a:pt x="268020" y="143548"/>
                    </a:lnTo>
                    <a:lnTo>
                      <a:pt x="267436" y="141592"/>
                    </a:lnTo>
                    <a:lnTo>
                      <a:pt x="260692" y="137502"/>
                    </a:lnTo>
                    <a:lnTo>
                      <a:pt x="255219" y="134264"/>
                    </a:lnTo>
                    <a:lnTo>
                      <a:pt x="249682" y="131089"/>
                    </a:lnTo>
                    <a:lnTo>
                      <a:pt x="241312" y="126479"/>
                    </a:lnTo>
                    <a:lnTo>
                      <a:pt x="238607" y="127660"/>
                    </a:lnTo>
                    <a:lnTo>
                      <a:pt x="235191" y="132918"/>
                    </a:lnTo>
                    <a:lnTo>
                      <a:pt x="235712" y="136385"/>
                    </a:lnTo>
                    <a:lnTo>
                      <a:pt x="245605" y="142494"/>
                    </a:lnTo>
                    <a:lnTo>
                      <a:pt x="252818" y="146812"/>
                    </a:lnTo>
                    <a:lnTo>
                      <a:pt x="264287" y="152806"/>
                    </a:lnTo>
                    <a:lnTo>
                      <a:pt x="268566" y="149669"/>
                    </a:lnTo>
                    <a:close/>
                  </a:path>
                  <a:path w="287654" h="153034">
                    <a:moveTo>
                      <a:pt x="268579" y="3035"/>
                    </a:moveTo>
                    <a:lnTo>
                      <a:pt x="235191" y="19596"/>
                    </a:lnTo>
                    <a:lnTo>
                      <a:pt x="238467" y="25285"/>
                    </a:lnTo>
                    <a:lnTo>
                      <a:pt x="241884" y="26250"/>
                    </a:lnTo>
                    <a:lnTo>
                      <a:pt x="258711" y="16764"/>
                    </a:lnTo>
                    <a:lnTo>
                      <a:pt x="266915" y="11658"/>
                    </a:lnTo>
                    <a:lnTo>
                      <a:pt x="267817" y="9588"/>
                    </a:lnTo>
                    <a:lnTo>
                      <a:pt x="268439" y="8775"/>
                    </a:lnTo>
                    <a:lnTo>
                      <a:pt x="268579" y="3035"/>
                    </a:lnTo>
                    <a:close/>
                  </a:path>
                  <a:path w="287654" h="153034">
                    <a:moveTo>
                      <a:pt x="287159" y="73571"/>
                    </a:moveTo>
                    <a:lnTo>
                      <a:pt x="284759" y="70612"/>
                    </a:lnTo>
                    <a:lnTo>
                      <a:pt x="273138" y="70256"/>
                    </a:lnTo>
                    <a:lnTo>
                      <a:pt x="265112" y="70243"/>
                    </a:lnTo>
                    <a:lnTo>
                      <a:pt x="253339" y="70586"/>
                    </a:lnTo>
                    <a:lnTo>
                      <a:pt x="251180" y="73266"/>
                    </a:lnTo>
                    <a:lnTo>
                      <a:pt x="251409" y="79997"/>
                    </a:lnTo>
                    <a:lnTo>
                      <a:pt x="253695" y="82181"/>
                    </a:lnTo>
                    <a:lnTo>
                      <a:pt x="261378" y="82423"/>
                    </a:lnTo>
                    <a:lnTo>
                      <a:pt x="265214" y="82334"/>
                    </a:lnTo>
                    <a:lnTo>
                      <a:pt x="269062" y="82346"/>
                    </a:lnTo>
                    <a:lnTo>
                      <a:pt x="272897" y="82346"/>
                    </a:lnTo>
                    <a:lnTo>
                      <a:pt x="276745" y="82448"/>
                    </a:lnTo>
                    <a:lnTo>
                      <a:pt x="284353" y="82194"/>
                    </a:lnTo>
                    <a:lnTo>
                      <a:pt x="286766" y="79971"/>
                    </a:lnTo>
                    <a:lnTo>
                      <a:pt x="287159" y="73571"/>
                    </a:lnTo>
                    <a:close/>
                  </a:path>
                </a:pathLst>
              </a:custGeom>
              <a:solidFill>
                <a:srgbClr val="7B31C8"/>
              </a:solidFill>
            </p:spPr>
            <p:txBody>
              <a:bodyPr wrap="square" lIns="0" tIns="0" rIns="0" bIns="0" rtlCol="0"/>
              <a:lstStyle/>
              <a:p>
                <a:endParaRPr/>
              </a:p>
            </p:txBody>
          </p:sp>
        </p:grpSp>
      </p:grpSp>
      <p:sp>
        <p:nvSpPr>
          <p:cNvPr id="4" name="SecloreFooter">
            <a:extLst>
              <a:ext uri="{FF2B5EF4-FFF2-40B4-BE49-F238E27FC236}">
                <a16:creationId xmlns:a16="http://schemas.microsoft.com/office/drawing/2014/main" id="{3BE206B1-B470-4D88-AB16-E575AC5CC7F2}"/>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351775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2CBA1-3357-C3C7-4578-A990767142C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693C65-9AB6-9495-104E-FE5AFD81614E}"/>
              </a:ext>
            </a:extLst>
          </p:cNvPr>
          <p:cNvPicPr>
            <a:picLocks noChangeAspect="1"/>
          </p:cNvPicPr>
          <p:nvPr/>
        </p:nvPicPr>
        <p:blipFill>
          <a:blip r:embed="rId3"/>
          <a:stretch>
            <a:fillRect/>
          </a:stretch>
        </p:blipFill>
        <p:spPr>
          <a:xfrm rot="10800000">
            <a:off x="-2" y="-247533"/>
            <a:ext cx="6858000" cy="2426438"/>
          </a:xfrm>
          <a:prstGeom prst="rect">
            <a:avLst/>
          </a:prstGeom>
        </p:spPr>
      </p:pic>
      <p:sp>
        <p:nvSpPr>
          <p:cNvPr id="2" name="Title 2">
            <a:extLst>
              <a:ext uri="{FF2B5EF4-FFF2-40B4-BE49-F238E27FC236}">
                <a16:creationId xmlns:a16="http://schemas.microsoft.com/office/drawing/2014/main" id="{9D7E12C9-2989-D744-1E6D-0A0A8CD2F9C9}"/>
              </a:ext>
            </a:extLst>
          </p:cNvPr>
          <p:cNvSpPr txBox="1">
            <a:spLocks/>
          </p:cNvSpPr>
          <p:nvPr/>
        </p:nvSpPr>
        <p:spPr>
          <a:xfrm>
            <a:off x="1018901" y="607272"/>
            <a:ext cx="5298402"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a:ln>
                  <a:noFill/>
                </a:ln>
                <a:solidFill>
                  <a:schemeClr val="bg1"/>
                </a:solidFill>
                <a:effectLst/>
                <a:uLnTx/>
                <a:uFillTx/>
                <a:latin typeface="DiodrumArabic-Semibold" panose="00000700000000000000" pitchFamily="2" charset="-78"/>
                <a:cs typeface="DiodrumArabic-Semibold" panose="00000700000000000000" pitchFamily="2" charset="-78"/>
              </a:rPr>
              <a:t>2.2 المواءمة الاستراتيجية للمؤشر</a:t>
            </a:r>
          </a:p>
        </p:txBody>
      </p:sp>
      <p:sp>
        <p:nvSpPr>
          <p:cNvPr id="8" name="Rectangle 7">
            <a:extLst>
              <a:ext uri="{FF2B5EF4-FFF2-40B4-BE49-F238E27FC236}">
                <a16:creationId xmlns:a16="http://schemas.microsoft.com/office/drawing/2014/main" id="{646F0C7D-B567-7716-6E70-F58FD7704FE7}"/>
              </a:ext>
            </a:extLst>
          </p:cNvPr>
          <p:cNvSpPr/>
          <p:nvPr/>
        </p:nvSpPr>
        <p:spPr>
          <a:xfrm>
            <a:off x="495906" y="1192281"/>
            <a:ext cx="5822967" cy="572849"/>
          </a:xfrm>
          <a:prstGeom prst="rect">
            <a:avLst/>
          </a:prstGeom>
        </p:spPr>
        <p:txBody>
          <a:bodyPr wrap="square" lIns="91440" tIns="45720" rIns="91440" bIns="45720" anchor="t">
            <a:spAutoFit/>
          </a:bodyPr>
          <a:lstStyle/>
          <a:p>
            <a:pPr marL="0" marR="0" lvl="0" indent="0" algn="justLow" defTabSz="457200" rtl="1" eaLnBrk="1" fontAlgn="auto" latinLnBrk="0" hangingPunct="1">
              <a:lnSpc>
                <a:spcPct val="150000"/>
              </a:lnSpc>
              <a:spcBef>
                <a:spcPts val="0"/>
              </a:spcBef>
              <a:spcAft>
                <a:spcPts val="600"/>
              </a:spcAft>
              <a:buClrTx/>
              <a:buSzTx/>
              <a:buFontTx/>
              <a:buNone/>
              <a:tabLst/>
              <a:defRPr/>
            </a:pPr>
            <a:r>
              <a:rPr kumimoji="0" lang="ar-SA" sz="1100" b="0" i="0" u="none" strike="noStrike" kern="1200" cap="none" spc="0" normalizeH="0" baseline="0" noProof="0">
                <a:ln>
                  <a:noFill/>
                </a:ln>
                <a:solidFill>
                  <a:srgbClr val="FFFFFF"/>
                </a:solidFill>
                <a:effectLst/>
                <a:uLnTx/>
                <a:uFillTx/>
                <a:latin typeface="☞DIODRUM ARABIC MEDIUM"/>
                <a:ea typeface="+mn-ea"/>
                <a:cs typeface="☞DIODRUM ARABIC MEDIUM"/>
              </a:rPr>
              <a:t>يساهم مؤشر جاهزية تبنّي التقنيات الناشئة للجهات الحكومية في ثلاث من أصل ست ركائز أساسية</a:t>
            </a:r>
            <a:r>
              <a:rPr kumimoji="0" lang="ar-SA" sz="1100" b="0" i="0" u="none" strike="noStrike" kern="1200" cap="none" spc="0" normalizeH="0" baseline="0" noProof="0">
                <a:ln>
                  <a:noFill/>
                </a:ln>
                <a:solidFill>
                  <a:srgbClr val="1CC182"/>
                </a:solidFill>
                <a:effectLst/>
                <a:uLnTx/>
                <a:uFillTx/>
                <a:latin typeface="☞DIODRUM ARABIC MEDIUM"/>
                <a:ea typeface="+mn-ea"/>
                <a:cs typeface="☞DIODRUM ARABIC MEDIUM"/>
              </a:rPr>
              <a:t> </a:t>
            </a:r>
            <a:r>
              <a:rPr kumimoji="0" lang="ar-SA" sz="1100" b="0" i="0" u="none" strike="noStrike" kern="1200" cap="none" spc="0" normalizeH="0" baseline="0" noProof="0">
                <a:ln>
                  <a:noFill/>
                </a:ln>
                <a:solidFill>
                  <a:srgbClr val="1CC182"/>
                </a:solidFill>
                <a:effectLst/>
                <a:uLnTx/>
                <a:uFillTx/>
                <a:latin typeface="☞DIODRUM ARABIC MEDIUM"/>
                <a:ea typeface="+mn-ea"/>
                <a:cs typeface="☞DIODRUM ARABIC MEDIUM"/>
                <a:hlinkClick r:id="rId4">
                  <a:extLst>
                    <a:ext uri="{A12FA001-AC4F-418D-AE19-62706E023703}">
                      <ahyp:hlinkClr xmlns:ahyp="http://schemas.microsoft.com/office/drawing/2018/hyperlinkcolor" val="tx"/>
                    </a:ext>
                  </a:extLst>
                </a:hlinkClick>
              </a:rPr>
              <a:t>للتوجهات الاستراتيجية للحكومة الرقمي</a:t>
            </a:r>
            <a:r>
              <a:rPr kumimoji="0" lang="ar-SA" sz="1100" b="0" i="0" u="none" strike="noStrike" kern="1200" cap="none" spc="0" normalizeH="0" baseline="0" noProof="0">
                <a:ln>
                  <a:noFill/>
                </a:ln>
                <a:solidFill>
                  <a:srgbClr val="1CC182"/>
                </a:solidFill>
                <a:effectLst/>
                <a:uLnTx/>
                <a:uFillTx/>
                <a:latin typeface="☞DIODRUM ARABIC MEDIUM"/>
                <a:ea typeface="+mn-ea"/>
                <a:cs typeface="☞DIODRUM ARABIC MEDIUM"/>
              </a:rPr>
              <a:t>ة:</a:t>
            </a:r>
            <a:endParaRPr kumimoji="0" lang="en-US" sz="1100" b="0" i="0" u="none" strike="noStrike" kern="1200" cap="none" spc="0" normalizeH="0" baseline="0" noProof="0">
              <a:ln>
                <a:noFill/>
              </a:ln>
              <a:solidFill>
                <a:srgbClr val="1CC182"/>
              </a:solidFill>
              <a:effectLst/>
              <a:uLnTx/>
              <a:uFillTx/>
              <a:latin typeface="☞DIODRUM ARABIC MEDIUM"/>
              <a:ea typeface="+mn-ea"/>
              <a:cs typeface="☞DIODRUM ARABIC MEDIUM"/>
            </a:endParaRPr>
          </a:p>
        </p:txBody>
      </p:sp>
      <p:grpSp>
        <p:nvGrpSpPr>
          <p:cNvPr id="49" name="Group 48">
            <a:extLst>
              <a:ext uri="{FF2B5EF4-FFF2-40B4-BE49-F238E27FC236}">
                <a16:creationId xmlns:a16="http://schemas.microsoft.com/office/drawing/2014/main" id="{7A7FE1C5-56C1-1CF5-2810-A3A4AD70B1BE}"/>
              </a:ext>
            </a:extLst>
          </p:cNvPr>
          <p:cNvGrpSpPr/>
          <p:nvPr/>
        </p:nvGrpSpPr>
        <p:grpSpPr>
          <a:xfrm>
            <a:off x="512692" y="2569182"/>
            <a:ext cx="5801669" cy="841248"/>
            <a:chOff x="512692" y="2759682"/>
            <a:chExt cx="5801669" cy="841248"/>
          </a:xfrm>
        </p:grpSpPr>
        <p:sp>
          <p:nvSpPr>
            <p:cNvPr id="28" name="TextBox 27">
              <a:extLst>
                <a:ext uri="{FF2B5EF4-FFF2-40B4-BE49-F238E27FC236}">
                  <a16:creationId xmlns:a16="http://schemas.microsoft.com/office/drawing/2014/main" id="{CDBC5F27-CEF1-702F-BCEB-6A91E4046545}"/>
                </a:ext>
              </a:extLst>
            </p:cNvPr>
            <p:cNvSpPr txBox="1"/>
            <p:nvPr/>
          </p:nvSpPr>
          <p:spPr>
            <a:xfrm>
              <a:off x="585061" y="2876442"/>
              <a:ext cx="3628178" cy="613373"/>
            </a:xfrm>
            <a:prstGeom prst="rect">
              <a:avLst/>
            </a:prstGeom>
            <a:noFill/>
          </p:spPr>
          <p:txBody>
            <a:bodyPr wrap="square" rtlCol="0">
              <a:spAutoFit/>
            </a:bodyPr>
            <a:lstStyle/>
            <a:p>
              <a:pPr marL="0" marR="0" lvl="0" indent="0" algn="justLow" defTabSz="914400" rtl="1" eaLnBrk="1" fontAlgn="auto" latinLnBrk="0" hangingPunct="1">
                <a:lnSpc>
                  <a:spcPct val="130000"/>
                </a:lnSpc>
                <a:spcBef>
                  <a:spcPts val="0"/>
                </a:spcBef>
                <a:spcAft>
                  <a:spcPts val="0"/>
                </a:spcAft>
                <a:buClrTx/>
                <a:buSzTx/>
                <a:buFontTx/>
                <a:buNone/>
                <a:tabLst/>
                <a:defRPr/>
              </a:pPr>
              <a:r>
                <a:rPr kumimoji="0" lang="ar-Q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تمكين الحكومة من خلال اعتماد أطر عمل موّحدة</a:t>
              </a:r>
              <a:r>
                <a:rPr kumimoji="0" lang="ar-S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a:t>
              </a:r>
              <a:r>
                <a:rPr kumimoji="0" lang="ar-Q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 وإطلاق مبادرات وطنية للخدمات الحكومية الرقمية</a:t>
              </a:r>
              <a:r>
                <a:rPr kumimoji="0" lang="ar-S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a:t>
              </a:r>
              <a:r>
                <a:rPr kumimoji="0" lang="ar-Q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 بهدف تمكين القرارات الحكومية اللازمة</a:t>
              </a:r>
              <a:r>
                <a:rPr kumimoji="0" lang="ar-S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a:t>
              </a:r>
              <a:r>
                <a:rPr kumimoji="0" lang="ar-QA" sz="900" b="0" i="0" u="none" strike="noStrike" kern="1200" cap="none" spc="0" normalizeH="0" baseline="0" noProof="0">
                  <a:ln>
                    <a:noFill/>
                  </a:ln>
                  <a:solidFill>
                    <a:srgbClr val="2A206A"/>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 وتعزيز تبني الحلول المتكاملة.</a:t>
              </a:r>
            </a:p>
          </p:txBody>
        </p:sp>
        <p:sp>
          <p:nvSpPr>
            <p:cNvPr id="29" name="Rectangle: Rounded Corners 28">
              <a:extLst>
                <a:ext uri="{FF2B5EF4-FFF2-40B4-BE49-F238E27FC236}">
                  <a16:creationId xmlns:a16="http://schemas.microsoft.com/office/drawing/2014/main" id="{12521B71-C40E-8C0A-BBE8-2230C137AC25}"/>
                </a:ext>
              </a:extLst>
            </p:cNvPr>
            <p:cNvSpPr/>
            <p:nvPr/>
          </p:nvSpPr>
          <p:spPr>
            <a:xfrm>
              <a:off x="512692" y="2759682"/>
              <a:ext cx="5682706" cy="841248"/>
            </a:xfrm>
            <a:prstGeom prst="roundRect">
              <a:avLst/>
            </a:prstGeom>
            <a:noFill/>
            <a:ln w="9525">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odrumArabic-Medium" panose="00000600000000000000" pitchFamily="2" charset="-78"/>
                <a:ea typeface="+mn-ea"/>
                <a:cs typeface="DiodrumArabic-Medium" panose="00000600000000000000" pitchFamily="2" charset="-78"/>
              </a:endParaRPr>
            </a:p>
          </p:txBody>
        </p:sp>
        <p:sp>
          <p:nvSpPr>
            <p:cNvPr id="30" name="Rectangle: Rounded Corners 29">
              <a:extLst>
                <a:ext uri="{FF2B5EF4-FFF2-40B4-BE49-F238E27FC236}">
                  <a16:creationId xmlns:a16="http://schemas.microsoft.com/office/drawing/2014/main" id="{B66AEFD2-DA6E-9771-1904-CB7CF2BC15E2}"/>
                </a:ext>
              </a:extLst>
            </p:cNvPr>
            <p:cNvSpPr/>
            <p:nvPr/>
          </p:nvSpPr>
          <p:spPr>
            <a:xfrm>
              <a:off x="4299198" y="2759683"/>
              <a:ext cx="1896200" cy="841247"/>
            </a:xfrm>
            <a:prstGeom prst="roundRect">
              <a:avLst/>
            </a:prstGeom>
            <a:solidFill>
              <a:srgbClr val="E9F7F7"/>
            </a:solidFill>
            <a:ln w="12700">
              <a:solidFill>
                <a:srgbClr val="00B2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C32C9"/>
                </a:solidFill>
                <a:effectLst/>
                <a:uLnTx/>
                <a:uFillTx/>
                <a:latin typeface="DiodrumArabic-Medium" panose="00000600000000000000" pitchFamily="2" charset="-78"/>
                <a:ea typeface="+mn-ea"/>
                <a:cs typeface="DiodrumArabic-Medium" panose="00000600000000000000" pitchFamily="2" charset="-78"/>
              </a:endParaRPr>
            </a:p>
          </p:txBody>
        </p:sp>
        <p:sp>
          <p:nvSpPr>
            <p:cNvPr id="31" name="Oval 30">
              <a:extLst>
                <a:ext uri="{FF2B5EF4-FFF2-40B4-BE49-F238E27FC236}">
                  <a16:creationId xmlns:a16="http://schemas.microsoft.com/office/drawing/2014/main" id="{6E40C7A9-3A29-D559-F415-812CEA079A9A}"/>
                </a:ext>
              </a:extLst>
            </p:cNvPr>
            <p:cNvSpPr/>
            <p:nvPr/>
          </p:nvSpPr>
          <p:spPr>
            <a:xfrm>
              <a:off x="6057186" y="3056562"/>
              <a:ext cx="257175" cy="257175"/>
            </a:xfrm>
            <a:prstGeom prst="ellipse">
              <a:avLst/>
            </a:prstGeom>
            <a:solidFill>
              <a:schemeClr val="bg1"/>
            </a:solidFill>
            <a:ln w="19050">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rPr>
                <a:t>3</a:t>
              </a:r>
              <a:endParaRPr kumimoji="0" lang="en-US" sz="1800" b="1"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endParaRPr>
            </a:p>
          </p:txBody>
        </p:sp>
        <p:sp>
          <p:nvSpPr>
            <p:cNvPr id="32" name="Rectangle: Rounded Corners 31">
              <a:extLst>
                <a:ext uri="{FF2B5EF4-FFF2-40B4-BE49-F238E27FC236}">
                  <a16:creationId xmlns:a16="http://schemas.microsoft.com/office/drawing/2014/main" id="{D505ABAA-6C58-07A5-A937-E5E7F11D9CE4}"/>
                </a:ext>
              </a:extLst>
            </p:cNvPr>
            <p:cNvSpPr/>
            <p:nvPr/>
          </p:nvSpPr>
          <p:spPr>
            <a:xfrm>
              <a:off x="4308498" y="2769385"/>
              <a:ext cx="535671" cy="238199"/>
            </a:xfrm>
            <a:prstGeom prst="roundRect">
              <a:avLst>
                <a:gd name="adj" fmla="val 4045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2B3"/>
                  </a:solidFill>
                  <a:effectLst/>
                  <a:uLnTx/>
                  <a:uFillTx/>
                  <a:latin typeface="☞DIODRUM ARABIC MEDIUM" panose="00000600000000000000" pitchFamily="2" charset="-78"/>
                  <a:ea typeface="+mn-ea"/>
                  <a:cs typeface="☞DIODRUM ARABIC MEDIUM" panose="00000600000000000000" pitchFamily="2" charset="-78"/>
                </a:rPr>
                <a:t>G2G</a:t>
              </a:r>
            </a:p>
          </p:txBody>
        </p:sp>
        <p:sp>
          <p:nvSpPr>
            <p:cNvPr id="33" name="TextBox 32">
              <a:extLst>
                <a:ext uri="{FF2B5EF4-FFF2-40B4-BE49-F238E27FC236}">
                  <a16:creationId xmlns:a16="http://schemas.microsoft.com/office/drawing/2014/main" id="{595BE868-F88E-6AC9-6502-8D6C72728EA7}"/>
                </a:ext>
              </a:extLst>
            </p:cNvPr>
            <p:cNvSpPr txBox="1"/>
            <p:nvPr/>
          </p:nvSpPr>
          <p:spPr>
            <a:xfrm>
              <a:off x="4449134" y="2970785"/>
              <a:ext cx="1654079" cy="4565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200"/>
                </a:spcAft>
                <a:buClrTx/>
                <a:buSzTx/>
                <a:buFontTx/>
                <a:buNone/>
                <a:tabLst/>
                <a:defRPr/>
              </a:pPr>
              <a:r>
                <a:rPr kumimoji="0" lang="ar-QA" sz="1100" b="1" i="0" u="none" strike="noStrike" kern="1200" cap="none" spc="0" normalizeH="0" baseline="0" noProof="0">
                  <a:ln>
                    <a:noFill/>
                  </a:ln>
                  <a:solidFill>
                    <a:srgbClr val="00B2B3"/>
                  </a:solidFill>
                  <a:effectLst/>
                  <a:uLnTx/>
                  <a:uFillTx/>
                  <a:latin typeface="DiodrumArabic-Semibold" panose="00000700000000000000" pitchFamily="2" charset="-78"/>
                  <a:ea typeface="Tahoma" panose="020B0604030504040204" pitchFamily="34" charset="0"/>
                  <a:cs typeface="DiodrumArabic-Semibold" panose="00000700000000000000" pitchFamily="2" charset="-78"/>
                </a:rPr>
                <a:t>حكومة فعّالة</a:t>
              </a:r>
            </a:p>
            <a:p>
              <a:pPr marL="0" marR="0" lvl="0" indent="0" algn="r" defTabSz="914400" rtl="0" eaLnBrk="1" fontAlgn="auto" latinLnBrk="0" hangingPunct="1">
                <a:lnSpc>
                  <a:spcPct val="100000"/>
                </a:lnSpc>
                <a:spcBef>
                  <a:spcPts val="0"/>
                </a:spcBef>
                <a:spcAft>
                  <a:spcPts val="200"/>
                </a:spcAft>
                <a:buClrTx/>
                <a:buSzTx/>
                <a:buFontTx/>
                <a:buNone/>
                <a:tabLst/>
                <a:defRPr/>
              </a:pPr>
              <a:r>
                <a:rPr kumimoji="0" lang="en-US" sz="1100" i="0" u="none" strike="noStrike" kern="1200" cap="none" spc="0" normalizeH="0" baseline="0" noProof="0">
                  <a:ln>
                    <a:noFill/>
                  </a:ln>
                  <a:solidFill>
                    <a:srgbClr val="00B2B3"/>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Effective Government</a:t>
              </a:r>
            </a:p>
          </p:txBody>
        </p:sp>
      </p:grpSp>
      <p:grpSp>
        <p:nvGrpSpPr>
          <p:cNvPr id="53" name="Group 52">
            <a:extLst>
              <a:ext uri="{FF2B5EF4-FFF2-40B4-BE49-F238E27FC236}">
                <a16:creationId xmlns:a16="http://schemas.microsoft.com/office/drawing/2014/main" id="{20BD2F43-E2B1-3E3F-681C-3ED57F2DF985}"/>
              </a:ext>
            </a:extLst>
          </p:cNvPr>
          <p:cNvGrpSpPr/>
          <p:nvPr/>
        </p:nvGrpSpPr>
        <p:grpSpPr>
          <a:xfrm>
            <a:off x="512692" y="3492505"/>
            <a:ext cx="5801668" cy="841248"/>
            <a:chOff x="512692" y="3600450"/>
            <a:chExt cx="5801668" cy="841248"/>
          </a:xfrm>
        </p:grpSpPr>
        <p:sp>
          <p:nvSpPr>
            <p:cNvPr id="34" name="TextBox 33">
              <a:extLst>
                <a:ext uri="{FF2B5EF4-FFF2-40B4-BE49-F238E27FC236}">
                  <a16:creationId xmlns:a16="http://schemas.microsoft.com/office/drawing/2014/main" id="{B31821C6-642E-3F2D-E051-AD09EF631875}"/>
                </a:ext>
              </a:extLst>
            </p:cNvPr>
            <p:cNvSpPr txBox="1"/>
            <p:nvPr/>
          </p:nvSpPr>
          <p:spPr>
            <a:xfrm>
              <a:off x="624244" y="3626205"/>
              <a:ext cx="3588995" cy="793422"/>
            </a:xfrm>
            <a:prstGeom prst="rect">
              <a:avLst/>
            </a:prstGeom>
            <a:noFill/>
          </p:spPr>
          <p:txBody>
            <a:bodyPr wrap="square" rtlCol="0">
              <a:spAutoFit/>
            </a:bodyPr>
            <a:lstStyle/>
            <a:p>
              <a:pPr algn="justLow" defTabSz="914400" rtl="1">
                <a:lnSpc>
                  <a:spcPct val="130000"/>
                </a:lnSpc>
                <a:defRPr/>
              </a:pP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توفير بيئة تنظيمية ملائمة</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من خلال إقرار السياسات والتنظيمات الرقمية</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ومراجعتها بشكل مستمر</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وضمان الالتزام بها</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بهدف تطبيق إطار تنظيمي فعّال ومرن</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للتكيّف مع التغيرات المستقبلية</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وتنظيم خدمات الثقة الرقمية الوطنية.</a:t>
              </a:r>
            </a:p>
          </p:txBody>
        </p:sp>
        <p:sp>
          <p:nvSpPr>
            <p:cNvPr id="35" name="Rectangle: Rounded Corners 34">
              <a:extLst>
                <a:ext uri="{FF2B5EF4-FFF2-40B4-BE49-F238E27FC236}">
                  <a16:creationId xmlns:a16="http://schemas.microsoft.com/office/drawing/2014/main" id="{5B078162-B886-31BA-3010-AD7716685E59}"/>
                </a:ext>
              </a:extLst>
            </p:cNvPr>
            <p:cNvSpPr/>
            <p:nvPr/>
          </p:nvSpPr>
          <p:spPr>
            <a:xfrm>
              <a:off x="512692" y="3600450"/>
              <a:ext cx="5682706" cy="841248"/>
            </a:xfrm>
            <a:prstGeom prst="roundRect">
              <a:avLst/>
            </a:prstGeom>
            <a:noFill/>
            <a:ln w="9525">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odrumArabic-Medium" panose="00000600000000000000" pitchFamily="2" charset="-78"/>
                <a:ea typeface="+mn-ea"/>
                <a:cs typeface="DiodrumArabic-Medium" panose="00000600000000000000" pitchFamily="2" charset="-78"/>
              </a:endParaRPr>
            </a:p>
          </p:txBody>
        </p:sp>
        <p:sp>
          <p:nvSpPr>
            <p:cNvPr id="36" name="Rectangle: Rounded Corners 35">
              <a:extLst>
                <a:ext uri="{FF2B5EF4-FFF2-40B4-BE49-F238E27FC236}">
                  <a16:creationId xmlns:a16="http://schemas.microsoft.com/office/drawing/2014/main" id="{6CD433A2-B8C2-6B54-AF4E-82F82956BF86}"/>
                </a:ext>
              </a:extLst>
            </p:cNvPr>
            <p:cNvSpPr/>
            <p:nvPr/>
          </p:nvSpPr>
          <p:spPr>
            <a:xfrm>
              <a:off x="4299198" y="3600450"/>
              <a:ext cx="1896200" cy="841248"/>
            </a:xfrm>
            <a:prstGeom prst="roundRect">
              <a:avLst/>
            </a:prstGeom>
            <a:solidFill>
              <a:srgbClr val="E9F7F7"/>
            </a:solidFill>
            <a:ln w="12700">
              <a:solidFill>
                <a:srgbClr val="00B2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7C32C9"/>
                </a:solidFill>
                <a:latin typeface="DiodrumArabic-Medium" panose="00000600000000000000" pitchFamily="2" charset="-78"/>
                <a:cs typeface="DiodrumArabic-Medium" panose="00000600000000000000" pitchFamily="2" charset="-78"/>
              </a:endParaRPr>
            </a:p>
          </p:txBody>
        </p:sp>
        <p:sp>
          <p:nvSpPr>
            <p:cNvPr id="37" name="Oval 36">
              <a:extLst>
                <a:ext uri="{FF2B5EF4-FFF2-40B4-BE49-F238E27FC236}">
                  <a16:creationId xmlns:a16="http://schemas.microsoft.com/office/drawing/2014/main" id="{0BD3E579-3473-469B-B1A1-AD5C3AE5BE18}"/>
                </a:ext>
              </a:extLst>
            </p:cNvPr>
            <p:cNvSpPr/>
            <p:nvPr/>
          </p:nvSpPr>
          <p:spPr>
            <a:xfrm>
              <a:off x="6057185" y="3902558"/>
              <a:ext cx="257175" cy="257175"/>
            </a:xfrm>
            <a:prstGeom prst="ellipse">
              <a:avLst/>
            </a:prstGeom>
            <a:solidFill>
              <a:schemeClr val="bg1"/>
            </a:solidFill>
            <a:ln w="19050">
              <a:solidFill>
                <a:srgbClr val="00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QA" sz="1600" b="1"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rPr>
                <a:t>5</a:t>
              </a:r>
              <a:endParaRPr kumimoji="0" lang="en-US" sz="1800" b="1" i="0" u="none" strike="noStrike" kern="1200" cap="none" spc="0" normalizeH="0" baseline="0" noProof="0">
                <a:ln>
                  <a:noFill/>
                </a:ln>
                <a:solidFill>
                  <a:srgbClr val="00B2B3"/>
                </a:solidFill>
                <a:effectLst/>
                <a:uLnTx/>
                <a:uFillTx/>
                <a:latin typeface="DiodrumArabic-Semibold" panose="00000700000000000000" pitchFamily="2" charset="-78"/>
                <a:cs typeface="DiodrumArabic-Semibold" panose="00000700000000000000" pitchFamily="2" charset="-78"/>
              </a:endParaRPr>
            </a:p>
          </p:txBody>
        </p:sp>
        <p:sp>
          <p:nvSpPr>
            <p:cNvPr id="39" name="TextBox 38">
              <a:extLst>
                <a:ext uri="{FF2B5EF4-FFF2-40B4-BE49-F238E27FC236}">
                  <a16:creationId xmlns:a16="http://schemas.microsoft.com/office/drawing/2014/main" id="{52763287-81FE-6733-2BE4-2205E95CEA23}"/>
                </a:ext>
              </a:extLst>
            </p:cNvPr>
            <p:cNvSpPr txBox="1"/>
            <p:nvPr/>
          </p:nvSpPr>
          <p:spPr>
            <a:xfrm>
              <a:off x="4246074" y="3795787"/>
              <a:ext cx="1857139" cy="4565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200"/>
                </a:spcAft>
                <a:buClrTx/>
                <a:buSzTx/>
                <a:buFontTx/>
                <a:buNone/>
                <a:tabLst/>
                <a:defRPr/>
              </a:pPr>
              <a:r>
                <a:rPr kumimoji="0" lang="ar-QA" sz="1100" b="1" i="0" u="none" strike="noStrike" kern="1200" cap="none" spc="0" normalizeH="0" baseline="0" noProof="0">
                  <a:ln>
                    <a:noFill/>
                  </a:ln>
                  <a:solidFill>
                    <a:srgbClr val="00B2B3"/>
                  </a:solidFill>
                  <a:effectLst/>
                  <a:uLnTx/>
                  <a:uFillTx/>
                  <a:latin typeface="DiodrumArabic-Semibold" panose="00000700000000000000" pitchFamily="2" charset="-78"/>
                  <a:ea typeface="Tahoma" panose="020B0604030504040204" pitchFamily="34" charset="0"/>
                  <a:cs typeface="DiodrumArabic-Semibold" panose="00000700000000000000" pitchFamily="2" charset="-78"/>
                </a:rPr>
                <a:t>بيئة تنظيمية</a:t>
              </a:r>
            </a:p>
            <a:p>
              <a:pPr marL="0" marR="0" lvl="0" indent="0" algn="r" defTabSz="914400" rtl="0" eaLnBrk="1" fontAlgn="auto" latinLnBrk="0" hangingPunct="1">
                <a:lnSpc>
                  <a:spcPct val="100000"/>
                </a:lnSpc>
                <a:spcBef>
                  <a:spcPts val="0"/>
                </a:spcBef>
                <a:spcAft>
                  <a:spcPts val="200"/>
                </a:spcAft>
                <a:buClrTx/>
                <a:buSzTx/>
                <a:buFontTx/>
                <a:buNone/>
                <a:tabLst/>
                <a:defRPr/>
              </a:pPr>
              <a:r>
                <a:rPr kumimoji="0" lang="en-US" sz="1100" i="0" u="none" strike="noStrike" kern="1200" cap="none" spc="0" normalizeH="0" baseline="0" noProof="0">
                  <a:ln>
                    <a:noFill/>
                  </a:ln>
                  <a:solidFill>
                    <a:srgbClr val="00B2B3"/>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Regulated Ecosystem</a:t>
              </a:r>
            </a:p>
          </p:txBody>
        </p:sp>
      </p:grpSp>
      <p:grpSp>
        <p:nvGrpSpPr>
          <p:cNvPr id="121" name="Group 120">
            <a:extLst>
              <a:ext uri="{FF2B5EF4-FFF2-40B4-BE49-F238E27FC236}">
                <a16:creationId xmlns:a16="http://schemas.microsoft.com/office/drawing/2014/main" id="{960C1738-9E4A-3FD7-F3C6-D60EC625C78B}"/>
              </a:ext>
            </a:extLst>
          </p:cNvPr>
          <p:cNvGrpSpPr/>
          <p:nvPr/>
        </p:nvGrpSpPr>
        <p:grpSpPr>
          <a:xfrm>
            <a:off x="512691" y="4447919"/>
            <a:ext cx="5801668" cy="839312"/>
            <a:chOff x="512691" y="4447919"/>
            <a:chExt cx="5801668" cy="839312"/>
          </a:xfrm>
        </p:grpSpPr>
        <p:sp>
          <p:nvSpPr>
            <p:cNvPr id="40" name="TextBox 39">
              <a:extLst>
                <a:ext uri="{FF2B5EF4-FFF2-40B4-BE49-F238E27FC236}">
                  <a16:creationId xmlns:a16="http://schemas.microsoft.com/office/drawing/2014/main" id="{D4457A7F-A16F-F21E-0C7C-D9FDE141D6E6}"/>
                </a:ext>
              </a:extLst>
            </p:cNvPr>
            <p:cNvSpPr txBox="1"/>
            <p:nvPr/>
          </p:nvSpPr>
          <p:spPr>
            <a:xfrm>
              <a:off x="585061" y="4472266"/>
              <a:ext cx="3628178" cy="793422"/>
            </a:xfrm>
            <a:prstGeom prst="rect">
              <a:avLst/>
            </a:prstGeom>
            <a:noFill/>
          </p:spPr>
          <p:txBody>
            <a:bodyPr wrap="square" rtlCol="0">
              <a:spAutoFit/>
            </a:bodyPr>
            <a:lstStyle/>
            <a:p>
              <a:pPr marR="0" lvl="0" indent="0" algn="justLow" defTabSz="914400" rtl="1" fontAlgn="auto">
                <a:lnSpc>
                  <a:spcPct val="130000"/>
                </a:lnSpc>
                <a:spcBef>
                  <a:spcPts val="0"/>
                </a:spcBef>
                <a:spcAft>
                  <a:spcPts val="0"/>
                </a:spcAft>
                <a:buClrTx/>
                <a:buSzTx/>
                <a:buFontTx/>
                <a:buNone/>
                <a:tabLst/>
                <a:defRPr/>
              </a:pP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تمكين الاستراتيجية الوطنية للحكومة الرقمية الشاملة من خلال التواصل الفعّال</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وتحسين البنية التحتية الرقمية</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ورفع قدرات القوى العاملة في مجال الحكومة الرقمية</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 </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وكذلك </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ضم</a:t>
              </a:r>
              <a:r>
                <a:rPr lang="ar-S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ا</a:t>
              </a:r>
              <a:r>
                <a:rPr lang="ar-QA" sz="900">
                  <a:solidFill>
                    <a:srgbClr val="2A206A"/>
                  </a:solidFill>
                  <a:latin typeface="DiodrumArabic-Medium" panose="00000600000000000000" pitchFamily="2" charset="-78"/>
                  <a:ea typeface="Tahoma" panose="020B0604030504040204" pitchFamily="34" charset="0"/>
                  <a:cs typeface="DiodrumArabic-Medium" panose="00000600000000000000" pitchFamily="2" charset="-78"/>
                </a:rPr>
                <a:t>ن التكامل السلس في المنظومة الحكومية من خلال الاستفادة من نموذج حوكمة متين.</a:t>
              </a:r>
            </a:p>
          </p:txBody>
        </p:sp>
        <p:sp>
          <p:nvSpPr>
            <p:cNvPr id="41" name="Rectangle: Rounded Corners 40">
              <a:extLst>
                <a:ext uri="{FF2B5EF4-FFF2-40B4-BE49-F238E27FC236}">
                  <a16:creationId xmlns:a16="http://schemas.microsoft.com/office/drawing/2014/main" id="{BFEA2DFA-5041-32C0-D809-9775ECA18656}"/>
                </a:ext>
              </a:extLst>
            </p:cNvPr>
            <p:cNvSpPr/>
            <p:nvPr/>
          </p:nvSpPr>
          <p:spPr>
            <a:xfrm>
              <a:off x="512691" y="4447919"/>
              <a:ext cx="5664075" cy="839312"/>
            </a:xfrm>
            <a:prstGeom prst="roundRect">
              <a:avLst/>
            </a:prstGeom>
            <a:noFill/>
            <a:ln w="9525">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odrumArabic-Medium" panose="00000600000000000000" pitchFamily="2" charset="-78"/>
                <a:ea typeface="+mn-ea"/>
                <a:cs typeface="DiodrumArabic-Medium" panose="00000600000000000000" pitchFamily="2" charset="-78"/>
              </a:endParaRPr>
            </a:p>
          </p:txBody>
        </p:sp>
        <p:sp>
          <p:nvSpPr>
            <p:cNvPr id="42" name="Rectangle: Rounded Corners 41">
              <a:extLst>
                <a:ext uri="{FF2B5EF4-FFF2-40B4-BE49-F238E27FC236}">
                  <a16:creationId xmlns:a16="http://schemas.microsoft.com/office/drawing/2014/main" id="{E661E0ED-87AD-1C32-ED9B-05F4EEAC2E26}"/>
                </a:ext>
              </a:extLst>
            </p:cNvPr>
            <p:cNvSpPr/>
            <p:nvPr/>
          </p:nvSpPr>
          <p:spPr>
            <a:xfrm>
              <a:off x="4299198" y="4447919"/>
              <a:ext cx="1896200" cy="839312"/>
            </a:xfrm>
            <a:prstGeom prst="roundRect">
              <a:avLst/>
            </a:prstGeom>
            <a:solidFill>
              <a:schemeClr val="bg1"/>
            </a:solidFill>
            <a:ln>
              <a:solidFill>
                <a:srgbClr val="1AC0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odrumArabic-Medium" panose="00000600000000000000" pitchFamily="2" charset="-78"/>
                <a:ea typeface="+mn-ea"/>
                <a:cs typeface="DiodrumArabic-Medium" panose="00000600000000000000" pitchFamily="2" charset="-78"/>
              </a:endParaRPr>
            </a:p>
          </p:txBody>
        </p:sp>
        <p:sp>
          <p:nvSpPr>
            <p:cNvPr id="45" name="Oval 44">
              <a:extLst>
                <a:ext uri="{FF2B5EF4-FFF2-40B4-BE49-F238E27FC236}">
                  <a16:creationId xmlns:a16="http://schemas.microsoft.com/office/drawing/2014/main" id="{558985F9-5214-EBA9-67FD-F6F1E11CF58D}"/>
                </a:ext>
              </a:extLst>
            </p:cNvPr>
            <p:cNvSpPr/>
            <p:nvPr/>
          </p:nvSpPr>
          <p:spPr>
            <a:xfrm>
              <a:off x="6057184" y="4757908"/>
              <a:ext cx="257175" cy="257175"/>
            </a:xfrm>
            <a:prstGeom prst="ellipse">
              <a:avLst/>
            </a:prstGeom>
            <a:solidFill>
              <a:schemeClr val="bg1"/>
            </a:solidFill>
            <a:ln w="19050">
              <a:solidFill>
                <a:srgbClr val="1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rPr>
                <a:t>6</a:t>
              </a:r>
              <a:endParaRPr kumimoji="0" lang="en-US" sz="1800" b="1" i="0" u="none" strike="noStrike" kern="1200" cap="none" spc="0" normalizeH="0" baseline="0" noProof="0">
                <a:ln>
                  <a:noFill/>
                </a:ln>
                <a:solidFill>
                  <a:srgbClr val="1AC082"/>
                </a:solidFill>
                <a:effectLst/>
                <a:uLnTx/>
                <a:uFillTx/>
                <a:latin typeface="DiodrumArabic-Semibold" panose="00000700000000000000" pitchFamily="2" charset="-78"/>
                <a:cs typeface="DiodrumArabic-Semibold" panose="00000700000000000000" pitchFamily="2" charset="-78"/>
              </a:endParaRPr>
            </a:p>
          </p:txBody>
        </p:sp>
        <p:sp>
          <p:nvSpPr>
            <p:cNvPr id="48" name="TextBox 47">
              <a:extLst>
                <a:ext uri="{FF2B5EF4-FFF2-40B4-BE49-F238E27FC236}">
                  <a16:creationId xmlns:a16="http://schemas.microsoft.com/office/drawing/2014/main" id="{2585B229-FF35-C2EC-2748-99787031F2C3}"/>
                </a:ext>
              </a:extLst>
            </p:cNvPr>
            <p:cNvSpPr txBox="1"/>
            <p:nvPr/>
          </p:nvSpPr>
          <p:spPr>
            <a:xfrm>
              <a:off x="4186694" y="4651137"/>
              <a:ext cx="1962623" cy="4565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200"/>
                </a:spcAft>
                <a:buClrTx/>
                <a:buSzTx/>
                <a:buFontTx/>
                <a:buNone/>
                <a:tabLst/>
                <a:defRPr/>
              </a:pPr>
              <a:r>
                <a:rPr kumimoji="0" lang="ar-QA" sz="1100" i="0" u="none" strike="noStrike" kern="1200" cap="none" spc="0" normalizeH="0" baseline="0" noProof="0">
                  <a:ln>
                    <a:noFill/>
                  </a:ln>
                  <a:solidFill>
                    <a:srgbClr val="1AC082"/>
                  </a:solidFill>
                  <a:effectLst/>
                  <a:uLnTx/>
                  <a:uFillTx/>
                  <a:latin typeface="DiodrumArabic-Semibold" panose="00000700000000000000" pitchFamily="2" charset="-78"/>
                  <a:ea typeface="Tahoma" panose="020B0604030504040204" pitchFamily="34" charset="0"/>
                  <a:cs typeface="DiodrumArabic-Semibold" panose="00000700000000000000" pitchFamily="2" charset="-78"/>
                </a:rPr>
                <a:t>تسريع التحول</a:t>
              </a:r>
            </a:p>
            <a:p>
              <a:pPr marL="0" marR="0" lvl="0" indent="0" algn="r" defTabSz="914400" rtl="0" eaLnBrk="1" fontAlgn="auto" latinLnBrk="0" hangingPunct="1">
                <a:lnSpc>
                  <a:spcPct val="100000"/>
                </a:lnSpc>
                <a:spcBef>
                  <a:spcPts val="0"/>
                </a:spcBef>
                <a:spcAft>
                  <a:spcPts val="200"/>
                </a:spcAft>
                <a:buClrTx/>
                <a:buSzTx/>
                <a:buFontTx/>
                <a:buNone/>
                <a:tabLst/>
                <a:defRPr/>
              </a:pPr>
              <a:r>
                <a:rPr kumimoji="0" lang="en-US" sz="1100" i="0" u="none" strike="noStrike" kern="1200" cap="none" spc="0" normalizeH="0" baseline="0" noProof="0">
                  <a:ln>
                    <a:noFill/>
                  </a:ln>
                  <a:solidFill>
                    <a:srgbClr val="1AC082"/>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Expedited Transformation</a:t>
              </a:r>
            </a:p>
          </p:txBody>
        </p:sp>
      </p:grpSp>
      <p:sp>
        <p:nvSpPr>
          <p:cNvPr id="90" name="Rounded Rectangle 2">
            <a:extLst>
              <a:ext uri="{FF2B5EF4-FFF2-40B4-BE49-F238E27FC236}">
                <a16:creationId xmlns:a16="http://schemas.microsoft.com/office/drawing/2014/main" id="{42FA639A-0CE9-E5D2-0CC2-42E47265ECA5}"/>
              </a:ext>
            </a:extLst>
          </p:cNvPr>
          <p:cNvSpPr/>
          <p:nvPr/>
        </p:nvSpPr>
        <p:spPr>
          <a:xfrm>
            <a:off x="4912963" y="6779915"/>
            <a:ext cx="1411389" cy="2026000"/>
          </a:xfrm>
          <a:prstGeom prst="roundRect">
            <a:avLst>
              <a:gd name="adj" fmla="val 8885"/>
            </a:avLst>
          </a:prstGeom>
          <a:solidFill>
            <a:schemeClr val="bg1">
              <a:alpha val="4834"/>
            </a:schemeClr>
          </a:solidFill>
          <a:ln>
            <a:solidFill>
              <a:srgbClr val="1AC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ounded Rectangle 3">
            <a:extLst>
              <a:ext uri="{FF2B5EF4-FFF2-40B4-BE49-F238E27FC236}">
                <a16:creationId xmlns:a16="http://schemas.microsoft.com/office/drawing/2014/main" id="{4743A2A1-7889-8E53-470B-C12B42638FF9}"/>
              </a:ext>
            </a:extLst>
          </p:cNvPr>
          <p:cNvSpPr/>
          <p:nvPr/>
        </p:nvSpPr>
        <p:spPr>
          <a:xfrm>
            <a:off x="3446872" y="6779587"/>
            <a:ext cx="1411389" cy="2026000"/>
          </a:xfrm>
          <a:prstGeom prst="roundRect">
            <a:avLst>
              <a:gd name="adj" fmla="val 8885"/>
            </a:avLst>
          </a:prstGeom>
          <a:solidFill>
            <a:schemeClr val="bg1">
              <a:alpha val="4834"/>
            </a:schemeClr>
          </a:solidFill>
          <a:ln>
            <a:solidFill>
              <a:srgbClr val="1AC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Rounded Rectangle 6">
            <a:extLst>
              <a:ext uri="{FF2B5EF4-FFF2-40B4-BE49-F238E27FC236}">
                <a16:creationId xmlns:a16="http://schemas.microsoft.com/office/drawing/2014/main" id="{D97E905B-FFF9-5115-3FDA-14276A60470B}"/>
              </a:ext>
            </a:extLst>
          </p:cNvPr>
          <p:cNvSpPr/>
          <p:nvPr/>
        </p:nvSpPr>
        <p:spPr>
          <a:xfrm>
            <a:off x="1980782" y="6779587"/>
            <a:ext cx="1411389" cy="2026000"/>
          </a:xfrm>
          <a:prstGeom prst="roundRect">
            <a:avLst>
              <a:gd name="adj" fmla="val 8885"/>
            </a:avLst>
          </a:prstGeom>
          <a:solidFill>
            <a:schemeClr val="bg1">
              <a:alpha val="4834"/>
            </a:schemeClr>
          </a:solidFill>
          <a:ln>
            <a:solidFill>
              <a:srgbClr val="1AC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Rounded Rectangle 7">
            <a:extLst>
              <a:ext uri="{FF2B5EF4-FFF2-40B4-BE49-F238E27FC236}">
                <a16:creationId xmlns:a16="http://schemas.microsoft.com/office/drawing/2014/main" id="{68C554C1-41F5-B88F-B4E5-AFCB9DC64221}"/>
              </a:ext>
            </a:extLst>
          </p:cNvPr>
          <p:cNvSpPr/>
          <p:nvPr/>
        </p:nvSpPr>
        <p:spPr>
          <a:xfrm>
            <a:off x="514692" y="6779259"/>
            <a:ext cx="1411389" cy="2026000"/>
          </a:xfrm>
          <a:prstGeom prst="roundRect">
            <a:avLst>
              <a:gd name="adj" fmla="val 8885"/>
            </a:avLst>
          </a:prstGeom>
          <a:solidFill>
            <a:schemeClr val="bg1">
              <a:alpha val="4834"/>
            </a:schemeClr>
          </a:solidFill>
          <a:ln>
            <a:solidFill>
              <a:srgbClr val="1AC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6" name="Title 2">
            <a:extLst>
              <a:ext uri="{FF2B5EF4-FFF2-40B4-BE49-F238E27FC236}">
                <a16:creationId xmlns:a16="http://schemas.microsoft.com/office/drawing/2014/main" id="{47E00177-DB96-45AC-4663-9F011AC2960D}"/>
              </a:ext>
            </a:extLst>
          </p:cNvPr>
          <p:cNvSpPr txBox="1">
            <a:spLocks/>
          </p:cNvSpPr>
          <p:nvPr/>
        </p:nvSpPr>
        <p:spPr>
          <a:xfrm>
            <a:off x="817655" y="5796996"/>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2</a:t>
            </a:r>
            <a:r>
              <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.3 </a:t>
            </a: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المستهدفات </a:t>
            </a:r>
            <a:r>
              <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في مجال التحول الرقمي</a:t>
            </a:r>
          </a:p>
        </p:txBody>
      </p:sp>
      <p:sp>
        <p:nvSpPr>
          <p:cNvPr id="101" name="TextBox 100">
            <a:extLst>
              <a:ext uri="{FF2B5EF4-FFF2-40B4-BE49-F238E27FC236}">
                <a16:creationId xmlns:a16="http://schemas.microsoft.com/office/drawing/2014/main" id="{D2CF45EB-3CEC-BC2F-FEC3-4AAA19C2CE0A}"/>
              </a:ext>
            </a:extLst>
          </p:cNvPr>
          <p:cNvSpPr txBox="1"/>
          <p:nvPr/>
        </p:nvSpPr>
        <p:spPr>
          <a:xfrm>
            <a:off x="424673" y="6256916"/>
            <a:ext cx="5961671" cy="261610"/>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ar-JO"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يساهم المؤشر في </a:t>
            </a: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ت</a:t>
            </a:r>
            <a:r>
              <a:rPr kumimoji="0" lang="ar-JO"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حقيق عدد من </a:t>
            </a: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مستهدفات التوجهات الاستراتيجية للحكومة الرقمية</a:t>
            </a:r>
            <a:r>
              <a:rPr kumimoji="0" lang="ar-JO"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 </a:t>
            </a:r>
            <a:r>
              <a:rPr kumimoji="0" lang="ar-SA"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و</a:t>
            </a:r>
            <a:r>
              <a:rPr kumimoji="0" lang="ar-JO"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rPr>
              <a:t>من أبرزها:</a:t>
            </a:r>
            <a:endParaRPr kumimoji="0" lang="en-US" sz="1100" b="0" i="0" u="none" strike="noStrike" kern="1200" cap="none" spc="0" normalizeH="0" baseline="0" noProof="0">
              <a:ln>
                <a:noFill/>
              </a:ln>
              <a:solidFill>
                <a:srgbClr val="3F3578"/>
              </a:solidFill>
              <a:effectLst/>
              <a:uLnTx/>
              <a:uFillTx/>
              <a:latin typeface="DiodrumArabic-Medium" panose="00000600000000000000" pitchFamily="2" charset="-78"/>
              <a:ea typeface="Tahoma" panose="020B0604030504040204" pitchFamily="34" charset="0"/>
              <a:cs typeface="DiodrumArabic-Medium" panose="00000600000000000000" pitchFamily="2" charset="-78"/>
            </a:endParaRPr>
          </a:p>
        </p:txBody>
      </p:sp>
      <p:pic>
        <p:nvPicPr>
          <p:cNvPr id="109" name="Graphic 108" descr="Smiling face outline with solid fill">
            <a:extLst>
              <a:ext uri="{FF2B5EF4-FFF2-40B4-BE49-F238E27FC236}">
                <a16:creationId xmlns:a16="http://schemas.microsoft.com/office/drawing/2014/main" id="{FFE4FE8D-E932-03D3-9C95-34F8069C05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2149" y="7546400"/>
            <a:ext cx="364025" cy="364025"/>
          </a:xfrm>
          <a:prstGeom prst="rect">
            <a:avLst/>
          </a:prstGeom>
        </p:spPr>
      </p:pic>
      <p:pic>
        <p:nvPicPr>
          <p:cNvPr id="110" name="Graphic 109" descr="Bank with solid fill">
            <a:extLst>
              <a:ext uri="{FF2B5EF4-FFF2-40B4-BE49-F238E27FC236}">
                <a16:creationId xmlns:a16="http://schemas.microsoft.com/office/drawing/2014/main" id="{4AED6F76-B51E-D450-2ED1-83E393EED9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4186" y="7530784"/>
            <a:ext cx="401944" cy="401944"/>
          </a:xfrm>
          <a:prstGeom prst="rect">
            <a:avLst/>
          </a:prstGeom>
        </p:spPr>
      </p:pic>
      <p:pic>
        <p:nvPicPr>
          <p:cNvPr id="111" name="Graphic 110" descr="Briefcase with solid fill">
            <a:extLst>
              <a:ext uri="{FF2B5EF4-FFF2-40B4-BE49-F238E27FC236}">
                <a16:creationId xmlns:a16="http://schemas.microsoft.com/office/drawing/2014/main" id="{CF394DD5-58E7-E1C9-F7A8-71DB56EA8A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9723" y="7530784"/>
            <a:ext cx="387075" cy="387075"/>
          </a:xfrm>
          <a:prstGeom prst="rect">
            <a:avLst/>
          </a:prstGeom>
        </p:spPr>
      </p:pic>
      <p:pic>
        <p:nvPicPr>
          <p:cNvPr id="112" name="Graphic 111" descr="Bullseye with solid fill">
            <a:extLst>
              <a:ext uri="{FF2B5EF4-FFF2-40B4-BE49-F238E27FC236}">
                <a16:creationId xmlns:a16="http://schemas.microsoft.com/office/drawing/2014/main" id="{ACEE5ABB-DE8D-AC31-7624-9D8EC22EC6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826" y="7530784"/>
            <a:ext cx="401944" cy="401944"/>
          </a:xfrm>
          <a:prstGeom prst="rect">
            <a:avLst/>
          </a:prstGeom>
        </p:spPr>
      </p:pic>
      <p:graphicFrame>
        <p:nvGraphicFramePr>
          <p:cNvPr id="113" name="Table 64">
            <a:extLst>
              <a:ext uri="{FF2B5EF4-FFF2-40B4-BE49-F238E27FC236}">
                <a16:creationId xmlns:a16="http://schemas.microsoft.com/office/drawing/2014/main" id="{65576C70-6136-599B-62C9-F832913BDA94}"/>
              </a:ext>
            </a:extLst>
          </p:cNvPr>
          <p:cNvGraphicFramePr>
            <a:graphicFrameLocks noGrp="1"/>
          </p:cNvGraphicFramePr>
          <p:nvPr>
            <p:extLst>
              <p:ext uri="{D42A27DB-BD31-4B8C-83A1-F6EECF244321}">
                <p14:modId xmlns:p14="http://schemas.microsoft.com/office/powerpoint/2010/main" val="4089327059"/>
              </p:ext>
            </p:extLst>
          </p:nvPr>
        </p:nvGraphicFramePr>
        <p:xfrm>
          <a:off x="450438" y="7000810"/>
          <a:ext cx="5935907" cy="1888364"/>
        </p:xfrm>
        <a:graphic>
          <a:graphicData uri="http://schemas.openxmlformats.org/drawingml/2006/table">
            <a:tbl>
              <a:tblPr firstRow="1" bandRow="1">
                <a:tableStyleId>{5C22544A-7EE6-4342-B048-85BDC9FD1C3A}</a:tableStyleId>
              </a:tblPr>
              <a:tblGrid>
                <a:gridCol w="1497308">
                  <a:extLst>
                    <a:ext uri="{9D8B030D-6E8A-4147-A177-3AD203B41FA5}">
                      <a16:colId xmlns:a16="http://schemas.microsoft.com/office/drawing/2014/main" val="205928733"/>
                    </a:ext>
                  </a:extLst>
                </a:gridCol>
                <a:gridCol w="1470645">
                  <a:extLst>
                    <a:ext uri="{9D8B030D-6E8A-4147-A177-3AD203B41FA5}">
                      <a16:colId xmlns:a16="http://schemas.microsoft.com/office/drawing/2014/main" val="1812837953"/>
                    </a:ext>
                  </a:extLst>
                </a:gridCol>
                <a:gridCol w="1483977">
                  <a:extLst>
                    <a:ext uri="{9D8B030D-6E8A-4147-A177-3AD203B41FA5}">
                      <a16:colId xmlns:a16="http://schemas.microsoft.com/office/drawing/2014/main" val="4256204388"/>
                    </a:ext>
                  </a:extLst>
                </a:gridCol>
                <a:gridCol w="1483977">
                  <a:extLst>
                    <a:ext uri="{9D8B030D-6E8A-4147-A177-3AD203B41FA5}">
                      <a16:colId xmlns:a16="http://schemas.microsoft.com/office/drawing/2014/main" val="570312713"/>
                    </a:ext>
                  </a:extLst>
                </a:gridCol>
              </a:tblGrid>
              <a:tr h="505684">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ar-SA" sz="1050" b="1" kern="1200">
                          <a:solidFill>
                            <a:srgbClr val="2A206A"/>
                          </a:solidFill>
                          <a:latin typeface="☞DIODRUM ARABIC SEMIBOLD"/>
                          <a:ea typeface="+mn-ea"/>
                          <a:cs typeface="☞DIODRUM ARABIC SEMIBOLD" panose="00000700000000000000" pitchFamily="2" charset="-78"/>
                        </a:rPr>
                        <a:t>المؤشرات الدولية</a:t>
                      </a:r>
                      <a:endParaRPr lang="en-US" sz="1050" b="1" kern="1200">
                        <a:solidFill>
                          <a:srgbClr val="2A206A"/>
                        </a:solidFill>
                        <a:latin typeface="☞DIODRUM ARABIC SEMIBOLD"/>
                        <a:ea typeface="+mn-ea"/>
                        <a:cs typeface="☞DIODRUM ARABIC SEMIBOLD" panose="00000700000000000000" pitchFamily="2" charset="-78"/>
                      </a:endParaRPr>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50000"/>
                        </a:lnSpc>
                      </a:pPr>
                      <a:r>
                        <a:rPr lang="ar-SA" sz="1050" b="1" kern="1200">
                          <a:solidFill>
                            <a:srgbClr val="2A206A"/>
                          </a:solidFill>
                          <a:latin typeface="☞DIODRUM ARABIC SEMIBOLD"/>
                          <a:ea typeface="+mn-ea"/>
                          <a:cs typeface="☞DIODRUM ARABIC SEMIBOLD" panose="00000700000000000000" pitchFamily="2" charset="-78"/>
                        </a:rPr>
                        <a:t>التحول الرقمي</a:t>
                      </a:r>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ar-SA" sz="1050" b="1" kern="1200">
                          <a:solidFill>
                            <a:srgbClr val="2A206A"/>
                          </a:solidFill>
                          <a:latin typeface="☞DIODRUM ARABIC SEMIBOLD"/>
                          <a:ea typeface="+mn-ea"/>
                          <a:cs typeface="☞DIODRUM ARABIC SEMIBOLD" panose="00000700000000000000" pitchFamily="2" charset="-78"/>
                        </a:rPr>
                        <a:t>ممارسة الأعمال</a:t>
                      </a:r>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ar-SA" sz="1050" b="1" kern="1200">
                          <a:solidFill>
                            <a:srgbClr val="2A206A"/>
                          </a:solidFill>
                          <a:latin typeface="☞DIODRUM ARABIC SEMIBOLD"/>
                          <a:ea typeface="+mn-ea"/>
                          <a:cs typeface="☞DIODRUM ARABIC SEMIBOLD" panose="00000700000000000000" pitchFamily="2" charset="-78"/>
                        </a:rPr>
                        <a:t>رضا المستفيدين</a:t>
                      </a:r>
                    </a:p>
                    <a:p>
                      <a:pPr algn="ctr">
                        <a:lnSpc>
                          <a:spcPct val="150000"/>
                        </a:lnSpc>
                      </a:pPr>
                      <a:endParaRPr lang="ar-SA" sz="1050" b="1" kern="1200">
                        <a:solidFill>
                          <a:srgbClr val="2A206A"/>
                        </a:solidFill>
                        <a:latin typeface="☞DIODRUM ARABIC SEMIBOLD"/>
                        <a:ea typeface="+mn-ea"/>
                        <a:cs typeface="☞DIODRUM ARABIC SEMIBOLD" panose="00000700000000000000" pitchFamily="2" charset="-78"/>
                      </a:endParaRPr>
                    </a:p>
                    <a:p>
                      <a:pPr algn="ctr">
                        <a:lnSpc>
                          <a:spcPct val="150000"/>
                        </a:lnSpc>
                      </a:pPr>
                      <a:endParaRPr lang="ar-SA" sz="1050" b="1" kern="1200">
                        <a:solidFill>
                          <a:srgbClr val="2A206A"/>
                        </a:solidFill>
                        <a:latin typeface="☞DIODRUM ARABIC SEMIBOLD"/>
                        <a:ea typeface="+mn-ea"/>
                        <a:cs typeface="☞DIODRUM ARABIC SEMIBOLD" panose="00000700000000000000" pitchFamily="2" charset="-78"/>
                      </a:endParaRPr>
                    </a:p>
                    <a:p>
                      <a:pPr algn="ctr">
                        <a:lnSpc>
                          <a:spcPct val="150000"/>
                        </a:lnSpc>
                      </a:pPr>
                      <a:endParaRPr lang="ar-SA" sz="1050" b="1" kern="1200">
                        <a:solidFill>
                          <a:srgbClr val="2A206A"/>
                        </a:solidFill>
                        <a:latin typeface="☞DIODRUM ARABIC SEMIBOLD"/>
                        <a:ea typeface="+mn-ea"/>
                        <a:cs typeface="☞DIODRUM ARABIC SEMIBOLD" panose="00000700000000000000" pitchFamily="2" charset="-78"/>
                      </a:endParaRPr>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040102"/>
                  </a:ext>
                </a:extLst>
              </a:tr>
              <a:tr h="619649">
                <a:tc>
                  <a:txBody>
                    <a:bodyPr/>
                    <a:lstStyle/>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في بلوغ مراكز</a:t>
                      </a: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المؤشرات الدولية التي</a:t>
                      </a: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تقيس تطور الحكومة</a:t>
                      </a:r>
                    </a:p>
                    <a:p>
                      <a:pPr marL="0" algn="ctr" defTabSz="685800" rtl="0" eaLnBrk="1" latinLnBrk="0" hangingPunct="1">
                        <a:lnSpc>
                          <a:spcPct val="130000"/>
                        </a:lnSpc>
                      </a:pPr>
                      <a:endParaRPr lang="ar-SA"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txBody>
                  <a:tcPr>
                    <a:lnL w="12700" cmpd="sng">
                      <a:noFill/>
                    </a:lnL>
                    <a:lnR w="12700" cmpd="sng">
                      <a:noFill/>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تحسين أداء الجهات</a:t>
                      </a: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 الحكومية وتسريع التحول الرقمي</a:t>
                      </a:r>
                    </a:p>
                  </a:txBody>
                  <a:tcPr>
                    <a:lnL w="12700" cmpd="sng">
                      <a:noFill/>
                    </a:lnL>
                    <a:lnR w="12700" cmpd="sng">
                      <a:noFill/>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الإسهام في تعزيز </a:t>
                      </a: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التنافسية </a:t>
                      </a: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وتسهيل ممارسة الأعمال</a:t>
                      </a:r>
                    </a:p>
                  </a:txBody>
                  <a:tcPr>
                    <a:lnL w="12700" cmpd="sng">
                      <a:noFill/>
                    </a:lnL>
                    <a:lnR w="12700" cmpd="sng">
                      <a:noFill/>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رفع نسبة رضا المستفيدين </a:t>
                      </a: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عن خدمات</a:t>
                      </a:r>
                    </a:p>
                    <a:p>
                      <a:pPr marL="0" algn="ctr" defTabSz="685800" rtl="0" eaLnBrk="1" latinLnBrk="0" hangingPunct="1">
                        <a:lnSpc>
                          <a:spcPct val="130000"/>
                        </a:lnSpc>
                      </a:pPr>
                      <a:r>
                        <a:rPr lang="ar-SA" sz="800" b="0" kern="1200">
                          <a:solidFill>
                            <a:srgbClr val="2A206A"/>
                          </a:solidFill>
                          <a:latin typeface="DiodrumArabic-Medium" panose="00000600000000000000" pitchFamily="2" charset="-78"/>
                          <a:ea typeface="+mn-ea"/>
                          <a:cs typeface="DiodrumArabic-Medium" panose="00000600000000000000" pitchFamily="2" charset="-78"/>
                        </a:rPr>
                        <a:t>الحكومة الرقمية</a:t>
                      </a:r>
                    </a:p>
                    <a:p>
                      <a:pPr marL="0" algn="ctr" defTabSz="685800" rtl="0" eaLnBrk="1" latinLnBrk="0" hangingPunct="1">
                        <a:lnSpc>
                          <a:spcPct val="130000"/>
                        </a:lnSpc>
                      </a:pPr>
                      <a:endParaRPr lang="en-US" sz="800" b="0" kern="1200">
                        <a:solidFill>
                          <a:srgbClr val="2A206A"/>
                        </a:solidFill>
                        <a:latin typeface="DiodrumArabic-Medium" panose="00000600000000000000" pitchFamily="2" charset="-78"/>
                        <a:ea typeface="+mn-ea"/>
                        <a:cs typeface="DiodrumArabic-Medium" panose="00000600000000000000" pitchFamily="2" charset="-78"/>
                      </a:endParaRPr>
                    </a:p>
                  </a:txBody>
                  <a:tcPr>
                    <a:lnL w="12700" cmpd="sng">
                      <a:noFill/>
                    </a:lnL>
                    <a:lnR w="12700" cmpd="sng">
                      <a:noFill/>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316309"/>
                  </a:ext>
                </a:extLst>
              </a:tr>
            </a:tbl>
          </a:graphicData>
        </a:graphic>
      </p:graphicFrame>
      <p:cxnSp>
        <p:nvCxnSpPr>
          <p:cNvPr id="114" name="Straight Connector 113">
            <a:extLst>
              <a:ext uri="{FF2B5EF4-FFF2-40B4-BE49-F238E27FC236}">
                <a16:creationId xmlns:a16="http://schemas.microsoft.com/office/drawing/2014/main" id="{613E9CF9-E580-F19A-3207-D177A603FEF5}"/>
              </a:ext>
            </a:extLst>
          </p:cNvPr>
          <p:cNvCxnSpPr>
            <a:cxnSpLocks/>
          </p:cNvCxnSpPr>
          <p:nvPr/>
        </p:nvCxnSpPr>
        <p:spPr>
          <a:xfrm>
            <a:off x="5062654" y="7416044"/>
            <a:ext cx="1114112" cy="0"/>
          </a:xfrm>
          <a:prstGeom prst="line">
            <a:avLst/>
          </a:prstGeom>
          <a:ln w="12700" cap="rnd">
            <a:solidFill>
              <a:srgbClr val="7C32C9"/>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3CCCD66-2D95-384D-6F0F-C351F973485D}"/>
              </a:ext>
            </a:extLst>
          </p:cNvPr>
          <p:cNvCxnSpPr>
            <a:cxnSpLocks/>
          </p:cNvCxnSpPr>
          <p:nvPr/>
        </p:nvCxnSpPr>
        <p:spPr>
          <a:xfrm>
            <a:off x="3577492" y="7416044"/>
            <a:ext cx="1114112" cy="0"/>
          </a:xfrm>
          <a:prstGeom prst="line">
            <a:avLst/>
          </a:prstGeom>
          <a:ln w="12700" cap="rnd">
            <a:solidFill>
              <a:srgbClr val="7C32C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218EA2D-FF53-783C-4B7D-44F45F4FA0F7}"/>
              </a:ext>
            </a:extLst>
          </p:cNvPr>
          <p:cNvCxnSpPr>
            <a:cxnSpLocks/>
          </p:cNvCxnSpPr>
          <p:nvPr/>
        </p:nvCxnSpPr>
        <p:spPr>
          <a:xfrm>
            <a:off x="2129420" y="7416044"/>
            <a:ext cx="1114112" cy="0"/>
          </a:xfrm>
          <a:prstGeom prst="line">
            <a:avLst/>
          </a:prstGeom>
          <a:ln w="12700" cap="rnd">
            <a:solidFill>
              <a:srgbClr val="7C32C9"/>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B5ED069-22E3-DB10-53D2-3DE0E0948CBA}"/>
              </a:ext>
            </a:extLst>
          </p:cNvPr>
          <p:cNvCxnSpPr>
            <a:cxnSpLocks/>
          </p:cNvCxnSpPr>
          <p:nvPr/>
        </p:nvCxnSpPr>
        <p:spPr>
          <a:xfrm>
            <a:off x="644258" y="7416044"/>
            <a:ext cx="1114112" cy="0"/>
          </a:xfrm>
          <a:prstGeom prst="line">
            <a:avLst/>
          </a:prstGeom>
          <a:ln w="12700" cap="rnd">
            <a:solidFill>
              <a:srgbClr val="7C32C9"/>
            </a:solidFill>
          </a:ln>
        </p:spPr>
        <p:style>
          <a:lnRef idx="1">
            <a:schemeClr val="accent1"/>
          </a:lnRef>
          <a:fillRef idx="0">
            <a:schemeClr val="accent1"/>
          </a:fillRef>
          <a:effectRef idx="0">
            <a:schemeClr val="accent1"/>
          </a:effectRef>
          <a:fontRef idx="minor">
            <a:schemeClr val="tx1"/>
          </a:fontRef>
        </p:style>
      </p:cxnSp>
      <p:sp>
        <p:nvSpPr>
          <p:cNvPr id="3" name="SecloreFooter">
            <a:extLst>
              <a:ext uri="{FF2B5EF4-FFF2-40B4-BE49-F238E27FC236}">
                <a16:creationId xmlns:a16="http://schemas.microsoft.com/office/drawing/2014/main" id="{4D254BF9-646D-4B46-B98F-00B012620642}"/>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157376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D88B7-732C-3183-B637-CB61CA16E2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F271AC-3100-67EF-2FB9-6DC8F4D7255D}"/>
              </a:ext>
            </a:extLst>
          </p:cNvPr>
          <p:cNvSpPr txBox="1"/>
          <p:nvPr/>
        </p:nvSpPr>
        <p:spPr>
          <a:xfrm>
            <a:off x="1514337" y="6567624"/>
            <a:ext cx="1402915" cy="1391569"/>
          </a:xfrm>
          <a:prstGeom prst="rect">
            <a:avLst/>
          </a:prstGeom>
          <a:noFill/>
          <a:ln>
            <a:noFill/>
          </a:ln>
        </p:spPr>
        <p:txBody>
          <a:bodyPr wrap="none" rtlCol="0" anchor="ctr">
            <a:noAutofit/>
          </a:bodyPr>
          <a:lstStyle/>
          <a:p>
            <a:pPr algn="r" defTabSz="490113" rtl="1">
              <a:spcAft>
                <a:spcPts val="323"/>
              </a:spcAft>
            </a:pPr>
            <a:r>
              <a:rPr lang="en-US" sz="11500" b="1" kern="0">
                <a:ln>
                  <a:solidFill>
                    <a:srgbClr val="1CC182"/>
                  </a:solidFill>
                </a:ln>
                <a:noFill/>
                <a:latin typeface="☞DIODRUM ARABIC" pitchFamily="2" charset="-78"/>
                <a:cs typeface="☞DIODRUM ARABIC" pitchFamily="2" charset="-78"/>
              </a:rPr>
              <a:t>03</a:t>
            </a:r>
            <a:endParaRPr lang="en-SA" sz="5400" b="1" kern="0">
              <a:ln>
                <a:solidFill>
                  <a:srgbClr val="1CC182"/>
                </a:solidFill>
              </a:ln>
              <a:noFill/>
              <a:latin typeface="☞DIODRUM ARABIC" pitchFamily="2" charset="-78"/>
              <a:cs typeface="☞DIODRUM ARABIC" pitchFamily="2" charset="-78"/>
            </a:endParaRPr>
          </a:p>
        </p:txBody>
      </p:sp>
      <p:sp>
        <p:nvSpPr>
          <p:cNvPr id="2" name="Title 4">
            <a:extLst>
              <a:ext uri="{FF2B5EF4-FFF2-40B4-BE49-F238E27FC236}">
                <a16:creationId xmlns:a16="http://schemas.microsoft.com/office/drawing/2014/main" id="{E0AD0975-B096-B43D-66DD-CDFE02327A12}"/>
              </a:ext>
            </a:extLst>
          </p:cNvPr>
          <p:cNvSpPr txBox="1">
            <a:spLocks/>
          </p:cNvSpPr>
          <p:nvPr/>
        </p:nvSpPr>
        <p:spPr>
          <a:xfrm>
            <a:off x="1013843" y="3468190"/>
            <a:ext cx="4893473" cy="2037077"/>
          </a:xfrm>
          <a:prstGeom prst="rect">
            <a:avLst/>
          </a:prstGeom>
        </p:spPr>
        <p:txBody>
          <a:bodyPr vert="horz" lIns="91440" tIns="45720" rIns="91440" bIns="45720" rtlCol="0" anchor="t">
            <a:noAutofit/>
          </a:bodyPr>
          <a:lstStyle>
            <a:lvl1pPr algn="r" defTabSz="914400" rtl="1" eaLnBrk="1" latinLnBrk="0" hangingPunct="1">
              <a:lnSpc>
                <a:spcPct val="90000"/>
              </a:lnSpc>
              <a:spcBef>
                <a:spcPct val="0"/>
              </a:spcBef>
              <a:buNone/>
              <a:defRPr sz="4400" b="1" i="0" kern="1200">
                <a:solidFill>
                  <a:schemeClr val="bg1"/>
                </a:solidFill>
                <a:latin typeface="☞DIODRUM ARABIC SEMIBOLD" pitchFamily="2" charset="-78"/>
                <a:ea typeface="+mj-ea"/>
                <a:cs typeface="☞DIODRUM ARABIC SEMIBOLD" pitchFamily="2" charset="-78"/>
              </a:defRPr>
            </a:lvl1pPr>
          </a:lstStyle>
          <a:p>
            <a:pPr marL="0" marR="0" lvl="0" indent="0" algn="ctr" defTabSz="914400" eaLnBrk="1" fontAlgn="auto" latinLnBrk="0" hangingPunct="1">
              <a:lnSpc>
                <a:spcPct val="130000"/>
              </a:lnSpc>
              <a:spcBef>
                <a:spcPct val="0"/>
              </a:spcBef>
              <a:spcAft>
                <a:spcPts val="0"/>
              </a:spcAft>
              <a:buClrTx/>
              <a:buSzTx/>
              <a:buFontTx/>
              <a:buNone/>
              <a:tabLst/>
              <a:defRPr/>
            </a:pPr>
            <a:r>
              <a:rPr lang="ar-SA" sz="3200" b="0">
                <a:latin typeface="☞DIODRUM ARABIC LIGHT" panose="00000400000000000000" pitchFamily="2" charset="-78"/>
                <a:cs typeface="☞DIODRUM ARABIC LIGHT" panose="00000400000000000000" pitchFamily="2" charset="-78"/>
              </a:rPr>
              <a:t>منهجية</a:t>
            </a:r>
          </a:p>
          <a:p>
            <a:pPr marL="0" marR="0" lvl="0" indent="0" algn="ctr" defTabSz="914400" eaLnBrk="1" fontAlgn="auto" latinLnBrk="0" hangingPunct="1">
              <a:lnSpc>
                <a:spcPct val="130000"/>
              </a:lnSpc>
              <a:spcBef>
                <a:spcPct val="0"/>
              </a:spcBef>
              <a:spcAft>
                <a:spcPts val="0"/>
              </a:spcAft>
              <a:buClrTx/>
              <a:buSzTx/>
              <a:buFontTx/>
              <a:buNone/>
              <a:tabLst/>
              <a:defRPr/>
            </a:pPr>
            <a:r>
              <a:rPr lang="ar-SA" sz="3500">
                <a:latin typeface="☞DIODRUM ARABIC" pitchFamily="2" charset="-78"/>
                <a:cs typeface="☞DIODRUM ARABIC" pitchFamily="2" charset="-78"/>
              </a:rPr>
              <a:t> </a:t>
            </a:r>
            <a:r>
              <a:rPr lang="ar-SA" sz="3500">
                <a:latin typeface="DiodrumArabic-Semibold" panose="00000700000000000000" pitchFamily="2" charset="-78"/>
                <a:cs typeface="DiodrumArabic-Semibold" panose="00000700000000000000" pitchFamily="2" charset="-78"/>
              </a:rPr>
              <a:t>مؤشر جاهزيــة تبنّي التقنيات الناشئة 2025</a:t>
            </a:r>
            <a:endParaRPr kumimoji="0" lang="ar-SA" sz="3500" u="none" strike="noStrike" kern="1200" cap="none" spc="0" normalizeH="0" baseline="0" noProof="0">
              <a:ln>
                <a:noFill/>
              </a:ln>
              <a:effectLst/>
              <a:uLnTx/>
              <a:uFillTx/>
              <a:latin typeface="DiodrumArabic-Semibold" panose="00000700000000000000" pitchFamily="2" charset="-78"/>
              <a:cs typeface="DiodrumArabic-Semibold" panose="00000700000000000000" pitchFamily="2" charset="-78"/>
            </a:endParaRPr>
          </a:p>
        </p:txBody>
      </p:sp>
      <p:sp>
        <p:nvSpPr>
          <p:cNvPr id="3" name="SecloreFooter">
            <a:extLst>
              <a:ext uri="{FF2B5EF4-FFF2-40B4-BE49-F238E27FC236}">
                <a16:creationId xmlns:a16="http://schemas.microsoft.com/office/drawing/2014/main" id="{917FC923-17F2-4182-994A-07CE7570B878}"/>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92446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D493C-4C9E-6AE7-F647-F7D2DB267210}"/>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EB2C0E38-B5AF-46BE-A740-78A35542A43A}"/>
              </a:ext>
            </a:extLst>
          </p:cNvPr>
          <p:cNvSpPr txBox="1">
            <a:spLocks/>
          </p:cNvSpPr>
          <p:nvPr/>
        </p:nvSpPr>
        <p:spPr>
          <a:xfrm>
            <a:off x="495906" y="607272"/>
            <a:ext cx="5821397" cy="711851"/>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a:ln>
                  <a:noFill/>
                </a:ln>
                <a:solidFill>
                  <a:srgbClr val="1CC182"/>
                </a:solidFill>
                <a:effectLst/>
                <a:uLnTx/>
                <a:uFillTx/>
                <a:latin typeface="DiodrumArabic-Semibold" panose="00000700000000000000" pitchFamily="2" charset="-78"/>
                <a:cs typeface="DiodrumArabic-Semibold" panose="00000700000000000000" pitchFamily="2" charset="-78"/>
              </a:rPr>
              <a:t>3. </a:t>
            </a:r>
            <a:r>
              <a:rPr kumimoji="0" lang="ar-SA" sz="2000" b="1" i="0" u="none" strike="noStrike" kern="1200" cap="none" spc="0" normalizeH="0" baseline="0" noProof="0">
                <a:ln>
                  <a:noFill/>
                </a:ln>
                <a:solidFill>
                  <a:srgbClr val="3F3578"/>
                </a:solidFill>
                <a:effectLst/>
                <a:uLnTx/>
                <a:uFillTx/>
                <a:latin typeface="DiodrumArabic-Medium" panose="00000600000000000000" pitchFamily="2" charset="-78"/>
                <a:ea typeface="+mn-ea"/>
                <a:cs typeface="DiodrumArabic-Medium" panose="00000600000000000000" pitchFamily="2" charset="-78"/>
              </a:rPr>
              <a:t>منهجية مؤشر جاهزية تبنّي التقنيات الناشئة 2025</a:t>
            </a:r>
            <a:endParaRPr kumimoji="0" lang="ar-SA" sz="2000" b="1" i="0" u="none" strike="noStrike" kern="1200" cap="none" spc="0" normalizeH="0" baseline="0" noProof="0">
              <a:ln>
                <a:noFill/>
              </a:ln>
              <a:solidFill>
                <a:srgbClr val="3F3578"/>
              </a:solidFill>
              <a:effectLst/>
              <a:uLnTx/>
              <a:uFillTx/>
              <a:latin typeface="DiodrumArabic-Semibold" panose="00000700000000000000" pitchFamily="2" charset="-78"/>
              <a:cs typeface="DiodrumArabic-Semibold" panose="00000700000000000000" pitchFamily="2" charset="-78"/>
            </a:endParaRPr>
          </a:p>
        </p:txBody>
      </p:sp>
      <p:sp>
        <p:nvSpPr>
          <p:cNvPr id="4" name="Title 2">
            <a:extLst>
              <a:ext uri="{FF2B5EF4-FFF2-40B4-BE49-F238E27FC236}">
                <a16:creationId xmlns:a16="http://schemas.microsoft.com/office/drawing/2014/main" id="{607D225C-94B0-4062-F2AF-FC745F28CA16}"/>
              </a:ext>
            </a:extLst>
          </p:cNvPr>
          <p:cNvSpPr txBox="1">
            <a:spLocks/>
          </p:cNvSpPr>
          <p:nvPr/>
        </p:nvSpPr>
        <p:spPr>
          <a:xfrm>
            <a:off x="817655" y="1141682"/>
            <a:ext cx="5499648" cy="405143"/>
          </a:xfrm>
          <a:prstGeom prst="rect">
            <a:avLst/>
          </a:prstGeom>
          <a:noFill/>
        </p:spPr>
        <p:txBody>
          <a:bodyPr vert="horz" lIns="102913" tIns="0" rIns="102913" bIns="0" rtlCol="0" anchor="ctr">
            <a:noAutofit/>
          </a:bodyPr>
          <a:lstStyle>
            <a:defPPr>
              <a:defRPr lang="en-US"/>
            </a:defPPr>
            <a:lvl1pPr marR="0" lvl="0" indent="0" algn="r" defTabSz="514614" rtl="1" fontAlgn="auto">
              <a:lnSpc>
                <a:spcPct val="100000"/>
              </a:lnSpc>
              <a:spcBef>
                <a:spcPct val="0"/>
              </a:spcBef>
              <a:spcAft>
                <a:spcPts val="0"/>
              </a:spcAft>
              <a:buClrTx/>
              <a:buSzTx/>
              <a:buFontTx/>
              <a:buNone/>
              <a:tabLst/>
              <a:defRPr kumimoji="0" sz="1600" b="1" i="0" u="none" strike="noStrike" cap="none" spc="0" normalizeH="0" baseline="0">
                <a:ln>
                  <a:noFill/>
                </a:ln>
                <a:solidFill>
                  <a:srgbClr val="0078AD"/>
                </a:solidFill>
                <a:effectLst/>
                <a:uLnTx/>
                <a:uFillTx/>
                <a:latin typeface="Bahij Janna" panose="02040503050201020203" pitchFamily="18" charset="-78"/>
                <a:cs typeface="Bahij Janna" panose="02040503050201020203" pitchFamily="18" charset="-78"/>
              </a:defRPr>
            </a:lvl1pPr>
          </a:lstStyle>
          <a:p>
            <a:pPr marL="0" marR="0" lvl="0" indent="0" algn="r" defTabSz="514614" rtl="1"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3.1</a:t>
            </a:r>
            <a:r>
              <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 </a:t>
            </a:r>
            <a:r>
              <a:rPr kumimoji="0" lang="ar-S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rPr>
              <a:t>الإطار العام للمؤشر</a:t>
            </a:r>
            <a:endParaRPr kumimoji="0" lang="ar-QA" b="1" i="0" u="none" strike="noStrike" kern="1200" cap="none" spc="0" normalizeH="0" baseline="0" noProof="0">
              <a:ln>
                <a:noFill/>
              </a:ln>
              <a:solidFill>
                <a:srgbClr val="7C32C9"/>
              </a:solidFill>
              <a:effectLst/>
              <a:uLnTx/>
              <a:uFillTx/>
              <a:latin typeface="DiodrumArabic-Semibold" panose="00000700000000000000" pitchFamily="2" charset="-78"/>
              <a:cs typeface="DiodrumArabic-Semibold" panose="00000700000000000000" pitchFamily="2" charset="-78"/>
            </a:endParaRPr>
          </a:p>
        </p:txBody>
      </p:sp>
      <p:sp>
        <p:nvSpPr>
          <p:cNvPr id="5" name="TextBox 4">
            <a:extLst>
              <a:ext uri="{FF2B5EF4-FFF2-40B4-BE49-F238E27FC236}">
                <a16:creationId xmlns:a16="http://schemas.microsoft.com/office/drawing/2014/main" id="{2C71E240-9091-636C-8CA1-CE40B6AE235B}"/>
              </a:ext>
            </a:extLst>
          </p:cNvPr>
          <p:cNvSpPr txBox="1"/>
          <p:nvPr/>
        </p:nvSpPr>
        <p:spPr>
          <a:xfrm>
            <a:off x="401321" y="1531691"/>
            <a:ext cx="5915982" cy="1637884"/>
          </a:xfrm>
          <a:prstGeom prst="rect">
            <a:avLst/>
          </a:prstGeom>
          <a:noFill/>
        </p:spPr>
        <p:txBody>
          <a:bodyPr wrap="square" lIns="91440" tIns="45720" rIns="91440" bIns="45720" anchor="t">
            <a:spAutoFit/>
          </a:bodyPr>
          <a:lstStyle/>
          <a:p>
            <a:pPr marL="0" marR="0" lvl="0" indent="0" algn="justLow" defTabSz="457200" rtl="1">
              <a:lnSpc>
                <a:spcPct val="150000"/>
              </a:lnSpc>
              <a:buNone/>
              <a:tabLst/>
              <a:defRPr/>
            </a:pPr>
            <a:r>
              <a:rPr kumimoji="0" lang="ar-SA" sz="1100" b="1" i="0" u="none" strike="noStrike" kern="1200" cap="none" spc="0" normalizeH="0" baseline="0" noProof="0">
                <a:ln>
                  <a:noFill/>
                </a:ln>
                <a:solidFill>
                  <a:srgbClr val="2A206A"/>
                </a:solidFill>
                <a:effectLst/>
                <a:uLnTx/>
                <a:uFillTx/>
                <a:latin typeface="☞DIODRUM ARABIC SEMIBOLD" panose="00000700000000000000" pitchFamily="2" charset="-78"/>
                <a:cs typeface="☞DIODRUM ARABIC SEMIBOLD" panose="00000700000000000000" pitchFamily="2" charset="-78"/>
              </a:rPr>
              <a:t>طوّرت الهيئة إطار مؤشر جاهزية تبني التقنيات الناشئة للجهات الحكومية الذي يتكون </a:t>
            </a:r>
            <a:r>
              <a:rPr lang="ar-SA" sz="1100">
                <a:solidFill>
                  <a:srgbClr val="2A206A"/>
                </a:solidFill>
                <a:latin typeface="☞DIODRUM ARABIC SEMIBOLD" panose="00000700000000000000" pitchFamily="2" charset="-78"/>
                <a:cs typeface="☞DIODRUM ARABIC SEMIBOLD" panose="00000700000000000000" pitchFamily="2" charset="-78"/>
              </a:rPr>
              <a:t>من</a:t>
            </a:r>
            <a:r>
              <a:rPr kumimoji="0" lang="ar-SA" sz="1100" b="1" i="0" u="none" strike="noStrike" kern="1200" cap="none" spc="0" normalizeH="0" baseline="0" noProof="0">
                <a:ln>
                  <a:noFill/>
                </a:ln>
                <a:solidFill>
                  <a:srgbClr val="2A206A"/>
                </a:solidFill>
                <a:effectLst/>
                <a:uLnTx/>
                <a:uFillTx/>
                <a:latin typeface="☞DIODRUM ARABIC SEMIBOLD" panose="00000700000000000000" pitchFamily="2" charset="-78"/>
                <a:cs typeface="☞DIODRUM ARABIC SEMIBOLD" panose="00000700000000000000" pitchFamily="2" charset="-78"/>
              </a:rPr>
              <a:t>:                                 </a:t>
            </a:r>
            <a:endParaRPr lang="ar-SA" sz="1100" b="0" i="0" u="none" strike="noStrike" kern="1200" cap="none" spc="0" normalizeH="0" baseline="0" noProof="0">
              <a:ln>
                <a:noFill/>
              </a:ln>
              <a:solidFill>
                <a:srgbClr val="2A206A"/>
              </a:solidFill>
              <a:effectLst/>
              <a:uLnTx/>
              <a:uFillTx/>
              <a:latin typeface="☞DIODRUM ARABIC SEMIBOLD" panose="00000700000000000000" pitchFamily="2" charset="-78"/>
              <a:cs typeface="☞DIODRUM ARABIC SEMIBOLD" panose="00000700000000000000" pitchFamily="2" charset="-78"/>
            </a:endParaRPr>
          </a:p>
          <a:p>
            <a:pPr lvl="0" algn="r" defTabSz="986912" rtl="1">
              <a:lnSpc>
                <a:spcPct val="150000"/>
              </a:lnSpc>
              <a:spcBef>
                <a:spcPts val="600"/>
              </a:spcBef>
              <a:defRPr/>
            </a:pPr>
            <a:r>
              <a:rPr lang="ar" altLang="en-US" sz="1100" b="1" bmk="">
                <a:solidFill>
                  <a:srgbClr val="2A206A"/>
                </a:solidFill>
                <a:latin typeface="DiodrumArabic-Medium" panose="00000600000000000000" pitchFamily="2" charset="-78"/>
                <a:ea typeface="Calibri"/>
                <a:cs typeface="DiodrumArabic-Medium"/>
              </a:rPr>
              <a:t>(4) </a:t>
            </a:r>
            <a:r>
              <a:rPr lang="ar-SA" altLang="en-US" sz="1100" b="1" bmk="">
                <a:solidFill>
                  <a:srgbClr val="2A206A"/>
                </a:solidFill>
                <a:latin typeface="DiodrumArabic-Medium" panose="00000600000000000000" pitchFamily="2" charset="-78"/>
                <a:ea typeface="Calibri"/>
                <a:cs typeface="DiodrumArabic-Medium"/>
              </a:rPr>
              <a:t>      </a:t>
            </a:r>
            <a:r>
              <a:rPr lang="ar" altLang="en-US" sz="1100" bmk="">
                <a:solidFill>
                  <a:srgbClr val="2A206A"/>
                </a:solidFill>
                <a:latin typeface="DiodrumArabic-Medium" panose="00000600000000000000" pitchFamily="2" charset="-78"/>
                <a:cs typeface="DiodrumArabic-Medium"/>
              </a:rPr>
              <a:t>قدرات رئيسة</a:t>
            </a:r>
            <a:r>
              <a:rPr lang="ar-SA" altLang="en-US" sz="1100" bmk="">
                <a:solidFill>
                  <a:srgbClr val="2A206A"/>
                </a:solidFill>
                <a:latin typeface="DiodrumArabic-Medium" panose="00000600000000000000" pitchFamily="2" charset="-78"/>
                <a:cs typeface="DiodrumArabic-Medium"/>
              </a:rPr>
              <a:t> وهي:</a:t>
            </a:r>
            <a:r>
              <a:rPr lang="ar" altLang="en-US" sz="1100" bmk="">
                <a:solidFill>
                  <a:srgbClr val="2A206A"/>
                </a:solidFill>
                <a:latin typeface="DiodrumArabic-Medium" panose="00000600000000000000" pitchFamily="2" charset="-78"/>
                <a:cs typeface="DiodrumArabic-Medium"/>
              </a:rPr>
              <a:t> (البحث</a:t>
            </a:r>
            <a:r>
              <a:rPr lang="ar-SA" altLang="en-US" sz="1100" bmk="">
                <a:solidFill>
                  <a:srgbClr val="2A206A"/>
                </a:solidFill>
                <a:latin typeface="DiodrumArabic-Medium" panose="00000600000000000000" pitchFamily="2" charset="-78"/>
                <a:cs typeface="DiodrumArabic-Medium"/>
              </a:rPr>
              <a:t>،</a:t>
            </a:r>
            <a:r>
              <a:rPr lang="ar" altLang="en-US" sz="1100" bmk="">
                <a:solidFill>
                  <a:srgbClr val="2A206A"/>
                </a:solidFill>
                <a:latin typeface="DiodrumArabic-Medium" panose="00000600000000000000" pitchFamily="2" charset="-78"/>
                <a:cs typeface="DiodrumArabic-Medium"/>
              </a:rPr>
              <a:t> </a:t>
            </a:r>
            <a:r>
              <a:rPr lang="ar-SA" altLang="en-US" sz="1100" bmk="">
                <a:solidFill>
                  <a:srgbClr val="2A206A"/>
                </a:solidFill>
                <a:latin typeface="DiodrumArabic-Medium" panose="00000600000000000000" pitchFamily="2" charset="-78"/>
                <a:cs typeface="DiodrumArabic-Medium"/>
              </a:rPr>
              <a:t>و</a:t>
            </a:r>
            <a:r>
              <a:rPr lang="ar-JO" altLang="en-US" sz="1100" bmk="">
                <a:solidFill>
                  <a:srgbClr val="2A206A"/>
                </a:solidFill>
                <a:latin typeface="DiodrumArabic-Medium" panose="00000600000000000000" pitchFamily="2" charset="-78"/>
                <a:ea typeface="Calibri"/>
                <a:cs typeface="DiodrumArabic-Medium"/>
              </a:rPr>
              <a:t>التواصل</a:t>
            </a:r>
            <a:r>
              <a:rPr lang="ar" altLang="en-US" sz="1100" bmk="">
                <a:solidFill>
                  <a:srgbClr val="2A206A"/>
                </a:solidFill>
                <a:latin typeface="DiodrumArabic-Medium" panose="00000600000000000000" pitchFamily="2" charset="-78"/>
                <a:ea typeface="Calibri"/>
                <a:cs typeface="DiodrumArabic-Medium"/>
              </a:rPr>
              <a:t>، </a:t>
            </a:r>
            <a:r>
              <a:rPr lang="ar-SA" altLang="en-US" sz="1100" bmk="">
                <a:solidFill>
                  <a:srgbClr val="2A206A"/>
                </a:solidFill>
                <a:latin typeface="DiodrumArabic-Medium" panose="00000600000000000000" pitchFamily="2" charset="-78"/>
                <a:ea typeface="Calibri"/>
                <a:cs typeface="DiodrumArabic-Medium"/>
              </a:rPr>
              <a:t>و</a:t>
            </a:r>
            <a:r>
              <a:rPr lang="ar" altLang="en-US" sz="1100" bmk="">
                <a:solidFill>
                  <a:srgbClr val="2A206A"/>
                </a:solidFill>
                <a:latin typeface="DiodrumArabic-Medium" panose="00000600000000000000" pitchFamily="2" charset="-78"/>
                <a:ea typeface="Calibri"/>
                <a:cs typeface="DiodrumArabic-Medium"/>
              </a:rPr>
              <a:t>الإثبا</a:t>
            </a:r>
            <a:r>
              <a:rPr lang="ar-SA" altLang="en-US" sz="1100" bmk="">
                <a:solidFill>
                  <a:srgbClr val="2A206A"/>
                </a:solidFill>
                <a:latin typeface="DiodrumArabic-Medium" panose="00000600000000000000" pitchFamily="2" charset="-78"/>
                <a:ea typeface="Calibri"/>
                <a:cs typeface="DiodrumArabic-Medium"/>
              </a:rPr>
              <a:t>ت</a:t>
            </a:r>
            <a:r>
              <a:rPr lang="ar" altLang="en-US" sz="1100" bmk="">
                <a:solidFill>
                  <a:srgbClr val="2A206A"/>
                </a:solidFill>
                <a:latin typeface="DiodrumArabic-Medium" panose="00000600000000000000" pitchFamily="2" charset="-78"/>
                <a:ea typeface="Calibri"/>
                <a:cs typeface="DiodrumArabic-Medium"/>
              </a:rPr>
              <a:t>، والتكامل). </a:t>
            </a:r>
            <a:endParaRPr lang="ar" altLang="en-US" sz="1100">
              <a:solidFill>
                <a:srgbClr val="2A206A"/>
              </a:solidFill>
              <a:latin typeface="DiodrumArabic-Medium" panose="00000600000000000000" pitchFamily="2" charset="-78"/>
              <a:ea typeface="Calibri"/>
              <a:cs typeface="DiodrumArabic-Medium"/>
            </a:endParaRPr>
          </a:p>
          <a:p>
            <a:pPr lvl="0" algn="r" defTabSz="986912" rtl="1">
              <a:lnSpc>
                <a:spcPct val="150000"/>
              </a:lnSpc>
              <a:spcBef>
                <a:spcPts val="600"/>
              </a:spcBef>
              <a:defRPr/>
            </a:pPr>
            <a:r>
              <a:rPr lang="ar" altLang="en-US" sz="1100" b="1" bmk="">
                <a:solidFill>
                  <a:srgbClr val="2A206A"/>
                </a:solidFill>
                <a:latin typeface="DiodrumArabic-Medium" panose="00000600000000000000" pitchFamily="2" charset="-78"/>
                <a:ea typeface="Calibri"/>
                <a:cs typeface="DiodrumArabic-Medium"/>
              </a:rPr>
              <a:t>(12) </a:t>
            </a:r>
            <a:r>
              <a:rPr lang="ar-SA" altLang="en-US" sz="1100" b="1" bmk="">
                <a:solidFill>
                  <a:srgbClr val="2A206A"/>
                </a:solidFill>
                <a:latin typeface="DiodrumArabic-Medium" panose="00000600000000000000" pitchFamily="2" charset="-78"/>
                <a:ea typeface="Calibri"/>
                <a:cs typeface="DiodrumArabic-Medium"/>
              </a:rPr>
              <a:t>     </a:t>
            </a:r>
            <a:r>
              <a:rPr lang="ar" altLang="en-US" sz="1100" bmk="">
                <a:solidFill>
                  <a:srgbClr val="2A206A"/>
                </a:solidFill>
                <a:latin typeface="DiodrumArabic-Medium" panose="00000600000000000000" pitchFamily="2" charset="-78"/>
                <a:cs typeface="DiodrumArabic-Medium"/>
              </a:rPr>
              <a:t>عن</a:t>
            </a:r>
            <a:r>
              <a:rPr lang="ar-SA" altLang="en-US" sz="1100" bmk="">
                <a:solidFill>
                  <a:srgbClr val="2A206A"/>
                </a:solidFill>
                <a:latin typeface="DiodrumArabic-Medium" panose="00000600000000000000" pitchFamily="2" charset="-78"/>
                <a:cs typeface="DiodrumArabic-Medium"/>
              </a:rPr>
              <a:t>صرًا</a:t>
            </a:r>
            <a:r>
              <a:rPr lang="ar" altLang="en-US" sz="1100" bmk="">
                <a:solidFill>
                  <a:srgbClr val="2A206A"/>
                </a:solidFill>
                <a:latin typeface="DiodrumArabic-Medium" panose="00000600000000000000" pitchFamily="2" charset="-78"/>
                <a:cs typeface="DiodrumArabic-Medium"/>
              </a:rPr>
              <a:t> متفرع</a:t>
            </a:r>
            <a:r>
              <a:rPr lang="ar-SA" altLang="en-US" sz="1100" bmk="">
                <a:solidFill>
                  <a:srgbClr val="2A206A"/>
                </a:solidFill>
                <a:latin typeface="DiodrumArabic-Medium" panose="00000600000000000000" pitchFamily="2" charset="-78"/>
                <a:cs typeface="DiodrumArabic-Medium"/>
              </a:rPr>
              <a:t>ًا</a:t>
            </a:r>
            <a:r>
              <a:rPr lang="ar" altLang="en-US" sz="1100" bmk="">
                <a:solidFill>
                  <a:srgbClr val="2A206A"/>
                </a:solidFill>
                <a:latin typeface="DiodrumArabic-Medium" panose="00000600000000000000" pitchFamily="2" charset="-78"/>
                <a:cs typeface="DiodrumArabic-Medium"/>
              </a:rPr>
              <a:t> من </a:t>
            </a:r>
            <a:r>
              <a:rPr lang="ar" altLang="en-US" sz="1100" bmk="">
                <a:solidFill>
                  <a:srgbClr val="2A206A"/>
                </a:solidFill>
                <a:latin typeface="DiodrumArabic-Medium" panose="00000600000000000000" pitchFamily="2" charset="-78"/>
                <a:ea typeface="Calibri"/>
                <a:cs typeface="DiodrumArabic-Medium"/>
              </a:rPr>
              <a:t>القدرات </a:t>
            </a:r>
            <a:r>
              <a:rPr lang="ar-SA" altLang="en-US" sz="1100" bmk="">
                <a:solidFill>
                  <a:srgbClr val="2A206A"/>
                </a:solidFill>
                <a:latin typeface="DiodrumArabic-Medium" panose="00000600000000000000" pitchFamily="2" charset="-78"/>
                <a:ea typeface="Calibri"/>
                <a:cs typeface="DiodrumArabic-Medium"/>
              </a:rPr>
              <a:t>(</a:t>
            </a:r>
            <a:r>
              <a:rPr lang="ar" altLang="en-US" sz="1100" bmk="">
                <a:solidFill>
                  <a:srgbClr val="2A206A"/>
                </a:solidFill>
                <a:latin typeface="DiodrumArabic-Medium" panose="00000600000000000000" pitchFamily="2" charset="-78"/>
                <a:ea typeface="Calibri"/>
                <a:cs typeface="DiodrumArabic-Medium"/>
              </a:rPr>
              <a:t>الأربعة</a:t>
            </a:r>
            <a:r>
              <a:rPr lang="ar-SA" altLang="en-US" sz="1100" bmk="">
                <a:solidFill>
                  <a:srgbClr val="2A206A"/>
                </a:solidFill>
                <a:latin typeface="DiodrumArabic-Medium" panose="00000600000000000000" pitchFamily="2" charset="-78"/>
                <a:ea typeface="Calibri"/>
                <a:cs typeface="DiodrumArabic-Medium"/>
              </a:rPr>
              <a:t>)</a:t>
            </a:r>
            <a:r>
              <a:rPr lang="ar" altLang="en-US" sz="1100" bmk="">
                <a:solidFill>
                  <a:srgbClr val="2A206A"/>
                </a:solidFill>
                <a:latin typeface="DiodrumArabic-Medium" panose="00000600000000000000" pitchFamily="2" charset="-78"/>
                <a:ea typeface="Calibri"/>
                <a:cs typeface="DiodrumArabic-Medium"/>
              </a:rPr>
              <a:t>. </a:t>
            </a:r>
            <a:endParaRPr lang="ar" altLang="en-US" sz="1100">
              <a:solidFill>
                <a:srgbClr val="2A206A"/>
              </a:solidFill>
              <a:latin typeface="DiodrumArabic-Medium" panose="00000600000000000000" pitchFamily="2" charset="-78"/>
              <a:ea typeface="Calibri"/>
              <a:cs typeface="DiodrumArabic-Medium"/>
            </a:endParaRPr>
          </a:p>
          <a:p>
            <a:pPr lvl="0" algn="r" defTabSz="986912" rtl="1">
              <a:lnSpc>
                <a:spcPct val="150000"/>
              </a:lnSpc>
              <a:spcBef>
                <a:spcPts val="600"/>
              </a:spcBef>
              <a:defRPr/>
            </a:pPr>
            <a:r>
              <a:rPr lang="ar" altLang="en-US" sz="1100" b="1" bmk="">
                <a:solidFill>
                  <a:srgbClr val="2A206A"/>
                </a:solidFill>
                <a:latin typeface="DiodrumArabic-Medium" panose="00000600000000000000" pitchFamily="2" charset="-78"/>
                <a:ea typeface="Calibri"/>
                <a:cs typeface="DiodrumArabic-Medium"/>
              </a:rPr>
              <a:t>(26) </a:t>
            </a:r>
            <a:r>
              <a:rPr lang="ar-SA" altLang="en-US" sz="1100" b="1" bmk="">
                <a:solidFill>
                  <a:srgbClr val="2A206A"/>
                </a:solidFill>
                <a:latin typeface="DiodrumArabic-Medium" panose="00000600000000000000" pitchFamily="2" charset="-78"/>
                <a:ea typeface="Calibri"/>
                <a:cs typeface="DiodrumArabic-Medium"/>
              </a:rPr>
              <a:t>    </a:t>
            </a:r>
            <a:r>
              <a:rPr lang="ar-SA" altLang="en-US" sz="1100" bmk="">
                <a:solidFill>
                  <a:srgbClr val="2A206A"/>
                </a:solidFill>
                <a:latin typeface="DiodrumArabic-Medium" panose="00000600000000000000" pitchFamily="2" charset="-78"/>
                <a:cs typeface="DiodrumArabic-Medium"/>
              </a:rPr>
              <a:t>معيارًا</a:t>
            </a:r>
            <a:r>
              <a:rPr lang="ar" altLang="en-US" sz="1100" bmk="">
                <a:solidFill>
                  <a:srgbClr val="2A206A"/>
                </a:solidFill>
                <a:latin typeface="DiodrumArabic-Medium" panose="00000600000000000000" pitchFamily="2" charset="-78"/>
                <a:cs typeface="DiodrumArabic-Medium"/>
              </a:rPr>
              <a:t> </a:t>
            </a:r>
            <a:r>
              <a:rPr lang="ar-SA" altLang="en-US" sz="1100" bmk="">
                <a:solidFill>
                  <a:srgbClr val="2A206A"/>
                </a:solidFill>
                <a:latin typeface="DiodrumArabic-Medium" panose="00000600000000000000" pitchFamily="2" charset="-78"/>
                <a:cs typeface="DiodrumArabic-Medium"/>
              </a:rPr>
              <a:t>منبثقًا</a:t>
            </a:r>
            <a:r>
              <a:rPr lang="ar" altLang="en-US" sz="1100" bmk="">
                <a:solidFill>
                  <a:srgbClr val="2A206A"/>
                </a:solidFill>
                <a:latin typeface="DiodrumArabic-Medium" panose="00000600000000000000" pitchFamily="2" charset="-78"/>
                <a:cs typeface="DiodrumArabic-Medium"/>
              </a:rPr>
              <a:t> </a:t>
            </a:r>
            <a:r>
              <a:rPr lang="ar" altLang="en-US" sz="1100" bmk="">
                <a:solidFill>
                  <a:srgbClr val="2A206A"/>
                </a:solidFill>
                <a:latin typeface="DiodrumArabic-Medium" panose="00000600000000000000" pitchFamily="2" charset="-78"/>
                <a:ea typeface="Calibri"/>
                <a:cs typeface="DiodrumArabic-Medium"/>
              </a:rPr>
              <a:t>عن هذه العناصر. </a:t>
            </a:r>
            <a:endParaRPr lang="ar" altLang="en-US" sz="1100">
              <a:solidFill>
                <a:srgbClr val="2A206A"/>
              </a:solidFill>
              <a:latin typeface="DiodrumArabic-Medium" panose="00000600000000000000" pitchFamily="2" charset="-78"/>
              <a:ea typeface="Calibri"/>
              <a:cs typeface="DiodrumArabic-Medium"/>
            </a:endParaRPr>
          </a:p>
          <a:p>
            <a:pPr lvl="0" algn="r" defTabSz="986912" rtl="1">
              <a:lnSpc>
                <a:spcPct val="150000"/>
              </a:lnSpc>
              <a:spcBef>
                <a:spcPts val="600"/>
              </a:spcBef>
              <a:defRPr/>
            </a:pPr>
            <a:r>
              <a:rPr lang="ar" altLang="en-US" sz="1100" b="1" bmk="">
                <a:solidFill>
                  <a:srgbClr val="2A206A"/>
                </a:solidFill>
                <a:latin typeface="DiodrumArabic-Medium" panose="00000600000000000000" pitchFamily="2" charset="-78"/>
                <a:ea typeface="Calibri"/>
                <a:cs typeface="DiodrumArabic-Medium"/>
              </a:rPr>
              <a:t>(4) </a:t>
            </a:r>
            <a:r>
              <a:rPr lang="ar-SA" altLang="en-US" sz="1100" b="1" bmk="">
                <a:solidFill>
                  <a:srgbClr val="2A206A"/>
                </a:solidFill>
                <a:latin typeface="DiodrumArabic-Medium" panose="00000600000000000000" pitchFamily="2" charset="-78"/>
                <a:ea typeface="Calibri"/>
                <a:cs typeface="DiodrumArabic-Medium"/>
              </a:rPr>
              <a:t>      </a:t>
            </a:r>
            <a:r>
              <a:rPr lang="ar" altLang="en-US" sz="1100" bmk="">
                <a:solidFill>
                  <a:srgbClr val="2A206A"/>
                </a:solidFill>
                <a:latin typeface="DiodrumArabic-Medium" panose="00000600000000000000" pitchFamily="2" charset="-78"/>
                <a:ea typeface="Calibri"/>
                <a:cs typeface="DiodrumArabic-Medium"/>
              </a:rPr>
              <a:t>أبعاد متقاطعة للعناصر</a:t>
            </a:r>
            <a:r>
              <a:rPr lang="ar-SA" altLang="en-US" sz="1100" bmk="">
                <a:solidFill>
                  <a:srgbClr val="2A206A"/>
                </a:solidFill>
                <a:latin typeface="DiodrumArabic-Medium" panose="00000600000000000000" pitchFamily="2" charset="-78"/>
                <a:ea typeface="Calibri"/>
                <a:cs typeface="DiodrumArabic-Medium"/>
              </a:rPr>
              <a:t> جميعها</a:t>
            </a:r>
            <a:r>
              <a:rPr lang="ar" altLang="en-US" sz="1100" bmk="">
                <a:solidFill>
                  <a:srgbClr val="2A206A"/>
                </a:solidFill>
                <a:latin typeface="DiodrumArabic-Medium" panose="00000600000000000000" pitchFamily="2" charset="-78"/>
                <a:ea typeface="Calibri"/>
                <a:cs typeface="DiodrumArabic-Medium"/>
              </a:rPr>
              <a:t>.</a:t>
            </a:r>
            <a:endParaRPr lang="ar" altLang="en-US" sz="1100">
              <a:solidFill>
                <a:srgbClr val="2A206A"/>
              </a:solidFill>
              <a:latin typeface="DiodrumArabic-Medium" panose="00000600000000000000" pitchFamily="2" charset="-78"/>
              <a:ea typeface="Calibri"/>
              <a:cs typeface="DiodrumArabic-Medium"/>
            </a:endParaRPr>
          </a:p>
        </p:txBody>
      </p:sp>
      <p:sp>
        <p:nvSpPr>
          <p:cNvPr id="6" name="Rectangle: Rounded Corners 5">
            <a:extLst>
              <a:ext uri="{FF2B5EF4-FFF2-40B4-BE49-F238E27FC236}">
                <a16:creationId xmlns:a16="http://schemas.microsoft.com/office/drawing/2014/main" id="{4ABD705E-BBB4-B762-D13A-0F9E1B45AEBC}"/>
              </a:ext>
            </a:extLst>
          </p:cNvPr>
          <p:cNvSpPr/>
          <p:nvPr/>
        </p:nvSpPr>
        <p:spPr>
          <a:xfrm>
            <a:off x="5926366" y="1926040"/>
            <a:ext cx="340742" cy="245986"/>
          </a:xfrm>
          <a:prstGeom prst="roundRect">
            <a:avLst/>
          </a:prstGeom>
          <a:solidFill>
            <a:srgbClr val="2A20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DiodrumArabic-Semibold" panose="00000700000000000000" pitchFamily="2" charset="-78"/>
              <a:cs typeface="DiodrumArabic-Semibold" panose="00000700000000000000" pitchFamily="2" charset="-78"/>
            </a:endParaRPr>
          </a:p>
        </p:txBody>
      </p:sp>
      <p:sp>
        <p:nvSpPr>
          <p:cNvPr id="9" name="TextBox 8">
            <a:extLst>
              <a:ext uri="{FF2B5EF4-FFF2-40B4-BE49-F238E27FC236}">
                <a16:creationId xmlns:a16="http://schemas.microsoft.com/office/drawing/2014/main" id="{AD54FC65-2EDE-ED2A-106D-9831F37094D6}"/>
              </a:ext>
            </a:extLst>
          </p:cNvPr>
          <p:cNvSpPr txBox="1"/>
          <p:nvPr/>
        </p:nvSpPr>
        <p:spPr>
          <a:xfrm>
            <a:off x="6016784" y="1964986"/>
            <a:ext cx="167268" cy="168008"/>
          </a:xfrm>
          <a:prstGeom prst="rect">
            <a:avLst/>
          </a:prstGeom>
          <a:noFill/>
        </p:spPr>
        <p:txBody>
          <a:bodyPr wrap="square" rtlCol="0" anchor="ctr">
            <a:noAutofit/>
          </a:bodyPr>
          <a:lstStyle/>
          <a:p>
            <a:pPr algn="ctr" defTabSz="490113" rtl="1">
              <a:spcAft>
                <a:spcPts val="323"/>
              </a:spcAft>
            </a:pPr>
            <a:r>
              <a:rPr lang="ar-SA" sz="1100" kern="0">
                <a:solidFill>
                  <a:schemeClr val="bg1"/>
                </a:solidFill>
                <a:latin typeface="DiodrumArabic-Semibold" panose="00000700000000000000" pitchFamily="2" charset="-78"/>
                <a:cs typeface="DiodrumArabic-Semibold" panose="00000700000000000000" pitchFamily="2" charset="-78"/>
              </a:rPr>
              <a:t>4</a:t>
            </a:r>
            <a:endParaRPr lang="en-US" sz="1100" kern="0">
              <a:solidFill>
                <a:schemeClr val="bg1"/>
              </a:solidFill>
              <a:latin typeface="DiodrumArabic-Semibold" panose="00000700000000000000" pitchFamily="2" charset="-78"/>
              <a:cs typeface="DiodrumArabic-Semibold" panose="00000700000000000000" pitchFamily="2" charset="-78"/>
            </a:endParaRPr>
          </a:p>
        </p:txBody>
      </p:sp>
      <p:sp>
        <p:nvSpPr>
          <p:cNvPr id="10" name="Rectangle: Rounded Corners 9">
            <a:extLst>
              <a:ext uri="{FF2B5EF4-FFF2-40B4-BE49-F238E27FC236}">
                <a16:creationId xmlns:a16="http://schemas.microsoft.com/office/drawing/2014/main" id="{628E05A8-657D-A564-37F5-4F8A1DCC8D6D}"/>
              </a:ext>
            </a:extLst>
          </p:cNvPr>
          <p:cNvSpPr/>
          <p:nvPr/>
        </p:nvSpPr>
        <p:spPr>
          <a:xfrm>
            <a:off x="5930979" y="2254680"/>
            <a:ext cx="340742" cy="245986"/>
          </a:xfrm>
          <a:prstGeom prst="roundRect">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DiodrumArabic-Semibold" panose="00000700000000000000" pitchFamily="2" charset="-78"/>
              <a:cs typeface="DiodrumArabic-Semibold" panose="00000700000000000000" pitchFamily="2" charset="-78"/>
            </a:endParaRPr>
          </a:p>
        </p:txBody>
      </p:sp>
      <p:sp>
        <p:nvSpPr>
          <p:cNvPr id="11" name="TextBox 10">
            <a:extLst>
              <a:ext uri="{FF2B5EF4-FFF2-40B4-BE49-F238E27FC236}">
                <a16:creationId xmlns:a16="http://schemas.microsoft.com/office/drawing/2014/main" id="{EBAC8F61-6303-86ED-53BE-BA9FD26EAA1D}"/>
              </a:ext>
            </a:extLst>
          </p:cNvPr>
          <p:cNvSpPr txBox="1"/>
          <p:nvPr/>
        </p:nvSpPr>
        <p:spPr>
          <a:xfrm>
            <a:off x="5864180" y="2272799"/>
            <a:ext cx="458986" cy="197815"/>
          </a:xfrm>
          <a:prstGeom prst="rect">
            <a:avLst/>
          </a:prstGeom>
          <a:noFill/>
        </p:spPr>
        <p:txBody>
          <a:bodyPr wrap="square" rtlCol="0" anchor="ctr">
            <a:noAutofit/>
          </a:bodyPr>
          <a:lstStyle/>
          <a:p>
            <a:pPr algn="ctr" defTabSz="490113" rtl="1">
              <a:spcAft>
                <a:spcPts val="323"/>
              </a:spcAft>
            </a:pPr>
            <a:r>
              <a:rPr lang="ar-SA" sz="1100" kern="0">
                <a:solidFill>
                  <a:schemeClr val="bg1"/>
                </a:solidFill>
                <a:latin typeface="DiodrumArabic-Semibold" panose="00000700000000000000" pitchFamily="2" charset="-78"/>
                <a:cs typeface="DiodrumArabic-Semibold" panose="00000700000000000000" pitchFamily="2" charset="-78"/>
              </a:rPr>
              <a:t>12</a:t>
            </a:r>
            <a:endParaRPr lang="en-US" sz="1100" kern="0">
              <a:solidFill>
                <a:schemeClr val="bg1"/>
              </a:solidFill>
              <a:latin typeface="DiodrumArabic-Semibold" panose="00000700000000000000" pitchFamily="2" charset="-78"/>
              <a:cs typeface="DiodrumArabic-Semibold" panose="00000700000000000000" pitchFamily="2" charset="-78"/>
            </a:endParaRPr>
          </a:p>
        </p:txBody>
      </p:sp>
      <p:sp>
        <p:nvSpPr>
          <p:cNvPr id="12" name="Rectangle: Rounded Corners 11">
            <a:extLst>
              <a:ext uri="{FF2B5EF4-FFF2-40B4-BE49-F238E27FC236}">
                <a16:creationId xmlns:a16="http://schemas.microsoft.com/office/drawing/2014/main" id="{50A97F22-29EB-BC7E-2E26-59669D8BF10C}"/>
              </a:ext>
            </a:extLst>
          </p:cNvPr>
          <p:cNvSpPr/>
          <p:nvPr/>
        </p:nvSpPr>
        <p:spPr>
          <a:xfrm>
            <a:off x="5930979" y="2583320"/>
            <a:ext cx="340742" cy="245986"/>
          </a:xfrm>
          <a:prstGeom prst="roundRect">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DiodrumArabic-Semibold" panose="00000700000000000000" pitchFamily="2" charset="-78"/>
              <a:cs typeface="DiodrumArabic-Semibold" panose="00000700000000000000" pitchFamily="2" charset="-78"/>
            </a:endParaRPr>
          </a:p>
        </p:txBody>
      </p:sp>
      <p:sp>
        <p:nvSpPr>
          <p:cNvPr id="14" name="Rectangle: Rounded Corners 13">
            <a:extLst>
              <a:ext uri="{FF2B5EF4-FFF2-40B4-BE49-F238E27FC236}">
                <a16:creationId xmlns:a16="http://schemas.microsoft.com/office/drawing/2014/main" id="{F026D8A8-EB4D-6C79-2ABE-1A5567AD106F}"/>
              </a:ext>
            </a:extLst>
          </p:cNvPr>
          <p:cNvSpPr/>
          <p:nvPr/>
        </p:nvSpPr>
        <p:spPr>
          <a:xfrm>
            <a:off x="5926366" y="2911959"/>
            <a:ext cx="340742" cy="245986"/>
          </a:xfrm>
          <a:prstGeom prst="roundRect">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DiodrumArabic-Semibold" panose="00000700000000000000" pitchFamily="2" charset="-78"/>
              <a:cs typeface="DiodrumArabic-Semibold" panose="00000700000000000000" pitchFamily="2" charset="-78"/>
            </a:endParaRPr>
          </a:p>
        </p:txBody>
      </p:sp>
      <p:sp>
        <p:nvSpPr>
          <p:cNvPr id="15" name="TextBox 14">
            <a:extLst>
              <a:ext uri="{FF2B5EF4-FFF2-40B4-BE49-F238E27FC236}">
                <a16:creationId xmlns:a16="http://schemas.microsoft.com/office/drawing/2014/main" id="{3EF18085-5E06-1D0B-DFB3-CE9CE13856FE}"/>
              </a:ext>
            </a:extLst>
          </p:cNvPr>
          <p:cNvSpPr txBox="1"/>
          <p:nvPr/>
        </p:nvSpPr>
        <p:spPr>
          <a:xfrm>
            <a:off x="6016784" y="2950905"/>
            <a:ext cx="167268" cy="168008"/>
          </a:xfrm>
          <a:prstGeom prst="rect">
            <a:avLst/>
          </a:prstGeom>
          <a:noFill/>
        </p:spPr>
        <p:txBody>
          <a:bodyPr wrap="square" rtlCol="0" anchor="ctr">
            <a:noAutofit/>
          </a:bodyPr>
          <a:lstStyle/>
          <a:p>
            <a:pPr algn="ctr" defTabSz="490113" rtl="1">
              <a:spcAft>
                <a:spcPts val="323"/>
              </a:spcAft>
            </a:pPr>
            <a:r>
              <a:rPr lang="ar-SA" sz="1100" kern="0">
                <a:solidFill>
                  <a:schemeClr val="bg1"/>
                </a:solidFill>
                <a:latin typeface="DiodrumArabic-Semibold" panose="00000700000000000000" pitchFamily="2" charset="-78"/>
                <a:cs typeface="DiodrumArabic-Semibold" panose="00000700000000000000" pitchFamily="2" charset="-78"/>
              </a:rPr>
              <a:t>4</a:t>
            </a:r>
            <a:endParaRPr lang="en-US" sz="1100" kern="0">
              <a:solidFill>
                <a:schemeClr val="bg1"/>
              </a:solidFill>
              <a:latin typeface="DiodrumArabic-Semibold" panose="00000700000000000000" pitchFamily="2" charset="-78"/>
              <a:cs typeface="DiodrumArabic-Semibold" panose="00000700000000000000" pitchFamily="2" charset="-78"/>
            </a:endParaRPr>
          </a:p>
        </p:txBody>
      </p:sp>
      <p:sp>
        <p:nvSpPr>
          <p:cNvPr id="16" name="TextBox 15">
            <a:extLst>
              <a:ext uri="{FF2B5EF4-FFF2-40B4-BE49-F238E27FC236}">
                <a16:creationId xmlns:a16="http://schemas.microsoft.com/office/drawing/2014/main" id="{74EE16C0-A20F-A8C3-D9A1-FAD7B93D8751}"/>
              </a:ext>
            </a:extLst>
          </p:cNvPr>
          <p:cNvSpPr txBox="1"/>
          <p:nvPr/>
        </p:nvSpPr>
        <p:spPr>
          <a:xfrm>
            <a:off x="5867377" y="2603673"/>
            <a:ext cx="458986" cy="197815"/>
          </a:xfrm>
          <a:prstGeom prst="rect">
            <a:avLst/>
          </a:prstGeom>
          <a:noFill/>
        </p:spPr>
        <p:txBody>
          <a:bodyPr wrap="square" rtlCol="0" anchor="ctr">
            <a:noAutofit/>
          </a:bodyPr>
          <a:lstStyle/>
          <a:p>
            <a:pPr algn="ctr" defTabSz="490113" rtl="1">
              <a:spcAft>
                <a:spcPts val="323"/>
              </a:spcAft>
            </a:pPr>
            <a:r>
              <a:rPr lang="ar-SA" sz="1100" kern="0">
                <a:solidFill>
                  <a:schemeClr val="bg1"/>
                </a:solidFill>
                <a:latin typeface="DiodrumArabic-Semibold" panose="00000700000000000000" pitchFamily="2" charset="-78"/>
                <a:cs typeface="DiodrumArabic-Semibold" panose="00000700000000000000" pitchFamily="2" charset="-78"/>
              </a:rPr>
              <a:t>26</a:t>
            </a:r>
            <a:endParaRPr lang="en-US" sz="1100" kern="0">
              <a:solidFill>
                <a:schemeClr val="bg1"/>
              </a:solidFill>
              <a:latin typeface="DiodrumArabic-Semibold" panose="00000700000000000000" pitchFamily="2" charset="-78"/>
              <a:cs typeface="DiodrumArabic-Semibold" panose="00000700000000000000" pitchFamily="2" charset="-78"/>
            </a:endParaRPr>
          </a:p>
        </p:txBody>
      </p:sp>
      <p:sp>
        <p:nvSpPr>
          <p:cNvPr id="17" name="Rounded Rectangle 21">
            <a:extLst>
              <a:ext uri="{FF2B5EF4-FFF2-40B4-BE49-F238E27FC236}">
                <a16:creationId xmlns:a16="http://schemas.microsoft.com/office/drawing/2014/main" id="{5516C8A4-F872-71FF-C75A-5669AD497316}"/>
              </a:ext>
            </a:extLst>
          </p:cNvPr>
          <p:cNvSpPr/>
          <p:nvPr/>
        </p:nvSpPr>
        <p:spPr>
          <a:xfrm>
            <a:off x="540146" y="3519321"/>
            <a:ext cx="1306984" cy="5834158"/>
          </a:xfrm>
          <a:prstGeom prst="roundRect">
            <a:avLst>
              <a:gd name="adj" fmla="val 9465"/>
            </a:avLst>
          </a:prstGeom>
          <a:noFill/>
          <a:ln w="19050">
            <a:solidFill>
              <a:srgbClr val="00A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grpSp>
        <p:nvGrpSpPr>
          <p:cNvPr id="18" name="Group 17">
            <a:extLst>
              <a:ext uri="{FF2B5EF4-FFF2-40B4-BE49-F238E27FC236}">
                <a16:creationId xmlns:a16="http://schemas.microsoft.com/office/drawing/2014/main" id="{AA3DFD39-A598-D0C7-3C42-2C0D8F554A30}"/>
              </a:ext>
            </a:extLst>
          </p:cNvPr>
          <p:cNvGrpSpPr/>
          <p:nvPr/>
        </p:nvGrpSpPr>
        <p:grpSpPr>
          <a:xfrm>
            <a:off x="665347" y="3880218"/>
            <a:ext cx="1056582" cy="5112365"/>
            <a:chOff x="-3078241" y="2204666"/>
            <a:chExt cx="2022848" cy="3109734"/>
          </a:xfrm>
        </p:grpSpPr>
        <p:sp>
          <p:nvSpPr>
            <p:cNvPr id="19" name="Rounded Rectangle 50">
              <a:extLst>
                <a:ext uri="{FF2B5EF4-FFF2-40B4-BE49-F238E27FC236}">
                  <a16:creationId xmlns:a16="http://schemas.microsoft.com/office/drawing/2014/main" id="{D80BAB17-E4AE-B9C3-CF2E-BD4ED30BD8B5}"/>
                </a:ext>
              </a:extLst>
            </p:cNvPr>
            <p:cNvSpPr/>
            <p:nvPr/>
          </p:nvSpPr>
          <p:spPr>
            <a:xfrm rot="16200000">
              <a:off x="-2793552"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المخرجات</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0" name="Rounded Rectangle 51">
              <a:extLst>
                <a:ext uri="{FF2B5EF4-FFF2-40B4-BE49-F238E27FC236}">
                  <a16:creationId xmlns:a16="http://schemas.microsoft.com/office/drawing/2014/main" id="{DCDF6EFA-0C44-7499-2606-7D6096F6BD7D}"/>
                </a:ext>
              </a:extLst>
            </p:cNvPr>
            <p:cNvSpPr/>
            <p:nvPr/>
          </p:nvSpPr>
          <p:spPr>
            <a:xfrm rot="16200000">
              <a:off x="-3345639"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الثقافة / المواهب</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1" name="Rounded Rectangle 52">
              <a:extLst>
                <a:ext uri="{FF2B5EF4-FFF2-40B4-BE49-F238E27FC236}">
                  <a16:creationId xmlns:a16="http://schemas.microsoft.com/office/drawing/2014/main" id="{9286AF69-7ADD-FEF5-8841-36EAE7B026DE}"/>
                </a:ext>
              </a:extLst>
            </p:cNvPr>
            <p:cNvSpPr/>
            <p:nvPr/>
          </p:nvSpPr>
          <p:spPr>
            <a:xfrm rot="16200000">
              <a:off x="-3897727"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العمليات </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2" name="Rounded Rectangle 53">
              <a:extLst>
                <a:ext uri="{FF2B5EF4-FFF2-40B4-BE49-F238E27FC236}">
                  <a16:creationId xmlns:a16="http://schemas.microsoft.com/office/drawing/2014/main" id="{F1DFC142-2584-8B9C-55DE-9A8F1FA9E9B2}"/>
                </a:ext>
              </a:extLst>
            </p:cNvPr>
            <p:cNvSpPr/>
            <p:nvPr/>
          </p:nvSpPr>
          <p:spPr>
            <a:xfrm rot="16200000">
              <a:off x="-4449816"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التنظيم</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3" name="Rounded Rectangle 50">
              <a:extLst>
                <a:ext uri="{FF2B5EF4-FFF2-40B4-BE49-F238E27FC236}">
                  <a16:creationId xmlns:a16="http://schemas.microsoft.com/office/drawing/2014/main" id="{6286E2B6-7944-AB5A-7C3C-509D478AB878}"/>
                </a:ext>
              </a:extLst>
            </p:cNvPr>
            <p:cNvSpPr/>
            <p:nvPr/>
          </p:nvSpPr>
          <p:spPr>
            <a:xfrm rot="16200000">
              <a:off x="-2793552"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المخرجات</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4" name="Rounded Rectangle 51">
              <a:extLst>
                <a:ext uri="{FF2B5EF4-FFF2-40B4-BE49-F238E27FC236}">
                  <a16:creationId xmlns:a16="http://schemas.microsoft.com/office/drawing/2014/main" id="{8679DB46-7497-06CD-EF3E-CB4E671FEEA4}"/>
                </a:ext>
              </a:extLst>
            </p:cNvPr>
            <p:cNvSpPr/>
            <p:nvPr/>
          </p:nvSpPr>
          <p:spPr>
            <a:xfrm rot="16200000">
              <a:off x="-3345639"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الثقافة / المواهب</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5" name="Rounded Rectangle 52">
              <a:extLst>
                <a:ext uri="{FF2B5EF4-FFF2-40B4-BE49-F238E27FC236}">
                  <a16:creationId xmlns:a16="http://schemas.microsoft.com/office/drawing/2014/main" id="{C2DF7E8D-8958-D195-2BC5-337943384B07}"/>
                </a:ext>
              </a:extLst>
            </p:cNvPr>
            <p:cNvSpPr/>
            <p:nvPr/>
          </p:nvSpPr>
          <p:spPr>
            <a:xfrm rot="16200000">
              <a:off x="-3897727"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العمليات </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26" name="Rounded Rectangle 53">
              <a:extLst>
                <a:ext uri="{FF2B5EF4-FFF2-40B4-BE49-F238E27FC236}">
                  <a16:creationId xmlns:a16="http://schemas.microsoft.com/office/drawing/2014/main" id="{C1BD4391-E296-D4CD-08B6-38236B4E5E5A}"/>
                </a:ext>
              </a:extLst>
            </p:cNvPr>
            <p:cNvSpPr/>
            <p:nvPr/>
          </p:nvSpPr>
          <p:spPr>
            <a:xfrm rot="16200000">
              <a:off x="-4449816" y="3576241"/>
              <a:ext cx="3109734" cy="366584"/>
            </a:xfrm>
            <a:prstGeom prst="roundRect">
              <a:avLst>
                <a:gd name="adj" fmla="val 24041"/>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rPr>
                <a:t>التنظيم</a:t>
              </a:r>
              <a:endParaRPr kumimoji="0" lang="en-US" sz="550" b="1"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grpSp>
      <p:cxnSp>
        <p:nvCxnSpPr>
          <p:cNvPr id="27" name="Straight Connector 311">
            <a:extLst>
              <a:ext uri="{FF2B5EF4-FFF2-40B4-BE49-F238E27FC236}">
                <a16:creationId xmlns:a16="http://schemas.microsoft.com/office/drawing/2014/main" id="{EBD918BB-9CF2-DD19-7A12-9CAC9CE4A54F}"/>
              </a:ext>
            </a:extLst>
          </p:cNvPr>
          <p:cNvCxnSpPr>
            <a:cxnSpLocks/>
          </p:cNvCxnSpPr>
          <p:nvPr/>
        </p:nvCxnSpPr>
        <p:spPr>
          <a:xfrm flipH="1">
            <a:off x="4466871" y="5037443"/>
            <a:ext cx="4663" cy="535194"/>
          </a:xfrm>
          <a:prstGeom prst="bentConnector3">
            <a:avLst>
              <a:gd name="adj1" fmla="val -4902423"/>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ounded Rectangle 26">
            <a:extLst>
              <a:ext uri="{FF2B5EF4-FFF2-40B4-BE49-F238E27FC236}">
                <a16:creationId xmlns:a16="http://schemas.microsoft.com/office/drawing/2014/main" id="{A58477F9-73EE-0524-6B50-325E23BFEEEA}"/>
              </a:ext>
            </a:extLst>
          </p:cNvPr>
          <p:cNvSpPr/>
          <p:nvPr/>
        </p:nvSpPr>
        <p:spPr>
          <a:xfrm>
            <a:off x="3563882" y="4887196"/>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التعليم</a:t>
            </a:r>
            <a:endParaRPr lang="en-US" sz="550">
              <a:latin typeface="☞DIODRUM ARABIC MEDIUM" panose="00000600000000000000" pitchFamily="2" charset="-78"/>
              <a:cs typeface="☞DIODRUM ARABIC MEDIUM" panose="00000600000000000000" pitchFamily="2" charset="-78"/>
            </a:endParaRPr>
          </a:p>
        </p:txBody>
      </p:sp>
      <p:sp>
        <p:nvSpPr>
          <p:cNvPr id="29" name="Rounded Rectangle 27">
            <a:extLst>
              <a:ext uri="{FF2B5EF4-FFF2-40B4-BE49-F238E27FC236}">
                <a16:creationId xmlns:a16="http://schemas.microsoft.com/office/drawing/2014/main" id="{8754F3C5-8AAF-5F81-CA9C-5C9CB96BCDF5}"/>
              </a:ext>
            </a:extLst>
          </p:cNvPr>
          <p:cNvSpPr/>
          <p:nvPr/>
        </p:nvSpPr>
        <p:spPr>
          <a:xfrm>
            <a:off x="3559219" y="5422390"/>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الجهات الراعية</a:t>
            </a:r>
            <a:endParaRPr lang="en-US" sz="550">
              <a:latin typeface="☞DIODRUM ARABIC MEDIUM" panose="00000600000000000000" pitchFamily="2" charset="-78"/>
              <a:cs typeface="☞DIODRUM ARABIC MEDIUM" panose="00000600000000000000" pitchFamily="2" charset="-78"/>
            </a:endParaRPr>
          </a:p>
        </p:txBody>
      </p:sp>
      <p:sp>
        <p:nvSpPr>
          <p:cNvPr id="30" name="Rounded Rectangle 26">
            <a:extLst>
              <a:ext uri="{FF2B5EF4-FFF2-40B4-BE49-F238E27FC236}">
                <a16:creationId xmlns:a16="http://schemas.microsoft.com/office/drawing/2014/main" id="{FC30A922-C21D-298C-A817-50284374E194}"/>
              </a:ext>
            </a:extLst>
          </p:cNvPr>
          <p:cNvSpPr/>
          <p:nvPr/>
        </p:nvSpPr>
        <p:spPr>
          <a:xfrm>
            <a:off x="3569525" y="4887196"/>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التثقيف </a:t>
            </a:r>
            <a:endParaRPr lang="en-US" sz="550">
              <a:latin typeface="☞DIODRUM ARABIC MEDIUM" panose="00000600000000000000" pitchFamily="2" charset="-78"/>
              <a:cs typeface="☞DIODRUM ARABIC MEDIUM" panose="00000600000000000000" pitchFamily="2" charset="-78"/>
            </a:endParaRPr>
          </a:p>
        </p:txBody>
      </p:sp>
      <p:sp>
        <p:nvSpPr>
          <p:cNvPr id="31" name="Rounded Rectangle 27">
            <a:extLst>
              <a:ext uri="{FF2B5EF4-FFF2-40B4-BE49-F238E27FC236}">
                <a16:creationId xmlns:a16="http://schemas.microsoft.com/office/drawing/2014/main" id="{D422F3E2-D310-9EF1-4F2C-DE69D6CAEAF3}"/>
              </a:ext>
            </a:extLst>
          </p:cNvPr>
          <p:cNvSpPr/>
          <p:nvPr/>
        </p:nvSpPr>
        <p:spPr>
          <a:xfrm>
            <a:off x="3569525" y="5422390"/>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أصحاب المصلحة</a:t>
            </a:r>
            <a:endParaRPr lang="en-US" sz="550">
              <a:latin typeface="☞DIODRUM ARABIC MEDIUM" panose="00000600000000000000" pitchFamily="2" charset="-78"/>
              <a:cs typeface="☞DIODRUM ARABIC MEDIUM" panose="00000600000000000000" pitchFamily="2" charset="-78"/>
            </a:endParaRPr>
          </a:p>
        </p:txBody>
      </p:sp>
      <p:cxnSp>
        <p:nvCxnSpPr>
          <p:cNvPr id="32" name="Straight Connector 311">
            <a:extLst>
              <a:ext uri="{FF2B5EF4-FFF2-40B4-BE49-F238E27FC236}">
                <a16:creationId xmlns:a16="http://schemas.microsoft.com/office/drawing/2014/main" id="{7BE99EBC-A6C2-E482-A1EA-3042D187C2B5}"/>
              </a:ext>
            </a:extLst>
          </p:cNvPr>
          <p:cNvCxnSpPr>
            <a:cxnSpLocks/>
          </p:cNvCxnSpPr>
          <p:nvPr/>
        </p:nvCxnSpPr>
        <p:spPr>
          <a:xfrm flipH="1">
            <a:off x="4611743" y="4013987"/>
            <a:ext cx="4663" cy="427045"/>
          </a:xfrm>
          <a:prstGeom prst="bentConnector3">
            <a:avLst>
              <a:gd name="adj1" fmla="val -1789846"/>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24">
            <a:extLst>
              <a:ext uri="{FF2B5EF4-FFF2-40B4-BE49-F238E27FC236}">
                <a16:creationId xmlns:a16="http://schemas.microsoft.com/office/drawing/2014/main" id="{E0317B7D-AC46-A37C-5E1C-146A7AD2BCB0}"/>
              </a:ext>
            </a:extLst>
          </p:cNvPr>
          <p:cNvSpPr/>
          <p:nvPr/>
        </p:nvSpPr>
        <p:spPr>
          <a:xfrm>
            <a:off x="3569525" y="3841567"/>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الاتجاهات والتقنيات</a:t>
            </a:r>
            <a:endParaRPr lang="en-US" sz="550">
              <a:latin typeface="☞DIODRUM ARABIC MEDIUM" panose="00000600000000000000" pitchFamily="2" charset="-78"/>
              <a:cs typeface="☞DIODRUM ARABIC MEDIUM" panose="00000600000000000000" pitchFamily="2" charset="-78"/>
            </a:endParaRPr>
          </a:p>
        </p:txBody>
      </p:sp>
      <p:sp>
        <p:nvSpPr>
          <p:cNvPr id="34" name="Rounded Rectangle 25">
            <a:extLst>
              <a:ext uri="{FF2B5EF4-FFF2-40B4-BE49-F238E27FC236}">
                <a16:creationId xmlns:a16="http://schemas.microsoft.com/office/drawing/2014/main" id="{541E271A-535E-3203-9C31-2C3B38CE823C}"/>
              </a:ext>
            </a:extLst>
          </p:cNvPr>
          <p:cNvSpPr/>
          <p:nvPr/>
        </p:nvSpPr>
        <p:spPr>
          <a:xfrm>
            <a:off x="3569525" y="4391153"/>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القيمة والمخاطر المحتملة</a:t>
            </a:r>
            <a:endParaRPr lang="en-US" sz="550">
              <a:latin typeface="☞DIODRUM ARABIC MEDIUM" panose="00000600000000000000" pitchFamily="2" charset="-78"/>
              <a:cs typeface="☞DIODRUM ARABIC MEDIUM" panose="00000600000000000000" pitchFamily="2" charset="-78"/>
            </a:endParaRPr>
          </a:p>
        </p:txBody>
      </p:sp>
      <p:sp>
        <p:nvSpPr>
          <p:cNvPr id="35" name="Rounded Rectangle 24">
            <a:extLst>
              <a:ext uri="{FF2B5EF4-FFF2-40B4-BE49-F238E27FC236}">
                <a16:creationId xmlns:a16="http://schemas.microsoft.com/office/drawing/2014/main" id="{56D7177B-E104-B8C2-6E45-743A1E2BD3CB}"/>
              </a:ext>
            </a:extLst>
          </p:cNvPr>
          <p:cNvSpPr/>
          <p:nvPr/>
        </p:nvSpPr>
        <p:spPr>
          <a:xfrm>
            <a:off x="3569525" y="3841567"/>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الاتجاهات والتقنيات</a:t>
            </a:r>
            <a:endParaRPr lang="en-US" sz="550">
              <a:latin typeface="☞DIODRUM ARABIC MEDIUM" panose="00000600000000000000" pitchFamily="2" charset="-78"/>
              <a:cs typeface="☞DIODRUM ARABIC MEDIUM" panose="00000600000000000000" pitchFamily="2" charset="-78"/>
            </a:endParaRPr>
          </a:p>
        </p:txBody>
      </p:sp>
      <p:sp>
        <p:nvSpPr>
          <p:cNvPr id="36" name="Rounded Rectangle 25">
            <a:extLst>
              <a:ext uri="{FF2B5EF4-FFF2-40B4-BE49-F238E27FC236}">
                <a16:creationId xmlns:a16="http://schemas.microsoft.com/office/drawing/2014/main" id="{102C8AF7-22E1-764F-53BB-6F8ABBC5F1BB}"/>
              </a:ext>
            </a:extLst>
          </p:cNvPr>
          <p:cNvSpPr/>
          <p:nvPr/>
        </p:nvSpPr>
        <p:spPr>
          <a:xfrm>
            <a:off x="3569525" y="4391153"/>
            <a:ext cx="1052524" cy="315217"/>
          </a:xfrm>
          <a:prstGeom prst="roundRect">
            <a:avLst>
              <a:gd name="adj" fmla="val 24041"/>
            </a:avLst>
          </a:prstGeom>
          <a:solidFill>
            <a:srgbClr val="7C32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القيمة والمخاطر المحتملة</a:t>
            </a:r>
            <a:endParaRPr lang="en-US" sz="550">
              <a:latin typeface="☞DIODRUM ARABIC MEDIUM" panose="00000600000000000000" pitchFamily="2" charset="-78"/>
              <a:cs typeface="☞DIODRUM ARABIC MEDIUM" panose="00000600000000000000" pitchFamily="2" charset="-78"/>
            </a:endParaRPr>
          </a:p>
        </p:txBody>
      </p:sp>
      <p:sp>
        <p:nvSpPr>
          <p:cNvPr id="37" name="Rounded Rectangle 47">
            <a:extLst>
              <a:ext uri="{FF2B5EF4-FFF2-40B4-BE49-F238E27FC236}">
                <a16:creationId xmlns:a16="http://schemas.microsoft.com/office/drawing/2014/main" id="{9D6D1554-012B-062C-0084-5EF6AEF3123F}"/>
              </a:ext>
            </a:extLst>
          </p:cNvPr>
          <p:cNvSpPr/>
          <p:nvPr/>
        </p:nvSpPr>
        <p:spPr>
          <a:xfrm>
            <a:off x="3569525" y="5874299"/>
            <a:ext cx="1052524" cy="320040"/>
          </a:xfrm>
          <a:prstGeom prst="roundRect">
            <a:avLst>
              <a:gd name="adj" fmla="val 24041"/>
            </a:avLst>
          </a:prstGeom>
          <a:solidFill>
            <a:srgbClr val="7C32C9"/>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إثبات التقنية</a:t>
            </a:r>
          </a:p>
        </p:txBody>
      </p:sp>
      <p:sp>
        <p:nvSpPr>
          <p:cNvPr id="39" name="Rounded Rectangle 49">
            <a:extLst>
              <a:ext uri="{FF2B5EF4-FFF2-40B4-BE49-F238E27FC236}">
                <a16:creationId xmlns:a16="http://schemas.microsoft.com/office/drawing/2014/main" id="{5718991D-F935-110D-6D8D-652E002B1DF1}"/>
              </a:ext>
            </a:extLst>
          </p:cNvPr>
          <p:cNvSpPr/>
          <p:nvPr/>
        </p:nvSpPr>
        <p:spPr>
          <a:xfrm>
            <a:off x="3569525" y="6520806"/>
            <a:ext cx="1052524" cy="320040"/>
          </a:xfrm>
          <a:prstGeom prst="roundRect">
            <a:avLst>
              <a:gd name="adj" fmla="val 24041"/>
            </a:avLst>
          </a:prstGeom>
          <a:solidFill>
            <a:srgbClr val="7C32C9"/>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توافق العمليات والبنية </a:t>
            </a:r>
          </a:p>
        </p:txBody>
      </p:sp>
      <p:cxnSp>
        <p:nvCxnSpPr>
          <p:cNvPr id="40" name="Straight Connector 311">
            <a:extLst>
              <a:ext uri="{FF2B5EF4-FFF2-40B4-BE49-F238E27FC236}">
                <a16:creationId xmlns:a16="http://schemas.microsoft.com/office/drawing/2014/main" id="{1DD6FDD6-F095-A02D-4CB5-F5132771A007}"/>
              </a:ext>
            </a:extLst>
          </p:cNvPr>
          <p:cNvCxnSpPr>
            <a:cxnSpLocks/>
          </p:cNvCxnSpPr>
          <p:nvPr/>
        </p:nvCxnSpPr>
        <p:spPr>
          <a:xfrm>
            <a:off x="4621779" y="6036348"/>
            <a:ext cx="89837" cy="296551"/>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320">
            <a:extLst>
              <a:ext uri="{FF2B5EF4-FFF2-40B4-BE49-F238E27FC236}">
                <a16:creationId xmlns:a16="http://schemas.microsoft.com/office/drawing/2014/main" id="{802C1763-0340-BB40-B514-3C84077A1E18}"/>
              </a:ext>
            </a:extLst>
          </p:cNvPr>
          <p:cNvCxnSpPr>
            <a:cxnSpLocks/>
          </p:cNvCxnSpPr>
          <p:nvPr/>
        </p:nvCxnSpPr>
        <p:spPr>
          <a:xfrm>
            <a:off x="4621496" y="6322592"/>
            <a:ext cx="91926" cy="562080"/>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331">
            <a:extLst>
              <a:ext uri="{FF2B5EF4-FFF2-40B4-BE49-F238E27FC236}">
                <a16:creationId xmlns:a16="http://schemas.microsoft.com/office/drawing/2014/main" id="{0AFA44BF-2EB5-23E6-843B-2639A933C320}"/>
              </a:ext>
            </a:extLst>
          </p:cNvPr>
          <p:cNvCxnSpPr>
            <a:cxnSpLocks/>
          </p:cNvCxnSpPr>
          <p:nvPr/>
        </p:nvCxnSpPr>
        <p:spPr>
          <a:xfrm>
            <a:off x="4625967" y="6673974"/>
            <a:ext cx="85647" cy="237505"/>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41">
            <a:extLst>
              <a:ext uri="{FF2B5EF4-FFF2-40B4-BE49-F238E27FC236}">
                <a16:creationId xmlns:a16="http://schemas.microsoft.com/office/drawing/2014/main" id="{FAEE3F44-799C-EACB-96A1-7A69ABE767A3}"/>
              </a:ext>
            </a:extLst>
          </p:cNvPr>
          <p:cNvCxnSpPr>
            <a:cxnSpLocks/>
          </p:cNvCxnSpPr>
          <p:nvPr/>
        </p:nvCxnSpPr>
        <p:spPr>
          <a:xfrm flipV="1">
            <a:off x="4620441" y="6847710"/>
            <a:ext cx="90930" cy="470732"/>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ounded Rectangle 48">
            <a:extLst>
              <a:ext uri="{FF2B5EF4-FFF2-40B4-BE49-F238E27FC236}">
                <a16:creationId xmlns:a16="http://schemas.microsoft.com/office/drawing/2014/main" id="{5795293B-B1EC-2B61-1FBF-088963F7F983}"/>
              </a:ext>
            </a:extLst>
          </p:cNvPr>
          <p:cNvSpPr/>
          <p:nvPr/>
        </p:nvSpPr>
        <p:spPr>
          <a:xfrm>
            <a:off x="3569525" y="6225972"/>
            <a:ext cx="1052524" cy="228600"/>
          </a:xfrm>
          <a:prstGeom prst="roundRect">
            <a:avLst>
              <a:gd name="adj" fmla="val 24041"/>
            </a:avLst>
          </a:prstGeom>
          <a:solidFill>
            <a:srgbClr val="7C32C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توافق المواهب البشرية والثقافة</a:t>
            </a:r>
          </a:p>
        </p:txBody>
      </p:sp>
      <p:sp>
        <p:nvSpPr>
          <p:cNvPr id="47" name="Rounded Rectangle 49">
            <a:extLst>
              <a:ext uri="{FF2B5EF4-FFF2-40B4-BE49-F238E27FC236}">
                <a16:creationId xmlns:a16="http://schemas.microsoft.com/office/drawing/2014/main" id="{696C3D0C-CAD9-DA68-0A10-1A41848A2025}"/>
              </a:ext>
            </a:extLst>
          </p:cNvPr>
          <p:cNvSpPr/>
          <p:nvPr/>
        </p:nvSpPr>
        <p:spPr>
          <a:xfrm>
            <a:off x="3569525" y="7149591"/>
            <a:ext cx="1052524" cy="315217"/>
          </a:xfrm>
          <a:prstGeom prst="roundRect">
            <a:avLst>
              <a:gd name="adj" fmla="val 24041"/>
            </a:avLst>
          </a:prstGeom>
          <a:solidFill>
            <a:srgbClr val="7C32C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الجاهزية للتقنيات السائدة</a:t>
            </a:r>
          </a:p>
          <a:p>
            <a:pPr algn="ctr" rtl="1"/>
            <a:r>
              <a:rPr lang="ar-SA" sz="550">
                <a:latin typeface="☞DIODRUM ARABIC MEDIUM" panose="00000600000000000000" pitchFamily="2" charset="-78"/>
                <a:cs typeface="☞DIODRUM ARABIC MEDIUM" panose="00000600000000000000" pitchFamily="2" charset="-78"/>
              </a:rPr>
              <a:t> (الذكاء الاصطناعي)</a:t>
            </a:r>
            <a:r>
              <a:rPr lang="en-US" sz="550">
                <a:latin typeface="☞DIODRUM ARABIC MEDIUM" panose="00000600000000000000" pitchFamily="2" charset="-78"/>
                <a:cs typeface="☞DIODRUM ARABIC MEDIUM" panose="00000600000000000000" pitchFamily="2" charset="-78"/>
              </a:rPr>
              <a:t> </a:t>
            </a:r>
            <a:endParaRPr lang="ar-SA" sz="550">
              <a:latin typeface="☞DIODRUM ARABIC MEDIUM" panose="00000600000000000000" pitchFamily="2" charset="-78"/>
              <a:cs typeface="☞DIODRUM ARABIC MEDIUM" panose="00000600000000000000" pitchFamily="2" charset="-78"/>
            </a:endParaRPr>
          </a:p>
        </p:txBody>
      </p:sp>
      <p:cxnSp>
        <p:nvCxnSpPr>
          <p:cNvPr id="48" name="Straight Connector 311">
            <a:extLst>
              <a:ext uri="{FF2B5EF4-FFF2-40B4-BE49-F238E27FC236}">
                <a16:creationId xmlns:a16="http://schemas.microsoft.com/office/drawing/2014/main" id="{188F6211-CAF8-34C0-A184-0F276A4951FB}"/>
              </a:ext>
            </a:extLst>
          </p:cNvPr>
          <p:cNvCxnSpPr>
            <a:cxnSpLocks/>
            <a:stCxn id="52" idx="3"/>
          </p:cNvCxnSpPr>
          <p:nvPr/>
        </p:nvCxnSpPr>
        <p:spPr>
          <a:xfrm>
            <a:off x="4622049" y="7838748"/>
            <a:ext cx="87600" cy="301536"/>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320">
            <a:extLst>
              <a:ext uri="{FF2B5EF4-FFF2-40B4-BE49-F238E27FC236}">
                <a16:creationId xmlns:a16="http://schemas.microsoft.com/office/drawing/2014/main" id="{2480DC0D-3CB3-9C2A-2CEA-9C0ECB5EA953}"/>
              </a:ext>
            </a:extLst>
          </p:cNvPr>
          <p:cNvCxnSpPr>
            <a:cxnSpLocks/>
          </p:cNvCxnSpPr>
          <p:nvPr/>
        </p:nvCxnSpPr>
        <p:spPr>
          <a:xfrm rot="16200000" flipH="1">
            <a:off x="4496128" y="8258972"/>
            <a:ext cx="335227" cy="88233"/>
          </a:xfrm>
          <a:prstGeom prst="bentConnector3">
            <a:avLst>
              <a:gd name="adj1" fmla="val 40"/>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331">
            <a:extLst>
              <a:ext uri="{FF2B5EF4-FFF2-40B4-BE49-F238E27FC236}">
                <a16:creationId xmlns:a16="http://schemas.microsoft.com/office/drawing/2014/main" id="{688815F1-FD58-66FC-DDD3-A24E99CE7203}"/>
              </a:ext>
            </a:extLst>
          </p:cNvPr>
          <p:cNvCxnSpPr>
            <a:cxnSpLocks/>
          </p:cNvCxnSpPr>
          <p:nvPr/>
        </p:nvCxnSpPr>
        <p:spPr>
          <a:xfrm>
            <a:off x="4622454" y="8458413"/>
            <a:ext cx="85647" cy="237505"/>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341">
            <a:extLst>
              <a:ext uri="{FF2B5EF4-FFF2-40B4-BE49-F238E27FC236}">
                <a16:creationId xmlns:a16="http://schemas.microsoft.com/office/drawing/2014/main" id="{ADCF0C0D-7172-5C37-BEC3-74853132AFA6}"/>
              </a:ext>
            </a:extLst>
          </p:cNvPr>
          <p:cNvCxnSpPr>
            <a:cxnSpLocks/>
          </p:cNvCxnSpPr>
          <p:nvPr/>
        </p:nvCxnSpPr>
        <p:spPr>
          <a:xfrm flipV="1">
            <a:off x="4618536" y="8524336"/>
            <a:ext cx="89566" cy="323774"/>
          </a:xfrm>
          <a:prstGeom prst="bentConnector2">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Rounded Rectangle 47">
            <a:extLst>
              <a:ext uri="{FF2B5EF4-FFF2-40B4-BE49-F238E27FC236}">
                <a16:creationId xmlns:a16="http://schemas.microsoft.com/office/drawing/2014/main" id="{3B0167D7-B58D-DDB5-7996-CDD658C8F1A8}"/>
              </a:ext>
            </a:extLst>
          </p:cNvPr>
          <p:cNvSpPr/>
          <p:nvPr/>
        </p:nvSpPr>
        <p:spPr>
          <a:xfrm>
            <a:off x="3569525" y="7724448"/>
            <a:ext cx="1052524" cy="228600"/>
          </a:xfrm>
          <a:prstGeom prst="roundRect">
            <a:avLst>
              <a:gd name="adj" fmla="val 24041"/>
            </a:avLst>
          </a:prstGeom>
          <a:solidFill>
            <a:srgbClr val="7C32C9"/>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الابتكار المخصص</a:t>
            </a:r>
            <a:endParaRPr lang="en-US" sz="550">
              <a:latin typeface="☞DIODRUM ARABIC MEDIUM" panose="00000600000000000000" pitchFamily="2" charset="-78"/>
              <a:cs typeface="☞DIODRUM ARABIC MEDIUM" panose="00000600000000000000" pitchFamily="2" charset="-78"/>
            </a:endParaRPr>
          </a:p>
        </p:txBody>
      </p:sp>
      <p:sp>
        <p:nvSpPr>
          <p:cNvPr id="53" name="Rounded Rectangle 48">
            <a:extLst>
              <a:ext uri="{FF2B5EF4-FFF2-40B4-BE49-F238E27FC236}">
                <a16:creationId xmlns:a16="http://schemas.microsoft.com/office/drawing/2014/main" id="{50953BE7-7E72-7402-843A-4E6A7E56731D}"/>
              </a:ext>
            </a:extLst>
          </p:cNvPr>
          <p:cNvSpPr/>
          <p:nvPr/>
        </p:nvSpPr>
        <p:spPr>
          <a:xfrm>
            <a:off x="3569525" y="8015865"/>
            <a:ext cx="1052524" cy="236825"/>
          </a:xfrm>
          <a:prstGeom prst="roundRect">
            <a:avLst>
              <a:gd name="adj" fmla="val 24041"/>
            </a:avLst>
          </a:prstGeom>
          <a:solidFill>
            <a:srgbClr val="7C32C9"/>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الابتكار الاستراتيجي</a:t>
            </a:r>
            <a:endParaRPr lang="en-US" sz="550">
              <a:latin typeface="☞DIODRUM ARABIC MEDIUM" panose="00000600000000000000" pitchFamily="2" charset="-78"/>
              <a:cs typeface="☞DIODRUM ARABIC MEDIUM" panose="00000600000000000000" pitchFamily="2" charset="-78"/>
            </a:endParaRPr>
          </a:p>
        </p:txBody>
      </p:sp>
      <p:sp>
        <p:nvSpPr>
          <p:cNvPr id="54" name="Rounded Rectangle 49">
            <a:extLst>
              <a:ext uri="{FF2B5EF4-FFF2-40B4-BE49-F238E27FC236}">
                <a16:creationId xmlns:a16="http://schemas.microsoft.com/office/drawing/2014/main" id="{699C5CA7-7B08-3B64-833F-28DE7695BCB6}"/>
              </a:ext>
            </a:extLst>
          </p:cNvPr>
          <p:cNvSpPr/>
          <p:nvPr/>
        </p:nvSpPr>
        <p:spPr>
          <a:xfrm>
            <a:off x="3569525" y="8339790"/>
            <a:ext cx="1052524" cy="228600"/>
          </a:xfrm>
          <a:prstGeom prst="roundRect">
            <a:avLst>
              <a:gd name="adj" fmla="val 24041"/>
            </a:avLst>
          </a:prstGeom>
          <a:solidFill>
            <a:srgbClr val="7C32C9"/>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spcBef>
                <a:spcPts val="0"/>
              </a:spcBef>
              <a:spcAft>
                <a:spcPts val="0"/>
              </a:spcAft>
            </a:pPr>
            <a:r>
              <a:rPr lang="ar-SA" sz="550">
                <a:latin typeface="☞DIODRUM ARABIC MEDIUM" panose="00000600000000000000" pitchFamily="2" charset="-78"/>
                <a:cs typeface="☞DIODRUM ARABIC MEDIUM" panose="00000600000000000000" pitchFamily="2" charset="-78"/>
              </a:rPr>
              <a:t>الابتكار بدافع تقني</a:t>
            </a:r>
          </a:p>
        </p:txBody>
      </p:sp>
      <p:sp>
        <p:nvSpPr>
          <p:cNvPr id="58" name="Rounded Rectangle 49">
            <a:extLst>
              <a:ext uri="{FF2B5EF4-FFF2-40B4-BE49-F238E27FC236}">
                <a16:creationId xmlns:a16="http://schemas.microsoft.com/office/drawing/2014/main" id="{4B8B782D-A2F8-07D6-96E6-4BDB402FADFD}"/>
              </a:ext>
            </a:extLst>
          </p:cNvPr>
          <p:cNvSpPr/>
          <p:nvPr/>
        </p:nvSpPr>
        <p:spPr>
          <a:xfrm>
            <a:off x="3569525" y="8643088"/>
            <a:ext cx="1052524" cy="410044"/>
          </a:xfrm>
          <a:prstGeom prst="roundRect">
            <a:avLst>
              <a:gd name="adj" fmla="val 24041"/>
            </a:avLst>
          </a:prstGeom>
          <a:solidFill>
            <a:srgbClr val="7C32C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التبني والاستخدام للتقنيات السائدة</a:t>
            </a:r>
          </a:p>
          <a:p>
            <a:pPr algn="ctr"/>
            <a:r>
              <a:rPr lang="ar-SA" sz="550">
                <a:latin typeface="☞DIODRUM ARABIC MEDIUM" panose="00000600000000000000" pitchFamily="2" charset="-78"/>
                <a:cs typeface="☞DIODRUM ARABIC MEDIUM" panose="00000600000000000000" pitchFamily="2" charset="-78"/>
              </a:rPr>
              <a:t> (الذكاء الاصطناعي)</a:t>
            </a:r>
            <a:r>
              <a:rPr lang="en-US" sz="550">
                <a:latin typeface="☞DIODRUM ARABIC MEDIUM" panose="00000600000000000000" pitchFamily="2" charset="-78"/>
                <a:cs typeface="☞DIODRUM ARABIC MEDIUM" panose="00000600000000000000" pitchFamily="2" charset="-78"/>
              </a:rPr>
              <a:t> </a:t>
            </a:r>
            <a:endParaRPr lang="ar-SA" sz="550">
              <a:latin typeface="☞DIODRUM ARABIC MEDIUM" panose="00000600000000000000" pitchFamily="2" charset="-78"/>
              <a:cs typeface="☞DIODRUM ARABIC MEDIUM" panose="00000600000000000000" pitchFamily="2" charset="-78"/>
            </a:endParaRPr>
          </a:p>
        </p:txBody>
      </p:sp>
      <p:sp>
        <p:nvSpPr>
          <p:cNvPr id="59" name="Rounded Rectangle 15">
            <a:extLst>
              <a:ext uri="{FF2B5EF4-FFF2-40B4-BE49-F238E27FC236}">
                <a16:creationId xmlns:a16="http://schemas.microsoft.com/office/drawing/2014/main" id="{A269D3E7-E52A-DACB-4DBA-BF985DA14D9C}"/>
              </a:ext>
            </a:extLst>
          </p:cNvPr>
          <p:cNvSpPr/>
          <p:nvPr/>
        </p:nvSpPr>
        <p:spPr>
          <a:xfrm>
            <a:off x="3481925" y="3519321"/>
            <a:ext cx="1306984" cy="5834158"/>
          </a:xfrm>
          <a:prstGeom prst="roundRect">
            <a:avLst>
              <a:gd name="adj" fmla="val 9465"/>
            </a:avLst>
          </a:prstGeom>
          <a:noFill/>
          <a:ln w="19050">
            <a:solidFill>
              <a:srgbClr val="5D26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60" name="Rounded Rectangle 11">
            <a:extLst>
              <a:ext uri="{FF2B5EF4-FFF2-40B4-BE49-F238E27FC236}">
                <a16:creationId xmlns:a16="http://schemas.microsoft.com/office/drawing/2014/main" id="{0CAD184E-BAD1-4FB9-EC80-EBDCA10D816B}"/>
              </a:ext>
            </a:extLst>
          </p:cNvPr>
          <p:cNvSpPr/>
          <p:nvPr/>
        </p:nvSpPr>
        <p:spPr>
          <a:xfrm>
            <a:off x="5109028" y="5133494"/>
            <a:ext cx="985254" cy="485767"/>
          </a:xfrm>
          <a:prstGeom prst="roundRect">
            <a:avLst>
              <a:gd name="adj" fmla="val 24041"/>
            </a:avLst>
          </a:prstGeom>
          <a:solidFill>
            <a:srgbClr val="2A20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800" b="1">
                <a:latin typeface="☞DIODRUM ARABIC SEMIBOLD" panose="00000700000000000000" pitchFamily="2" charset="-78"/>
                <a:cs typeface="☞DIODRUM ARABIC SEMIBOLD" panose="00000700000000000000" pitchFamily="2" charset="-78"/>
              </a:rPr>
              <a:t>التواصل </a:t>
            </a:r>
          </a:p>
        </p:txBody>
      </p:sp>
      <p:sp>
        <p:nvSpPr>
          <p:cNvPr id="61" name="Rounded Rectangle 12">
            <a:extLst>
              <a:ext uri="{FF2B5EF4-FFF2-40B4-BE49-F238E27FC236}">
                <a16:creationId xmlns:a16="http://schemas.microsoft.com/office/drawing/2014/main" id="{F42BB601-172B-C5DC-C1A1-3F3B78547004}"/>
              </a:ext>
            </a:extLst>
          </p:cNvPr>
          <p:cNvSpPr/>
          <p:nvPr/>
        </p:nvSpPr>
        <p:spPr>
          <a:xfrm>
            <a:off x="5118331" y="3970507"/>
            <a:ext cx="985254" cy="485767"/>
          </a:xfrm>
          <a:prstGeom prst="roundRect">
            <a:avLst>
              <a:gd name="adj" fmla="val 24041"/>
            </a:avLst>
          </a:prstGeom>
          <a:solidFill>
            <a:srgbClr val="2A20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800" b="1">
                <a:latin typeface="☞DIODRUM ARABIC SEMIBOLD" panose="00000700000000000000" pitchFamily="2" charset="-78"/>
                <a:cs typeface="☞DIODRUM ARABIC SEMIBOLD" panose="00000700000000000000" pitchFamily="2" charset="-78"/>
              </a:rPr>
              <a:t>البحث</a:t>
            </a:r>
          </a:p>
        </p:txBody>
      </p:sp>
      <p:sp>
        <p:nvSpPr>
          <p:cNvPr id="62" name="Rounded Rectangle 9">
            <a:extLst>
              <a:ext uri="{FF2B5EF4-FFF2-40B4-BE49-F238E27FC236}">
                <a16:creationId xmlns:a16="http://schemas.microsoft.com/office/drawing/2014/main" id="{3DA836C8-D888-9CB5-A899-9DB96435B100}"/>
              </a:ext>
            </a:extLst>
          </p:cNvPr>
          <p:cNvSpPr/>
          <p:nvPr/>
        </p:nvSpPr>
        <p:spPr>
          <a:xfrm>
            <a:off x="5109028" y="8068729"/>
            <a:ext cx="985254" cy="485767"/>
          </a:xfrm>
          <a:prstGeom prst="roundRect">
            <a:avLst>
              <a:gd name="adj" fmla="val 24041"/>
            </a:avLst>
          </a:prstGeom>
          <a:solidFill>
            <a:srgbClr val="2A206A"/>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800" b="1">
                <a:latin typeface="☞DIODRUM ARABIC SEMIBOLD" panose="00000700000000000000" pitchFamily="2" charset="-78"/>
                <a:cs typeface="☞DIODRUM ARABIC SEMIBOLD" panose="00000700000000000000" pitchFamily="2" charset="-78"/>
              </a:rPr>
              <a:t>التكامل</a:t>
            </a:r>
          </a:p>
        </p:txBody>
      </p:sp>
      <p:sp>
        <p:nvSpPr>
          <p:cNvPr id="63" name="Rounded Rectangle 10">
            <a:extLst>
              <a:ext uri="{FF2B5EF4-FFF2-40B4-BE49-F238E27FC236}">
                <a16:creationId xmlns:a16="http://schemas.microsoft.com/office/drawing/2014/main" id="{1C7E55C5-C9B9-24F4-48E7-2F68AB2CEE97}"/>
              </a:ext>
            </a:extLst>
          </p:cNvPr>
          <p:cNvSpPr/>
          <p:nvPr/>
        </p:nvSpPr>
        <p:spPr>
          <a:xfrm>
            <a:off x="5118331" y="6443546"/>
            <a:ext cx="985254" cy="485767"/>
          </a:xfrm>
          <a:prstGeom prst="roundRect">
            <a:avLst>
              <a:gd name="adj" fmla="val 24041"/>
            </a:avLst>
          </a:prstGeom>
          <a:solidFill>
            <a:srgbClr val="2A206A"/>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800" b="1">
                <a:latin typeface="☞DIODRUM ARABIC SEMIBOLD" panose="00000700000000000000" pitchFamily="2" charset="-78"/>
                <a:cs typeface="☞DIODRUM ARABIC SEMIBOLD" panose="00000700000000000000" pitchFamily="2" charset="-78"/>
              </a:rPr>
              <a:t>الإثبات</a:t>
            </a:r>
          </a:p>
        </p:txBody>
      </p:sp>
      <p:sp>
        <p:nvSpPr>
          <p:cNvPr id="64" name="Rounded Rectangle 4">
            <a:extLst>
              <a:ext uri="{FF2B5EF4-FFF2-40B4-BE49-F238E27FC236}">
                <a16:creationId xmlns:a16="http://schemas.microsoft.com/office/drawing/2014/main" id="{3898C5BA-FB64-2260-891E-B3F7A4B3FD6A}"/>
              </a:ext>
            </a:extLst>
          </p:cNvPr>
          <p:cNvSpPr/>
          <p:nvPr/>
        </p:nvSpPr>
        <p:spPr>
          <a:xfrm>
            <a:off x="4952814" y="3519321"/>
            <a:ext cx="1306984" cy="5834158"/>
          </a:xfrm>
          <a:prstGeom prst="roundRect">
            <a:avLst>
              <a:gd name="adj" fmla="val 9465"/>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65" name="Rounded Rectangle 15">
            <a:extLst>
              <a:ext uri="{FF2B5EF4-FFF2-40B4-BE49-F238E27FC236}">
                <a16:creationId xmlns:a16="http://schemas.microsoft.com/office/drawing/2014/main" id="{7EF61387-1A2C-1CE5-6772-B035F572789D}"/>
              </a:ext>
            </a:extLst>
          </p:cNvPr>
          <p:cNvSpPr/>
          <p:nvPr/>
        </p:nvSpPr>
        <p:spPr>
          <a:xfrm>
            <a:off x="2011036" y="3519321"/>
            <a:ext cx="1306984" cy="5834158"/>
          </a:xfrm>
          <a:prstGeom prst="roundRect">
            <a:avLst>
              <a:gd name="adj" fmla="val 9465"/>
            </a:avLst>
          </a:prstGeom>
          <a:noFill/>
          <a:ln w="19050">
            <a:solidFill>
              <a:srgbClr val="1CC1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DIODRUM ARABIC MEDIUM" panose="00000600000000000000" pitchFamily="2" charset="-78"/>
              <a:cs typeface="☞DIODRUM ARABIC MEDIUM" panose="00000600000000000000" pitchFamily="2" charset="-78"/>
            </a:endParaRPr>
          </a:p>
        </p:txBody>
      </p:sp>
      <p:sp>
        <p:nvSpPr>
          <p:cNvPr id="66" name="Rounded Rectangle 29">
            <a:extLst>
              <a:ext uri="{FF2B5EF4-FFF2-40B4-BE49-F238E27FC236}">
                <a16:creationId xmlns:a16="http://schemas.microsoft.com/office/drawing/2014/main" id="{63FDCDB3-B677-E10F-AA85-8F4C581FB615}"/>
              </a:ext>
            </a:extLst>
          </p:cNvPr>
          <p:cNvSpPr/>
          <p:nvPr/>
        </p:nvSpPr>
        <p:spPr>
          <a:xfrm>
            <a:off x="2103263" y="814028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ar-SA" sz="550">
                <a:latin typeface="☞DIODRUM ARABIC MEDIUM" panose="00000600000000000000" pitchFamily="2" charset="-78"/>
                <a:cs typeface="☞DIODRUM ARABIC MEDIUM" panose="00000600000000000000" pitchFamily="2" charset="-78"/>
              </a:rPr>
              <a:t>استراتيجية التقنيات الناشئة</a:t>
            </a:r>
          </a:p>
        </p:txBody>
      </p:sp>
      <p:sp>
        <p:nvSpPr>
          <p:cNvPr id="68" name="Rounded Rectangle 28">
            <a:extLst>
              <a:ext uri="{FF2B5EF4-FFF2-40B4-BE49-F238E27FC236}">
                <a16:creationId xmlns:a16="http://schemas.microsoft.com/office/drawing/2014/main" id="{A84BE787-203E-2EE4-C30C-183029ED1820}"/>
              </a:ext>
            </a:extLst>
          </p:cNvPr>
          <p:cNvSpPr/>
          <p:nvPr/>
        </p:nvSpPr>
        <p:spPr>
          <a:xfrm>
            <a:off x="2103263" y="369679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التركيز على الموارد</a:t>
            </a:r>
            <a:endParaRPr lang="en-US" sz="550">
              <a:latin typeface="☞DIODRUM ARABIC MEDIUM" panose="00000600000000000000" pitchFamily="2" charset="-78"/>
              <a:cs typeface="☞DIODRUM ARABIC MEDIUM" panose="00000600000000000000" pitchFamily="2" charset="-78"/>
            </a:endParaRPr>
          </a:p>
        </p:txBody>
      </p:sp>
      <p:sp>
        <p:nvSpPr>
          <p:cNvPr id="69" name="Rounded Rectangle 30">
            <a:extLst>
              <a:ext uri="{FF2B5EF4-FFF2-40B4-BE49-F238E27FC236}">
                <a16:creationId xmlns:a16="http://schemas.microsoft.com/office/drawing/2014/main" id="{6DBC48EB-4B7A-64FF-F95E-D358AA002884}"/>
              </a:ext>
            </a:extLst>
          </p:cNvPr>
          <p:cNvSpPr/>
          <p:nvPr/>
        </p:nvSpPr>
        <p:spPr>
          <a:xfrm>
            <a:off x="2103263" y="411998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تحديد الفرص</a:t>
            </a:r>
            <a:endParaRPr lang="en-US" sz="550">
              <a:latin typeface="☞DIODRUM ARABIC MEDIUM" panose="00000600000000000000" pitchFamily="2" charset="-78"/>
              <a:cs typeface="☞DIODRUM ARABIC MEDIUM" panose="00000600000000000000" pitchFamily="2" charset="-78"/>
            </a:endParaRPr>
          </a:p>
        </p:txBody>
      </p:sp>
      <p:sp>
        <p:nvSpPr>
          <p:cNvPr id="70" name="Rounded Rectangle 29">
            <a:extLst>
              <a:ext uri="{FF2B5EF4-FFF2-40B4-BE49-F238E27FC236}">
                <a16:creationId xmlns:a16="http://schemas.microsoft.com/office/drawing/2014/main" id="{FF63406E-480D-756E-0631-7F12608F8F64}"/>
              </a:ext>
            </a:extLst>
          </p:cNvPr>
          <p:cNvSpPr/>
          <p:nvPr/>
        </p:nvSpPr>
        <p:spPr>
          <a:xfrm>
            <a:off x="2103263" y="390838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التعاون بين مختلف الأقسام</a:t>
            </a:r>
            <a:endParaRPr lang="en-US" sz="550">
              <a:latin typeface="☞DIODRUM ARABIC MEDIUM" panose="00000600000000000000" pitchFamily="2" charset="-78"/>
              <a:cs typeface="☞DIODRUM ARABIC MEDIUM" panose="00000600000000000000" pitchFamily="2" charset="-78"/>
            </a:endParaRPr>
          </a:p>
        </p:txBody>
      </p:sp>
      <p:sp>
        <p:nvSpPr>
          <p:cNvPr id="71" name="Rounded Rectangle 28">
            <a:extLst>
              <a:ext uri="{FF2B5EF4-FFF2-40B4-BE49-F238E27FC236}">
                <a16:creationId xmlns:a16="http://schemas.microsoft.com/office/drawing/2014/main" id="{3A279A18-DC92-700C-9369-665A47BDDBC1}"/>
              </a:ext>
            </a:extLst>
          </p:cNvPr>
          <p:cNvSpPr/>
          <p:nvPr/>
        </p:nvSpPr>
        <p:spPr>
          <a:xfrm>
            <a:off x="2103263" y="433157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تحليل المخاطر</a:t>
            </a:r>
            <a:endParaRPr lang="en-US" sz="550">
              <a:latin typeface="☞DIODRUM ARABIC MEDIUM" panose="00000600000000000000" pitchFamily="2" charset="-78"/>
              <a:cs typeface="☞DIODRUM ARABIC MEDIUM" panose="00000600000000000000" pitchFamily="2" charset="-78"/>
            </a:endParaRPr>
          </a:p>
        </p:txBody>
      </p:sp>
      <p:sp>
        <p:nvSpPr>
          <p:cNvPr id="72" name="Rounded Rectangle 29">
            <a:extLst>
              <a:ext uri="{FF2B5EF4-FFF2-40B4-BE49-F238E27FC236}">
                <a16:creationId xmlns:a16="http://schemas.microsoft.com/office/drawing/2014/main" id="{3B73B21C-E28D-F084-2976-02EB1561E679}"/>
              </a:ext>
            </a:extLst>
          </p:cNvPr>
          <p:cNvSpPr/>
          <p:nvPr/>
        </p:nvSpPr>
        <p:spPr>
          <a:xfrm>
            <a:off x="2103263" y="454317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تحليل القيمة</a:t>
            </a:r>
            <a:endParaRPr lang="en-US" sz="550">
              <a:latin typeface="☞DIODRUM ARABIC MEDIUM" panose="00000600000000000000" pitchFamily="2" charset="-78"/>
              <a:cs typeface="☞DIODRUM ARABIC MEDIUM" panose="00000600000000000000" pitchFamily="2" charset="-78"/>
            </a:endParaRPr>
          </a:p>
        </p:txBody>
      </p:sp>
      <p:sp>
        <p:nvSpPr>
          <p:cNvPr id="73" name="Rounded Rectangle 28">
            <a:extLst>
              <a:ext uri="{FF2B5EF4-FFF2-40B4-BE49-F238E27FC236}">
                <a16:creationId xmlns:a16="http://schemas.microsoft.com/office/drawing/2014/main" id="{595F35B1-F2A8-2699-F204-40029ED9E4B5}"/>
              </a:ext>
            </a:extLst>
          </p:cNvPr>
          <p:cNvSpPr/>
          <p:nvPr/>
        </p:nvSpPr>
        <p:spPr>
          <a:xfrm>
            <a:off x="2103263" y="475476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تنوّع المجتمع</a:t>
            </a:r>
          </a:p>
        </p:txBody>
      </p:sp>
      <p:sp>
        <p:nvSpPr>
          <p:cNvPr id="74" name="Rounded Rectangle 29">
            <a:extLst>
              <a:ext uri="{FF2B5EF4-FFF2-40B4-BE49-F238E27FC236}">
                <a16:creationId xmlns:a16="http://schemas.microsoft.com/office/drawing/2014/main" id="{B5F4546D-1573-5F53-5859-78391D1464E3}"/>
              </a:ext>
            </a:extLst>
          </p:cNvPr>
          <p:cNvSpPr/>
          <p:nvPr/>
        </p:nvSpPr>
        <p:spPr>
          <a:xfrm>
            <a:off x="2103263" y="496636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رصد الفرص المتمحورة حول المجتمع</a:t>
            </a:r>
          </a:p>
        </p:txBody>
      </p:sp>
      <p:sp>
        <p:nvSpPr>
          <p:cNvPr id="75" name="Rounded Rectangle 28">
            <a:extLst>
              <a:ext uri="{FF2B5EF4-FFF2-40B4-BE49-F238E27FC236}">
                <a16:creationId xmlns:a16="http://schemas.microsoft.com/office/drawing/2014/main" id="{D8D481A2-6F03-9CE0-3E39-A49F9755DA9B}"/>
              </a:ext>
            </a:extLst>
          </p:cNvPr>
          <p:cNvSpPr/>
          <p:nvPr/>
        </p:nvSpPr>
        <p:spPr>
          <a:xfrm>
            <a:off x="2103263" y="517795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تحديد أصحاب المصلحة / الشركاء</a:t>
            </a:r>
          </a:p>
        </p:txBody>
      </p:sp>
      <p:sp>
        <p:nvSpPr>
          <p:cNvPr id="76" name="Rounded Rectangle 30">
            <a:extLst>
              <a:ext uri="{FF2B5EF4-FFF2-40B4-BE49-F238E27FC236}">
                <a16:creationId xmlns:a16="http://schemas.microsoft.com/office/drawing/2014/main" id="{D1B0A459-9006-659B-E357-5F77DE01DB49}"/>
              </a:ext>
            </a:extLst>
          </p:cNvPr>
          <p:cNvSpPr/>
          <p:nvPr/>
        </p:nvSpPr>
        <p:spPr>
          <a:xfrm>
            <a:off x="2103263" y="560114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إشراك أصحاب المصلحة / الشركاء</a:t>
            </a:r>
          </a:p>
        </p:txBody>
      </p:sp>
      <p:sp>
        <p:nvSpPr>
          <p:cNvPr id="77" name="Rounded Rectangle 29">
            <a:extLst>
              <a:ext uri="{FF2B5EF4-FFF2-40B4-BE49-F238E27FC236}">
                <a16:creationId xmlns:a16="http://schemas.microsoft.com/office/drawing/2014/main" id="{7AB63009-1A3F-6BB7-8803-185299D5CFB1}"/>
              </a:ext>
            </a:extLst>
          </p:cNvPr>
          <p:cNvSpPr/>
          <p:nvPr/>
        </p:nvSpPr>
        <p:spPr>
          <a:xfrm>
            <a:off x="2103263" y="538955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مشاركة التحديثات مع أصحاب المصلحة / الشركاء</a:t>
            </a:r>
          </a:p>
        </p:txBody>
      </p:sp>
      <p:sp>
        <p:nvSpPr>
          <p:cNvPr id="78" name="Rounded Rectangle 28">
            <a:extLst>
              <a:ext uri="{FF2B5EF4-FFF2-40B4-BE49-F238E27FC236}">
                <a16:creationId xmlns:a16="http://schemas.microsoft.com/office/drawing/2014/main" id="{E3DBF487-092A-88AE-05C1-EE1746697021}"/>
              </a:ext>
            </a:extLst>
          </p:cNvPr>
          <p:cNvSpPr/>
          <p:nvPr/>
        </p:nvSpPr>
        <p:spPr>
          <a:xfrm>
            <a:off x="2103263" y="581274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الإثبات التدريجي للتقنيات</a:t>
            </a:r>
          </a:p>
        </p:txBody>
      </p:sp>
      <p:sp>
        <p:nvSpPr>
          <p:cNvPr id="79" name="Rounded Rectangle 29">
            <a:extLst>
              <a:ext uri="{FF2B5EF4-FFF2-40B4-BE49-F238E27FC236}">
                <a16:creationId xmlns:a16="http://schemas.microsoft.com/office/drawing/2014/main" id="{8718DA83-30CD-DC7A-EC32-17E0B4E2329D}"/>
              </a:ext>
            </a:extLst>
          </p:cNvPr>
          <p:cNvSpPr/>
          <p:nvPr/>
        </p:nvSpPr>
        <p:spPr>
          <a:xfrm>
            <a:off x="2103263" y="602433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تجربة التقنيات</a:t>
            </a:r>
          </a:p>
        </p:txBody>
      </p:sp>
      <p:sp>
        <p:nvSpPr>
          <p:cNvPr id="80" name="Rounded Rectangle 29">
            <a:extLst>
              <a:ext uri="{FF2B5EF4-FFF2-40B4-BE49-F238E27FC236}">
                <a16:creationId xmlns:a16="http://schemas.microsoft.com/office/drawing/2014/main" id="{37EE2D5B-8545-9AD9-A1D8-5CE8AA7B86F1}"/>
              </a:ext>
            </a:extLst>
          </p:cNvPr>
          <p:cNvSpPr/>
          <p:nvPr/>
        </p:nvSpPr>
        <p:spPr>
          <a:xfrm>
            <a:off x="2103263" y="623593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تقييم الثقافة التقنية</a:t>
            </a:r>
          </a:p>
        </p:txBody>
      </p:sp>
      <p:sp>
        <p:nvSpPr>
          <p:cNvPr id="81" name="Rounded Rectangle 28">
            <a:extLst>
              <a:ext uri="{FF2B5EF4-FFF2-40B4-BE49-F238E27FC236}">
                <a16:creationId xmlns:a16="http://schemas.microsoft.com/office/drawing/2014/main" id="{DC4D869C-EED4-F2A6-CCF0-C5764E9B9F30}"/>
              </a:ext>
            </a:extLst>
          </p:cNvPr>
          <p:cNvSpPr/>
          <p:nvPr/>
        </p:nvSpPr>
        <p:spPr>
          <a:xfrm>
            <a:off x="2103263" y="644752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تقييم التقنيات من حيث طبيعة الأعمال</a:t>
            </a:r>
          </a:p>
        </p:txBody>
      </p:sp>
      <p:sp>
        <p:nvSpPr>
          <p:cNvPr id="82" name="Rounded Rectangle 29">
            <a:extLst>
              <a:ext uri="{FF2B5EF4-FFF2-40B4-BE49-F238E27FC236}">
                <a16:creationId xmlns:a16="http://schemas.microsoft.com/office/drawing/2014/main" id="{6342B565-71FF-0F49-6491-4E0742496E47}"/>
              </a:ext>
            </a:extLst>
          </p:cNvPr>
          <p:cNvSpPr/>
          <p:nvPr/>
        </p:nvSpPr>
        <p:spPr>
          <a:xfrm>
            <a:off x="2103263" y="665912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تقييم التقنيات من حيث البنية</a:t>
            </a:r>
          </a:p>
        </p:txBody>
      </p:sp>
      <p:sp>
        <p:nvSpPr>
          <p:cNvPr id="83" name="Rounded Rectangle 28">
            <a:extLst>
              <a:ext uri="{FF2B5EF4-FFF2-40B4-BE49-F238E27FC236}">
                <a16:creationId xmlns:a16="http://schemas.microsoft.com/office/drawing/2014/main" id="{A5035342-123F-920E-3A68-05354E64BF08}"/>
              </a:ext>
            </a:extLst>
          </p:cNvPr>
          <p:cNvSpPr/>
          <p:nvPr/>
        </p:nvSpPr>
        <p:spPr>
          <a:xfrm>
            <a:off x="2103263" y="687071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الامتثال التنظيمي والأخلاقي</a:t>
            </a:r>
          </a:p>
        </p:txBody>
      </p:sp>
      <p:sp>
        <p:nvSpPr>
          <p:cNvPr id="84" name="Rounded Rectangle 30">
            <a:extLst>
              <a:ext uri="{FF2B5EF4-FFF2-40B4-BE49-F238E27FC236}">
                <a16:creationId xmlns:a16="http://schemas.microsoft.com/office/drawing/2014/main" id="{BCCADF20-F48F-0D49-DB7A-A5B71488F0EB}"/>
              </a:ext>
            </a:extLst>
          </p:cNvPr>
          <p:cNvSpPr/>
          <p:nvPr/>
        </p:nvSpPr>
        <p:spPr>
          <a:xfrm>
            <a:off x="2103263" y="729390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البنية التحتية والموارد</a:t>
            </a:r>
          </a:p>
        </p:txBody>
      </p:sp>
      <p:sp>
        <p:nvSpPr>
          <p:cNvPr id="85" name="Rounded Rectangle 29">
            <a:extLst>
              <a:ext uri="{FF2B5EF4-FFF2-40B4-BE49-F238E27FC236}">
                <a16:creationId xmlns:a16="http://schemas.microsoft.com/office/drawing/2014/main" id="{8319F5CD-D1B1-8A6B-7FC3-263F0749DA71}"/>
              </a:ext>
            </a:extLst>
          </p:cNvPr>
          <p:cNvSpPr/>
          <p:nvPr/>
        </p:nvSpPr>
        <p:spPr>
          <a:xfrm>
            <a:off x="2103263" y="708231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التوفر والجاهزية</a:t>
            </a:r>
          </a:p>
        </p:txBody>
      </p:sp>
      <p:sp>
        <p:nvSpPr>
          <p:cNvPr id="86" name="Rounded Rectangle 30">
            <a:extLst>
              <a:ext uri="{FF2B5EF4-FFF2-40B4-BE49-F238E27FC236}">
                <a16:creationId xmlns:a16="http://schemas.microsoft.com/office/drawing/2014/main" id="{64E44DCF-613A-F3FB-5005-B89A2FF4B4AD}"/>
              </a:ext>
            </a:extLst>
          </p:cNvPr>
          <p:cNvSpPr/>
          <p:nvPr/>
        </p:nvSpPr>
        <p:spPr>
          <a:xfrm>
            <a:off x="2103263" y="750550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التوعية والتثقيف</a:t>
            </a:r>
          </a:p>
        </p:txBody>
      </p:sp>
      <p:sp>
        <p:nvSpPr>
          <p:cNvPr id="87" name="Rounded Rectangle 30">
            <a:extLst>
              <a:ext uri="{FF2B5EF4-FFF2-40B4-BE49-F238E27FC236}">
                <a16:creationId xmlns:a16="http://schemas.microsoft.com/office/drawing/2014/main" id="{12636FB4-B060-E161-6EA9-E0BED333661E}"/>
              </a:ext>
            </a:extLst>
          </p:cNvPr>
          <p:cNvSpPr/>
          <p:nvPr/>
        </p:nvSpPr>
        <p:spPr>
          <a:xfrm>
            <a:off x="2103263" y="7717095"/>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تحقّق المنفعة على المدى القريب</a:t>
            </a:r>
          </a:p>
        </p:txBody>
      </p:sp>
      <p:sp>
        <p:nvSpPr>
          <p:cNvPr id="88" name="Rounded Rectangle 28">
            <a:extLst>
              <a:ext uri="{FF2B5EF4-FFF2-40B4-BE49-F238E27FC236}">
                <a16:creationId xmlns:a16="http://schemas.microsoft.com/office/drawing/2014/main" id="{A656BFE2-206C-396B-DADE-9B0024321E96}"/>
              </a:ext>
            </a:extLst>
          </p:cNvPr>
          <p:cNvSpPr/>
          <p:nvPr/>
        </p:nvSpPr>
        <p:spPr>
          <a:xfrm>
            <a:off x="2103263" y="792869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مستهدفات للتقنيات الناشئة</a:t>
            </a:r>
          </a:p>
        </p:txBody>
      </p:sp>
      <p:sp>
        <p:nvSpPr>
          <p:cNvPr id="89" name="Rounded Rectangle 30">
            <a:extLst>
              <a:ext uri="{FF2B5EF4-FFF2-40B4-BE49-F238E27FC236}">
                <a16:creationId xmlns:a16="http://schemas.microsoft.com/office/drawing/2014/main" id="{B06F643C-548B-EEC1-B307-5DF8E72947EF}"/>
              </a:ext>
            </a:extLst>
          </p:cNvPr>
          <p:cNvSpPr/>
          <p:nvPr/>
        </p:nvSpPr>
        <p:spPr>
          <a:xfrm>
            <a:off x="2103263" y="8351880"/>
            <a:ext cx="1085724" cy="189354"/>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550">
                <a:latin typeface="☞DIODRUM ARABIC MEDIUM" panose="00000600000000000000" pitchFamily="2" charset="-78"/>
                <a:cs typeface="☞DIODRUM ARABIC MEDIUM" panose="00000600000000000000" pitchFamily="2" charset="-78"/>
              </a:rPr>
              <a:t>قابلية الابتكار</a:t>
            </a:r>
          </a:p>
        </p:txBody>
      </p:sp>
      <p:sp>
        <p:nvSpPr>
          <p:cNvPr id="90" name="Rounded Rectangle 28">
            <a:extLst>
              <a:ext uri="{FF2B5EF4-FFF2-40B4-BE49-F238E27FC236}">
                <a16:creationId xmlns:a16="http://schemas.microsoft.com/office/drawing/2014/main" id="{E493CC0D-AAE6-2336-9B86-51C4FDF3FAAA}"/>
              </a:ext>
            </a:extLst>
          </p:cNvPr>
          <p:cNvSpPr/>
          <p:nvPr/>
        </p:nvSpPr>
        <p:spPr>
          <a:xfrm>
            <a:off x="2103263" y="8563475"/>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حوكمة البيانات، إدارة البيانات، والاستخدام الأخلاقي</a:t>
            </a:r>
          </a:p>
        </p:txBody>
      </p:sp>
      <p:sp>
        <p:nvSpPr>
          <p:cNvPr id="91" name="Rounded Rectangle 30">
            <a:extLst>
              <a:ext uri="{FF2B5EF4-FFF2-40B4-BE49-F238E27FC236}">
                <a16:creationId xmlns:a16="http://schemas.microsoft.com/office/drawing/2014/main" id="{97EFDA94-BB0E-0B3E-8289-844D20E3A76B}"/>
              </a:ext>
            </a:extLst>
          </p:cNvPr>
          <p:cNvSpPr/>
          <p:nvPr/>
        </p:nvSpPr>
        <p:spPr>
          <a:xfrm>
            <a:off x="2103263" y="8986657"/>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550">
                <a:latin typeface="☞DIODRUM ARABIC MEDIUM" panose="00000600000000000000" pitchFamily="2" charset="-78"/>
                <a:cs typeface="☞DIODRUM ARABIC MEDIUM" panose="00000600000000000000" pitchFamily="2" charset="-78"/>
              </a:rPr>
              <a:t>تبني التقنيات ودمجها</a:t>
            </a:r>
          </a:p>
        </p:txBody>
      </p:sp>
      <p:sp>
        <p:nvSpPr>
          <p:cNvPr id="92" name="Rounded Rectangle 29">
            <a:extLst>
              <a:ext uri="{FF2B5EF4-FFF2-40B4-BE49-F238E27FC236}">
                <a16:creationId xmlns:a16="http://schemas.microsoft.com/office/drawing/2014/main" id="{C4F2DACE-7413-2EFE-E6DA-9862ED885206}"/>
              </a:ext>
            </a:extLst>
          </p:cNvPr>
          <p:cNvSpPr/>
          <p:nvPr/>
        </p:nvSpPr>
        <p:spPr>
          <a:xfrm>
            <a:off x="2103263" y="8775070"/>
            <a:ext cx="1085724" cy="189354"/>
          </a:xfrm>
          <a:prstGeom prst="roundRect">
            <a:avLst>
              <a:gd name="adj" fmla="val 50000"/>
            </a:avLst>
          </a:prstGeom>
          <a:solidFill>
            <a:srgbClr val="1AC08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rtl="1"/>
            <a:r>
              <a:rPr lang="ar-SA" sz="550">
                <a:latin typeface="☞DIODRUM ARABIC MEDIUM" panose="00000600000000000000" pitchFamily="2" charset="-78"/>
                <a:cs typeface="☞DIODRUM ARABIC MEDIUM" panose="00000600000000000000" pitchFamily="2" charset="-78"/>
              </a:rPr>
              <a:t>الاستثمار واستراتيجية التقنية</a:t>
            </a:r>
          </a:p>
        </p:txBody>
      </p:sp>
      <p:cxnSp>
        <p:nvCxnSpPr>
          <p:cNvPr id="93" name="Straight Connector 496">
            <a:extLst>
              <a:ext uri="{FF2B5EF4-FFF2-40B4-BE49-F238E27FC236}">
                <a16:creationId xmlns:a16="http://schemas.microsoft.com/office/drawing/2014/main" id="{B2968F25-32EC-57B8-7B27-B07ADC5D61DC}"/>
              </a:ext>
            </a:extLst>
          </p:cNvPr>
          <p:cNvCxnSpPr>
            <a:cxnSpLocks/>
          </p:cNvCxnSpPr>
          <p:nvPr/>
        </p:nvCxnSpPr>
        <p:spPr>
          <a:xfrm>
            <a:off x="3185646" y="4462085"/>
            <a:ext cx="6634" cy="215932"/>
          </a:xfrm>
          <a:prstGeom prst="bentConnector3">
            <a:avLst>
              <a:gd name="adj1" fmla="val 760000"/>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7" name="Straight Connector 496">
            <a:extLst>
              <a:ext uri="{FF2B5EF4-FFF2-40B4-BE49-F238E27FC236}">
                <a16:creationId xmlns:a16="http://schemas.microsoft.com/office/drawing/2014/main" id="{BABBA2E0-9E93-872C-A317-83DA5908B87A}"/>
              </a:ext>
            </a:extLst>
          </p:cNvPr>
          <p:cNvCxnSpPr>
            <a:cxnSpLocks/>
          </p:cNvCxnSpPr>
          <p:nvPr/>
        </p:nvCxnSpPr>
        <p:spPr>
          <a:xfrm>
            <a:off x="3182156" y="4858773"/>
            <a:ext cx="6634" cy="215932"/>
          </a:xfrm>
          <a:prstGeom prst="bentConnector3">
            <a:avLst>
              <a:gd name="adj1" fmla="val 840000"/>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98" name="Group 97">
            <a:extLst>
              <a:ext uri="{FF2B5EF4-FFF2-40B4-BE49-F238E27FC236}">
                <a16:creationId xmlns:a16="http://schemas.microsoft.com/office/drawing/2014/main" id="{CAC53037-1967-57E4-6294-282013F62131}"/>
              </a:ext>
            </a:extLst>
          </p:cNvPr>
          <p:cNvGrpSpPr/>
          <p:nvPr/>
        </p:nvGrpSpPr>
        <p:grpSpPr>
          <a:xfrm>
            <a:off x="3192085" y="5270050"/>
            <a:ext cx="45616" cy="431072"/>
            <a:chOff x="4582880" y="1641047"/>
            <a:chExt cx="87333" cy="350024"/>
          </a:xfrm>
        </p:grpSpPr>
        <p:cxnSp>
          <p:nvCxnSpPr>
            <p:cNvPr id="99" name="Straight Connector 496">
              <a:extLst>
                <a:ext uri="{FF2B5EF4-FFF2-40B4-BE49-F238E27FC236}">
                  <a16:creationId xmlns:a16="http://schemas.microsoft.com/office/drawing/2014/main" id="{2335E9F0-CBBB-0505-2D65-052F5FC21C48}"/>
                </a:ext>
              </a:extLst>
            </p:cNvPr>
            <p:cNvCxnSpPr>
              <a:cxnSpLocks/>
            </p:cNvCxnSpPr>
            <p:nvPr/>
          </p:nvCxnSpPr>
          <p:spPr>
            <a:xfrm>
              <a:off x="4582880" y="1641047"/>
              <a:ext cx="12700" cy="350024"/>
            </a:xfrm>
            <a:prstGeom prst="bentConnector3">
              <a:avLst>
                <a:gd name="adj1" fmla="val 733339"/>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AB12C92E-1EBB-3A86-22F3-484234ABC4A2}"/>
                </a:ext>
              </a:extLst>
            </p:cNvPr>
            <p:cNvCxnSpPr>
              <a:cxnSpLocks/>
            </p:cNvCxnSpPr>
            <p:nvPr/>
          </p:nvCxnSpPr>
          <p:spPr>
            <a:xfrm>
              <a:off x="4582880" y="1816058"/>
              <a:ext cx="8733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496">
            <a:extLst>
              <a:ext uri="{FF2B5EF4-FFF2-40B4-BE49-F238E27FC236}">
                <a16:creationId xmlns:a16="http://schemas.microsoft.com/office/drawing/2014/main" id="{D6E013DA-07A0-EFB5-009E-9B6625347BF9}"/>
              </a:ext>
            </a:extLst>
          </p:cNvPr>
          <p:cNvCxnSpPr>
            <a:cxnSpLocks/>
          </p:cNvCxnSpPr>
          <p:nvPr/>
        </p:nvCxnSpPr>
        <p:spPr>
          <a:xfrm>
            <a:off x="3178980" y="5898991"/>
            <a:ext cx="6634" cy="215932"/>
          </a:xfrm>
          <a:prstGeom prst="bentConnector3">
            <a:avLst>
              <a:gd name="adj1" fmla="val 840000"/>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2" name="Straight Connector 496">
            <a:extLst>
              <a:ext uri="{FF2B5EF4-FFF2-40B4-BE49-F238E27FC236}">
                <a16:creationId xmlns:a16="http://schemas.microsoft.com/office/drawing/2014/main" id="{7FD14028-6308-9C18-A859-CB7D93439A32}"/>
              </a:ext>
            </a:extLst>
          </p:cNvPr>
          <p:cNvCxnSpPr>
            <a:cxnSpLocks/>
          </p:cNvCxnSpPr>
          <p:nvPr/>
        </p:nvCxnSpPr>
        <p:spPr>
          <a:xfrm>
            <a:off x="3185105" y="6536020"/>
            <a:ext cx="6634" cy="215932"/>
          </a:xfrm>
          <a:prstGeom prst="bentConnector3">
            <a:avLst>
              <a:gd name="adj1" fmla="val 840000"/>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3" name="Straight Connector 496">
            <a:extLst>
              <a:ext uri="{FF2B5EF4-FFF2-40B4-BE49-F238E27FC236}">
                <a16:creationId xmlns:a16="http://schemas.microsoft.com/office/drawing/2014/main" id="{B10F2B10-E3A7-66B6-C903-AD7DCDA44E0F}"/>
              </a:ext>
            </a:extLst>
          </p:cNvPr>
          <p:cNvCxnSpPr>
            <a:cxnSpLocks/>
          </p:cNvCxnSpPr>
          <p:nvPr/>
        </p:nvCxnSpPr>
        <p:spPr>
          <a:xfrm>
            <a:off x="3192085" y="6966356"/>
            <a:ext cx="6634" cy="629146"/>
          </a:xfrm>
          <a:prstGeom prst="bentConnector3">
            <a:avLst>
              <a:gd name="adj1" fmla="val 762008"/>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2A65BEAF-E51D-410B-AA54-C56C59055337}"/>
              </a:ext>
            </a:extLst>
          </p:cNvPr>
          <p:cNvCxnSpPr>
            <a:cxnSpLocks/>
          </p:cNvCxnSpPr>
          <p:nvPr/>
        </p:nvCxnSpPr>
        <p:spPr>
          <a:xfrm>
            <a:off x="3186536" y="7200363"/>
            <a:ext cx="5116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DE5B5C-3C90-0EAD-5E77-B8A100594487}"/>
              </a:ext>
            </a:extLst>
          </p:cNvPr>
          <p:cNvCxnSpPr>
            <a:cxnSpLocks/>
          </p:cNvCxnSpPr>
          <p:nvPr/>
        </p:nvCxnSpPr>
        <p:spPr>
          <a:xfrm>
            <a:off x="3186536" y="7383916"/>
            <a:ext cx="5116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496">
            <a:extLst>
              <a:ext uri="{FF2B5EF4-FFF2-40B4-BE49-F238E27FC236}">
                <a16:creationId xmlns:a16="http://schemas.microsoft.com/office/drawing/2014/main" id="{DF0AA874-8670-78D5-2305-84E2721DEECF}"/>
              </a:ext>
            </a:extLst>
          </p:cNvPr>
          <p:cNvCxnSpPr>
            <a:cxnSpLocks/>
          </p:cNvCxnSpPr>
          <p:nvPr/>
        </p:nvCxnSpPr>
        <p:spPr>
          <a:xfrm>
            <a:off x="3192085" y="8041958"/>
            <a:ext cx="6634" cy="215932"/>
          </a:xfrm>
          <a:prstGeom prst="bentConnector3">
            <a:avLst>
              <a:gd name="adj1" fmla="val 840000"/>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107" name="Group 106">
            <a:extLst>
              <a:ext uri="{FF2B5EF4-FFF2-40B4-BE49-F238E27FC236}">
                <a16:creationId xmlns:a16="http://schemas.microsoft.com/office/drawing/2014/main" id="{476FD816-B744-2A07-6B22-7539D0523C28}"/>
              </a:ext>
            </a:extLst>
          </p:cNvPr>
          <p:cNvGrpSpPr/>
          <p:nvPr/>
        </p:nvGrpSpPr>
        <p:grpSpPr>
          <a:xfrm>
            <a:off x="3192085" y="8635361"/>
            <a:ext cx="45616" cy="431072"/>
            <a:chOff x="4582880" y="1641047"/>
            <a:chExt cx="87333" cy="350024"/>
          </a:xfrm>
        </p:grpSpPr>
        <p:cxnSp>
          <p:nvCxnSpPr>
            <p:cNvPr id="108" name="Straight Connector 496">
              <a:extLst>
                <a:ext uri="{FF2B5EF4-FFF2-40B4-BE49-F238E27FC236}">
                  <a16:creationId xmlns:a16="http://schemas.microsoft.com/office/drawing/2014/main" id="{7003B8B0-FF3C-234F-87DB-23C7205E5F37}"/>
                </a:ext>
              </a:extLst>
            </p:cNvPr>
            <p:cNvCxnSpPr>
              <a:cxnSpLocks/>
            </p:cNvCxnSpPr>
            <p:nvPr/>
          </p:nvCxnSpPr>
          <p:spPr>
            <a:xfrm>
              <a:off x="4582880" y="1641047"/>
              <a:ext cx="12700" cy="350024"/>
            </a:xfrm>
            <a:prstGeom prst="bentConnector3">
              <a:avLst>
                <a:gd name="adj1" fmla="val 733339"/>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696BBA9A-DA0D-00CF-1DFF-0D410D8C93D2}"/>
                </a:ext>
              </a:extLst>
            </p:cNvPr>
            <p:cNvCxnSpPr>
              <a:cxnSpLocks/>
            </p:cNvCxnSpPr>
            <p:nvPr/>
          </p:nvCxnSpPr>
          <p:spPr>
            <a:xfrm>
              <a:off x="4582880" y="1816058"/>
              <a:ext cx="8733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0" name="Rounded Rectangle 19">
            <a:extLst>
              <a:ext uri="{FF2B5EF4-FFF2-40B4-BE49-F238E27FC236}">
                <a16:creationId xmlns:a16="http://schemas.microsoft.com/office/drawing/2014/main" id="{8EFA618C-A148-62A9-1A44-0341DA539D13}"/>
              </a:ext>
            </a:extLst>
          </p:cNvPr>
          <p:cNvSpPr/>
          <p:nvPr/>
        </p:nvSpPr>
        <p:spPr>
          <a:xfrm>
            <a:off x="2123638" y="3350889"/>
            <a:ext cx="1080153" cy="259363"/>
          </a:xfrm>
          <a:prstGeom prst="roundRect">
            <a:avLst>
              <a:gd name="adj" fmla="val 50000"/>
            </a:avLst>
          </a:prstGeom>
          <a:solidFill>
            <a:srgbClr val="1AC08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800" b="1">
                <a:solidFill>
                  <a:prstClr val="white"/>
                </a:solidFill>
                <a:latin typeface="☞DIODRUM ARABIC SEMIBOLD" panose="00000700000000000000" pitchFamily="2" charset="-78"/>
                <a:cs typeface="☞DIODRUM ARABIC SEMIBOLD" panose="00000700000000000000" pitchFamily="2" charset="-78"/>
              </a:rPr>
              <a:t>        </a:t>
            </a:r>
            <a:r>
              <a:rPr kumimoji="0" lang="ar-SA" sz="800" b="1" i="0" u="none" strike="noStrike" kern="1200" cap="none" spc="0" normalizeH="0" baseline="0" noProof="0">
                <a:ln>
                  <a:noFill/>
                </a:ln>
                <a:solidFill>
                  <a:prstClr val="white"/>
                </a:solidFill>
                <a:effectLst/>
                <a:uLnTx/>
                <a:uFillTx/>
                <a:latin typeface="☞DIODRUM ARABIC SEMIBOLD" panose="00000700000000000000" pitchFamily="2" charset="-78"/>
                <a:cs typeface="☞DIODRUM ARABIC SEMIBOLD" panose="00000700000000000000" pitchFamily="2" charset="-78"/>
              </a:rPr>
              <a:t>المعايير</a:t>
            </a:r>
          </a:p>
        </p:txBody>
      </p:sp>
      <p:sp>
        <p:nvSpPr>
          <p:cNvPr id="111" name="Rounded Rectangle 16">
            <a:extLst>
              <a:ext uri="{FF2B5EF4-FFF2-40B4-BE49-F238E27FC236}">
                <a16:creationId xmlns:a16="http://schemas.microsoft.com/office/drawing/2014/main" id="{92D91696-6854-9544-2517-3C7EC91A167B}"/>
              </a:ext>
            </a:extLst>
          </p:cNvPr>
          <p:cNvSpPr/>
          <p:nvPr/>
        </p:nvSpPr>
        <p:spPr>
          <a:xfrm>
            <a:off x="3596607" y="3350889"/>
            <a:ext cx="1080153" cy="259363"/>
          </a:xfrm>
          <a:prstGeom prst="roundRect">
            <a:avLst>
              <a:gd name="adj" fmla="val 50000"/>
            </a:avLst>
          </a:prstGeom>
          <a:solidFill>
            <a:srgbClr val="7C32C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ar-SA" sz="800" b="1">
                <a:latin typeface="☞DIODRUM ARABIC SEMIBOLD" panose="00000700000000000000" pitchFamily="2" charset="-78"/>
                <a:cs typeface="☞DIODRUM ARABIC SEMIBOLD" panose="00000700000000000000" pitchFamily="2" charset="-78"/>
              </a:rPr>
              <a:t>      العناصر </a:t>
            </a:r>
            <a:endParaRPr lang="en-US" sz="800" b="1">
              <a:latin typeface="☞DIODRUM ARABIC SEMIBOLD" panose="00000700000000000000" pitchFamily="2" charset="-78"/>
              <a:cs typeface="☞DIODRUM ARABIC SEMIBOLD" panose="00000700000000000000" pitchFamily="2" charset="-78"/>
            </a:endParaRPr>
          </a:p>
        </p:txBody>
      </p:sp>
      <p:sp>
        <p:nvSpPr>
          <p:cNvPr id="112" name="Rounded Rectangle 8">
            <a:extLst>
              <a:ext uri="{FF2B5EF4-FFF2-40B4-BE49-F238E27FC236}">
                <a16:creationId xmlns:a16="http://schemas.microsoft.com/office/drawing/2014/main" id="{B154516A-A590-55E8-11B2-771097F037B6}"/>
              </a:ext>
            </a:extLst>
          </p:cNvPr>
          <p:cNvSpPr/>
          <p:nvPr/>
        </p:nvSpPr>
        <p:spPr>
          <a:xfrm>
            <a:off x="5069576" y="3350889"/>
            <a:ext cx="1080153" cy="259363"/>
          </a:xfrm>
          <a:prstGeom prst="roundRect">
            <a:avLst>
              <a:gd name="adj" fmla="val 50000"/>
            </a:avLst>
          </a:prstGeom>
          <a:solidFill>
            <a:srgbClr val="2A20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a:ln>
                  <a:noFill/>
                </a:ln>
                <a:solidFill>
                  <a:prstClr val="white"/>
                </a:solidFill>
                <a:effectLst/>
                <a:uLnTx/>
                <a:uFillTx/>
                <a:latin typeface="☞DIODRUM ARABIC SEMIBOLD" panose="00000700000000000000" pitchFamily="2" charset="-78"/>
                <a:cs typeface="☞DIODRUM ARABIC SEMIBOLD" panose="00000700000000000000" pitchFamily="2" charset="-78"/>
              </a:rPr>
              <a:t>     القدرات </a:t>
            </a:r>
            <a:endParaRPr kumimoji="0" lang="en-US" sz="800" b="1" i="0" u="none" strike="noStrike" kern="1200" cap="none" spc="0" normalizeH="0" baseline="0" noProof="0">
              <a:ln>
                <a:noFill/>
              </a:ln>
              <a:solidFill>
                <a:prstClr val="white"/>
              </a:solidFill>
              <a:effectLst/>
              <a:uLnTx/>
              <a:uFillTx/>
              <a:latin typeface="☞DIODRUM ARABIC SEMIBOLD" panose="00000700000000000000" pitchFamily="2" charset="-78"/>
              <a:cs typeface="☞DIODRUM ARABIC SEMIBOLD" panose="00000700000000000000" pitchFamily="2" charset="-78"/>
            </a:endParaRPr>
          </a:p>
        </p:txBody>
      </p:sp>
      <p:sp>
        <p:nvSpPr>
          <p:cNvPr id="113" name="Rounded Rectangle 22">
            <a:extLst>
              <a:ext uri="{FF2B5EF4-FFF2-40B4-BE49-F238E27FC236}">
                <a16:creationId xmlns:a16="http://schemas.microsoft.com/office/drawing/2014/main" id="{22CBEA83-0337-C41C-B7CC-A46842E5A159}"/>
              </a:ext>
            </a:extLst>
          </p:cNvPr>
          <p:cNvSpPr/>
          <p:nvPr/>
        </p:nvSpPr>
        <p:spPr>
          <a:xfrm>
            <a:off x="650669" y="3350889"/>
            <a:ext cx="1080153" cy="259363"/>
          </a:xfrm>
          <a:prstGeom prst="roundRect">
            <a:avLst>
              <a:gd name="adj" fmla="val 50000"/>
            </a:avLst>
          </a:prstGeom>
          <a:solidFill>
            <a:srgbClr val="03AB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DIODRUM ARABIC SEMIBOLD" panose="00000700000000000000" pitchFamily="2" charset="-78"/>
              <a:cs typeface="☞DIODRUM ARABIC SEMIBOLD" panose="00000700000000000000" pitchFamily="2" charset="-78"/>
            </a:endParaRPr>
          </a:p>
        </p:txBody>
      </p:sp>
      <p:sp>
        <p:nvSpPr>
          <p:cNvPr id="114" name="Oval 113">
            <a:extLst>
              <a:ext uri="{FF2B5EF4-FFF2-40B4-BE49-F238E27FC236}">
                <a16:creationId xmlns:a16="http://schemas.microsoft.com/office/drawing/2014/main" id="{D203DFFB-27B3-CA3F-C52C-DC16F9E9AB11}"/>
              </a:ext>
            </a:extLst>
          </p:cNvPr>
          <p:cNvSpPr/>
          <p:nvPr/>
        </p:nvSpPr>
        <p:spPr>
          <a:xfrm>
            <a:off x="5769451" y="3411990"/>
            <a:ext cx="137160" cy="1371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900">
                <a:solidFill>
                  <a:srgbClr val="2A206A"/>
                </a:solidFill>
                <a:latin typeface="☞DIODRUM ARABIC SEMIBOLD" panose="00000700000000000000" pitchFamily="2" charset="-78"/>
                <a:cs typeface="☞DIODRUM ARABIC SEMIBOLD" panose="00000700000000000000" pitchFamily="2" charset="-78"/>
              </a:rPr>
              <a:t>1</a:t>
            </a:r>
            <a:endParaRPr lang="en-US" sz="900">
              <a:solidFill>
                <a:srgbClr val="2A206A"/>
              </a:solidFill>
              <a:latin typeface="☞DIODRUM ARABIC SEMIBOLD" panose="00000700000000000000" pitchFamily="2" charset="-78"/>
              <a:cs typeface="☞DIODRUM ARABIC SEMIBOLD" panose="00000700000000000000" pitchFamily="2" charset="-78"/>
            </a:endParaRPr>
          </a:p>
        </p:txBody>
      </p:sp>
      <p:sp>
        <p:nvSpPr>
          <p:cNvPr id="115" name="Oval 114">
            <a:extLst>
              <a:ext uri="{FF2B5EF4-FFF2-40B4-BE49-F238E27FC236}">
                <a16:creationId xmlns:a16="http://schemas.microsoft.com/office/drawing/2014/main" id="{EF8AB1CC-F63F-1F4A-4287-77DDA4A8ED34}"/>
              </a:ext>
            </a:extLst>
          </p:cNvPr>
          <p:cNvSpPr/>
          <p:nvPr/>
        </p:nvSpPr>
        <p:spPr>
          <a:xfrm>
            <a:off x="4285487" y="3415107"/>
            <a:ext cx="137160" cy="1371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900">
                <a:solidFill>
                  <a:srgbClr val="7C32C9"/>
                </a:solidFill>
                <a:latin typeface="☞DIODRUM ARABIC SEMIBOLD" panose="00000700000000000000" pitchFamily="2" charset="-78"/>
                <a:cs typeface="☞DIODRUM ARABIC SEMIBOLD" panose="00000700000000000000" pitchFamily="2" charset="-78"/>
              </a:rPr>
              <a:t>2</a:t>
            </a:r>
            <a:endParaRPr lang="en-US" sz="900">
              <a:solidFill>
                <a:srgbClr val="7C32C9"/>
              </a:solidFill>
              <a:latin typeface="☞DIODRUM ARABIC SEMIBOLD" panose="00000700000000000000" pitchFamily="2" charset="-78"/>
              <a:cs typeface="☞DIODRUM ARABIC SEMIBOLD" panose="00000700000000000000" pitchFamily="2" charset="-78"/>
            </a:endParaRPr>
          </a:p>
        </p:txBody>
      </p:sp>
      <p:sp>
        <p:nvSpPr>
          <p:cNvPr id="116" name="Oval 115">
            <a:extLst>
              <a:ext uri="{FF2B5EF4-FFF2-40B4-BE49-F238E27FC236}">
                <a16:creationId xmlns:a16="http://schemas.microsoft.com/office/drawing/2014/main" id="{3A856500-434F-B12B-7607-52061BD1F20C}"/>
              </a:ext>
            </a:extLst>
          </p:cNvPr>
          <p:cNvSpPr/>
          <p:nvPr/>
        </p:nvSpPr>
        <p:spPr>
          <a:xfrm>
            <a:off x="2785740" y="3416225"/>
            <a:ext cx="137160" cy="1371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900">
                <a:solidFill>
                  <a:srgbClr val="1CC182"/>
                </a:solidFill>
                <a:latin typeface="☞DIODRUM ARABIC SEMIBOLD" panose="00000700000000000000" pitchFamily="2" charset="-78"/>
                <a:cs typeface="☞DIODRUM ARABIC SEMIBOLD" panose="00000700000000000000" pitchFamily="2" charset="-78"/>
              </a:rPr>
              <a:t>3</a:t>
            </a:r>
            <a:endParaRPr lang="en-US" sz="900">
              <a:solidFill>
                <a:srgbClr val="1CC182"/>
              </a:solidFill>
              <a:latin typeface="☞DIODRUM ARABIC SEMIBOLD" panose="00000700000000000000" pitchFamily="2" charset="-78"/>
              <a:cs typeface="☞DIODRUM ARABIC SEMIBOLD" panose="00000700000000000000" pitchFamily="2" charset="-78"/>
            </a:endParaRPr>
          </a:p>
        </p:txBody>
      </p:sp>
      <p:sp>
        <p:nvSpPr>
          <p:cNvPr id="117" name="TextBox 116">
            <a:extLst>
              <a:ext uri="{FF2B5EF4-FFF2-40B4-BE49-F238E27FC236}">
                <a16:creationId xmlns:a16="http://schemas.microsoft.com/office/drawing/2014/main" id="{4482586B-88DE-5743-DAF8-012DEA1D7C8A}"/>
              </a:ext>
            </a:extLst>
          </p:cNvPr>
          <p:cNvSpPr txBox="1"/>
          <p:nvPr/>
        </p:nvSpPr>
        <p:spPr>
          <a:xfrm>
            <a:off x="392712" y="3326527"/>
            <a:ext cx="1170959" cy="296881"/>
          </a:xfrm>
          <a:prstGeom prst="rect">
            <a:avLst/>
          </a:prstGeom>
          <a:noFill/>
        </p:spPr>
        <p:txBody>
          <a:bodyPr wrap="square" rtlCol="0" anchor="ctr">
            <a:noAutofit/>
          </a:bodyPr>
          <a:lstStyle/>
          <a:p>
            <a:pPr algn="r" defTabSz="490113" rtl="1">
              <a:spcAft>
                <a:spcPts val="323"/>
              </a:spcAft>
            </a:pPr>
            <a:r>
              <a:rPr lang="ar-SA" sz="800" kern="0">
                <a:solidFill>
                  <a:schemeClr val="bg1"/>
                </a:solidFill>
                <a:latin typeface="☞DIODRUM ARABIC SEMIBOLD" panose="00000700000000000000" pitchFamily="2" charset="-78"/>
                <a:cs typeface="☞DIODRUM ARABIC SEMIBOLD" panose="00000700000000000000" pitchFamily="2" charset="-78"/>
              </a:rPr>
              <a:t>الأبعاد المتقاطعة</a:t>
            </a:r>
            <a:endParaRPr lang="en-US" sz="800" kern="0">
              <a:solidFill>
                <a:schemeClr val="bg1"/>
              </a:solidFill>
              <a:latin typeface="☞DIODRUM ARABIC SEMIBOLD" panose="00000700000000000000" pitchFamily="2" charset="-78"/>
              <a:cs typeface="☞DIODRUM ARABIC SEMIBOLD" panose="00000700000000000000" pitchFamily="2" charset="-78"/>
            </a:endParaRPr>
          </a:p>
        </p:txBody>
      </p:sp>
      <p:sp>
        <p:nvSpPr>
          <p:cNvPr id="118" name="Oval 117">
            <a:extLst>
              <a:ext uri="{FF2B5EF4-FFF2-40B4-BE49-F238E27FC236}">
                <a16:creationId xmlns:a16="http://schemas.microsoft.com/office/drawing/2014/main" id="{157C63FE-89A0-8933-5611-30C69D845373}"/>
              </a:ext>
            </a:extLst>
          </p:cNvPr>
          <p:cNvSpPr/>
          <p:nvPr/>
        </p:nvSpPr>
        <p:spPr>
          <a:xfrm>
            <a:off x="1521299" y="3415107"/>
            <a:ext cx="137160" cy="1371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900">
                <a:solidFill>
                  <a:srgbClr val="00B2B3"/>
                </a:solidFill>
                <a:latin typeface="☞DIODRUM ARABIC SEMIBOLD" panose="00000700000000000000" pitchFamily="2" charset="-78"/>
                <a:cs typeface="☞DIODRUM ARABIC SEMIBOLD" panose="00000700000000000000" pitchFamily="2" charset="-78"/>
              </a:rPr>
              <a:t>4</a:t>
            </a:r>
            <a:endParaRPr lang="en-US" sz="900">
              <a:solidFill>
                <a:srgbClr val="00B2B3"/>
              </a:solidFill>
              <a:latin typeface="☞DIODRUM ARABIC SEMIBOLD" panose="00000700000000000000" pitchFamily="2" charset="-78"/>
              <a:cs typeface="☞DIODRUM ARABIC SEMIBOLD" panose="00000700000000000000" pitchFamily="2" charset="-78"/>
            </a:endParaRPr>
          </a:p>
        </p:txBody>
      </p:sp>
      <p:grpSp>
        <p:nvGrpSpPr>
          <p:cNvPr id="119" name="Group 118">
            <a:extLst>
              <a:ext uri="{FF2B5EF4-FFF2-40B4-BE49-F238E27FC236}">
                <a16:creationId xmlns:a16="http://schemas.microsoft.com/office/drawing/2014/main" id="{7D09AD08-C4FD-0C40-9C04-B30F354F782F}"/>
              </a:ext>
            </a:extLst>
          </p:cNvPr>
          <p:cNvGrpSpPr/>
          <p:nvPr/>
        </p:nvGrpSpPr>
        <p:grpSpPr>
          <a:xfrm>
            <a:off x="3196633" y="3800932"/>
            <a:ext cx="45616" cy="431072"/>
            <a:chOff x="4582880" y="1641047"/>
            <a:chExt cx="87333" cy="350024"/>
          </a:xfrm>
        </p:grpSpPr>
        <p:cxnSp>
          <p:nvCxnSpPr>
            <p:cNvPr id="120" name="Straight Connector 496">
              <a:extLst>
                <a:ext uri="{FF2B5EF4-FFF2-40B4-BE49-F238E27FC236}">
                  <a16:creationId xmlns:a16="http://schemas.microsoft.com/office/drawing/2014/main" id="{0547D576-389C-D38C-D6EA-CE5CC47EB920}"/>
                </a:ext>
              </a:extLst>
            </p:cNvPr>
            <p:cNvCxnSpPr>
              <a:cxnSpLocks/>
            </p:cNvCxnSpPr>
            <p:nvPr/>
          </p:nvCxnSpPr>
          <p:spPr>
            <a:xfrm>
              <a:off x="4582880" y="1641047"/>
              <a:ext cx="12700" cy="350024"/>
            </a:xfrm>
            <a:prstGeom prst="bentConnector3">
              <a:avLst>
                <a:gd name="adj1" fmla="val 733339"/>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DDE1541-9BB2-5D60-C3A7-1C3A6FABF739}"/>
                </a:ext>
              </a:extLst>
            </p:cNvPr>
            <p:cNvCxnSpPr>
              <a:cxnSpLocks/>
            </p:cNvCxnSpPr>
            <p:nvPr/>
          </p:nvCxnSpPr>
          <p:spPr>
            <a:xfrm>
              <a:off x="4582880" y="1816058"/>
              <a:ext cx="8733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SecloreFooter">
            <a:extLst>
              <a:ext uri="{FF2B5EF4-FFF2-40B4-BE49-F238E27FC236}">
                <a16:creationId xmlns:a16="http://schemas.microsoft.com/office/drawing/2014/main" id="{9E4EAAD8-3740-4180-B60F-4F2241CF0FDA}"/>
              </a:ext>
            </a:extLst>
          </p:cNvPr>
          <p:cNvSpPr>
            <a:spLocks noGrp="1"/>
          </p:cNvSpPr>
          <p:nvPr>
            <p:ph type="ftr" sz="quarter" idx="10"/>
          </p:nvPr>
        </p:nvSpPr>
        <p:spPr>
          <a:xfrm>
            <a:off x="0" y="9181397"/>
            <a:ext cx="6858000" cy="527403"/>
          </a:xfrm>
        </p:spPr>
        <p:txBody>
          <a:bodyPr/>
          <a:lstStyle/>
          <a:p>
            <a:r>
              <a:rPr lang="en-US"/>
              <a:t>Restricted - </a:t>
            </a:r>
            <a:r>
              <a:rPr lang="ar-SA"/>
              <a:t>مقيد</a:t>
            </a:r>
            <a:endParaRPr lang="en-US"/>
          </a:p>
        </p:txBody>
      </p:sp>
    </p:spTree>
    <p:extLst>
      <p:ext uri="{BB962C8B-B14F-4D97-AF65-F5344CB8AC3E}">
        <p14:creationId xmlns:p14="http://schemas.microsoft.com/office/powerpoint/2010/main" val="2824644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339,24,Slide84"/>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estricted - مقيد"/>
  <p:tag name="BJHEADERFOOTERTEXTMARKING" val="Restricted - مقيد"/>
</p:tagLst>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2F81B2"/>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ctr">
        <a:noAutofit/>
      </a:bodyPr>
      <a:lstStyle>
        <a:defPPr algn="r" defTabSz="490113" rtl="1">
          <a:spcAft>
            <a:spcPts val="323"/>
          </a:spcAft>
          <a:defRPr sz="908" kern="0" dirty="0">
            <a:solidFill>
              <a:srgbClr val="353171"/>
            </a:solidFill>
            <a:latin typeface="Bahij Janna" panose="02040503050201020203" pitchFamily="18" charset="-78"/>
            <a:cs typeface="Bahij Janna" panose="02040503050201020203" pitchFamily="18" charset="-7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D4707888774A43890F3C998F989785" ma:contentTypeVersion="18" ma:contentTypeDescription="Create a new document." ma:contentTypeScope="" ma:versionID="5a5969354ccc4365f9f45f2d8e71639b">
  <xsd:schema xmlns:xsd="http://www.w3.org/2001/XMLSchema" xmlns:xs="http://www.w3.org/2001/XMLSchema" xmlns:p="http://schemas.microsoft.com/office/2006/metadata/properties" xmlns:ns2="2fc0dc50-5e69-4856-b632-60e0923ba21a" xmlns:ns3="e57e1180-243d-4224-9bb0-80235b989546" targetNamespace="http://schemas.microsoft.com/office/2006/metadata/properties" ma:root="true" ma:fieldsID="c5a816ac77310a0e0b33485cd9e12c8c" ns2:_="" ns3:_="">
    <xsd:import namespace="2fc0dc50-5e69-4856-b632-60e0923ba21a"/>
    <xsd:import namespace="e57e1180-243d-4224-9bb0-80235b989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0dc50-5e69-4856-b632-60e0923ba2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f96108a-6aff-4dab-afc9-a2b18d53be6a"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7e1180-243d-4224-9bb0-80235b98954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3a8c2ea-0f6a-4169-8fa4-ed68805afa92}" ma:internalName="TaxCatchAll" ma:showField="CatchAllData" ma:web="e57e1180-243d-4224-9bb0-80235b989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57e1180-243d-4224-9bb0-80235b989546"/>
    <lcf76f155ced4ddcb4097134ff3c332f xmlns="2fc0dc50-5e69-4856-b632-60e0923ba21a">
      <Terms xmlns="http://schemas.microsoft.com/office/infopath/2007/PartnerControls"/>
    </lcf76f155ced4ddcb4097134ff3c332f>
  </documentManagement>
</p:properties>
</file>

<file path=customXml/item3.xml><?xml version="1.0" encoding="utf-8"?>
<sisl xmlns:xsd="http://www.w3.org/2001/XMLSchema" xmlns:xsi="http://www.w3.org/2001/XMLSchema-instance" xmlns="http://www.boldonjames.com/2008/01/sie/internal/label" sislVersion="0" policy="fb589ca4-3662-40b4-a29d-643516eb67b4" origin="userSelected">
  <element uid="id_classification_nonbusiness" value=""/>
</sisl>
</file>

<file path=customXml/item4.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mYjU4OWNhNC0zNjYyLTQwYjQtYTI5ZC02NDM1MTZlYjY3YjQiIG9yaWdpbj0idXNlclNlbGVjdGVkIj48ZWxlbWVudCB1aWQ9ImlkX2NsYXNzaWZpY2F0aW9uX25vbmJ1c2luZXNzIiB2YWx1ZT0iIiB4bWxucz0iaHR0cDovL3d3dy5ib2xkb25qYW1lcy5jb20vMjAwOC8wMS9zaWUvaW50ZXJuYWwvbGFiZWwiIC8+PC9zaXNsPjxVc2VyTmFtZT5NQ0lUXGFzYWFiX3A8L1VzZXJOYW1lPjxEYXRlVGltZT42LzIzLzIwMjIgMTI6MDI6MjggUE08L0RhdGVUaW1lPjxMYWJlbFN0cmluZz5SZXN0cmljdGVkIC0gJiN4NjQ1OyYjeDY0MjsmI3g2NEE7JiN4NjJGOzwvTGFiZWxTdHJpbmc+PC9pdGVtPjwvbGFiZWxIaXN0b3J5Pg==</Value>
</WrappedLabelHistory>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68739D-7613-4F52-88A8-7EEDE752B7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0dc50-5e69-4856-b632-60e0923ba21a"/>
    <ds:schemaRef ds:uri="e57e1180-243d-4224-9bb0-80235b989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529916-D80D-49B1-9BCD-4A0394ECC576}">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e57e1180-243d-4224-9bb0-80235b989546"/>
    <ds:schemaRef ds:uri="http://www.w3.org/XML/1998/namespace"/>
    <ds:schemaRef ds:uri="http://schemas.openxmlformats.org/package/2006/metadata/core-properties"/>
    <ds:schemaRef ds:uri="2fc0dc50-5e69-4856-b632-60e0923ba21a"/>
    <ds:schemaRef ds:uri="http://purl.org/dc/dcmitype/"/>
    <ds:schemaRef ds:uri="http://purl.org/dc/elements/1.1/"/>
  </ds:schemaRefs>
</ds:datastoreItem>
</file>

<file path=customXml/itemProps3.xml><?xml version="1.0" encoding="utf-8"?>
<ds:datastoreItem xmlns:ds="http://schemas.openxmlformats.org/officeDocument/2006/customXml" ds:itemID="{9973AC03-419E-4766-B082-DF7E114609E7}">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2EB733A2-A5B4-4231-A23F-7B6E89F93187}">
  <ds:schemaRefs>
    <ds:schemaRef ds:uri="http://www.w3.org/2001/XMLSchema"/>
    <ds:schemaRef ds:uri="http://www.boldonjames.com/2016/02/Classifier/internal/wrappedLabelHistory"/>
  </ds:schemaRefs>
</ds:datastoreItem>
</file>

<file path=customXml/itemProps5.xml><?xml version="1.0" encoding="utf-8"?>
<ds:datastoreItem xmlns:ds="http://schemas.openxmlformats.org/officeDocument/2006/customXml" ds:itemID="{2CD1AEA9-030B-4621-B008-10A57F833A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76309</TotalTime>
  <Words>5229</Words>
  <Application>Microsoft Office PowerPoint</Application>
  <PresentationFormat>A4 Paper (210x297 mm)</PresentationFormat>
  <Paragraphs>870</Paragraphs>
  <Slides>37</Slides>
  <Notes>29</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37</vt:i4>
      </vt:variant>
    </vt:vector>
  </HeadingPairs>
  <TitlesOfParts>
    <vt:vector size="58" baseType="lpstr">
      <vt:lpstr>☞DIODRUM ARABIC</vt:lpstr>
      <vt:lpstr>☞DIODRUM ARABIC LIGHT</vt:lpstr>
      <vt:lpstr>☞DIODRUM ARABIC MEDIUM</vt:lpstr>
      <vt:lpstr>☞DIODRUM ARABIC SEMIBOLD</vt:lpstr>
      <vt:lpstr>12</vt:lpstr>
      <vt:lpstr>Arial</vt:lpstr>
      <vt:lpstr>Bahij Janna</vt:lpstr>
      <vt:lpstr>Calibri</vt:lpstr>
      <vt:lpstr>Calibri Light</vt:lpstr>
      <vt:lpstr>DiodrumArabic-Light</vt:lpstr>
      <vt:lpstr>DiodrumArabic-Medium</vt:lpstr>
      <vt:lpstr>DiodrumArabic-Regular</vt:lpstr>
      <vt:lpstr>DiodrumArabic-Semibold</vt:lpstr>
      <vt:lpstr>Hiragino Sans GB W3</vt:lpstr>
      <vt:lpstr>Open Sans SemiBold</vt:lpstr>
      <vt:lpstr>SST Arabic</vt:lpstr>
      <vt:lpstr>Tahoma</vt:lpstr>
      <vt:lpstr>Times New Roman</vt:lpstr>
      <vt:lpstr>Verdana</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Ghadah E. Alzahrani</dc:creator>
  <cp:lastModifiedBy>Ghadah E. Alzahrani</cp:lastModifiedBy>
  <cp:revision>1073</cp:revision>
  <dcterms:created xsi:type="dcterms:W3CDTF">2022-02-16T08:17:35Z</dcterms:created>
  <dcterms:modified xsi:type="dcterms:W3CDTF">2025-08-03T12:30:57Z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ac0f8b35-871b-4317-8dfe-04a4af0f38f2</vt:lpwstr>
  </property>
  <property fmtid="{D5CDD505-2E9C-101B-9397-08002B2CF9AE}" pid="3" name="bjClsUserRVM">
    <vt:lpwstr>[]</vt:lpwstr>
  </property>
  <property fmtid="{D5CDD505-2E9C-101B-9397-08002B2CF9AE}" pid="4" name="bjSaver">
    <vt:lpwstr>K6EswRUUSeeFcX1rwVZfN3b74cyaMZZu</vt:lpwstr>
  </property>
  <property fmtid="{D5CDD505-2E9C-101B-9397-08002B2CF9AE}" pid="5" name="bjDocumentLabelXML">
    <vt:lpwstr>&lt;?xml version="1.0" encoding="us-ascii"?&gt;&lt;sisl xmlns:xsd="http://www.w3.org/2001/XMLSchema" xmlns:xsi="http://www.w3.org/2001/XMLSchema-instance" sislVersion="0" policy="fb589ca4-3662-40b4-a29d-643516eb67b4" origin="userSelected" xmlns="http://www.boldonj</vt:lpwstr>
  </property>
  <property fmtid="{D5CDD505-2E9C-101B-9397-08002B2CF9AE}" pid="6" name="bjDocumentLabelXML-0">
    <vt:lpwstr>ames.com/2008/01/sie/internal/label"&gt;&lt;element uid="id_classification_nonbusiness" value="" /&gt;&lt;/sisl&gt;</vt:lpwstr>
  </property>
  <property fmtid="{D5CDD505-2E9C-101B-9397-08002B2CF9AE}" pid="7" name="bjDocumentSecurityLabel">
    <vt:lpwstr>Restricted - مقيد</vt:lpwstr>
  </property>
  <property fmtid="{D5CDD505-2E9C-101B-9397-08002B2CF9AE}" pid="8" name="Classification">
    <vt:lpwstr>Restricted - مقيد</vt:lpwstr>
  </property>
  <property fmtid="{D5CDD505-2E9C-101B-9397-08002B2CF9AE}" pid="9" name="bjSlideMasterFooterText">
    <vt:lpwstr>Restricted - مقيد</vt:lpwstr>
  </property>
  <property fmtid="{D5CDD505-2E9C-101B-9397-08002B2CF9AE}" pid="10" name="bjLabelHistoryID">
    <vt:lpwstr>{2EB733A2-A5B4-4231-A23F-7B6E89F93187}</vt:lpwstr>
  </property>
  <property fmtid="{D5CDD505-2E9C-101B-9397-08002B2CF9AE}" pid="11" name="SecloreClassification">
    <vt:lpwstr>{"Digital Government Authority PolicyServer (1a7ebbe3db99ca5051382e332a026aed8ec1d067)":{"ClassificationDisplayName":"Restricted","ClassificationMode":"ClassificationMode_UserDriven","LabelId":"10007","Version":"1"}}</vt:lpwstr>
  </property>
  <property fmtid="{D5CDD505-2E9C-101B-9397-08002B2CF9AE}" pid="12" name="SecloreClassificationDisplayName_1a7ebbe3db99ca5051382e332a026aed8ec1d067">
    <vt:lpwstr>Restricted</vt:lpwstr>
  </property>
  <property fmtid="{D5CDD505-2E9C-101B-9397-08002B2CF9AE}" pid="13" name="SecloreClassificationFooterTextValue">
    <vt:lpwstr>Restricted - مقيد</vt:lpwstr>
  </property>
  <property fmtid="{D5CDD505-2E9C-101B-9397-08002B2CF9AE}" pid="14" name="SecloreClassificationFooterColorHex">
    <vt:lpwstr>#f0c231</vt:lpwstr>
  </property>
  <property fmtid="{D5CDD505-2E9C-101B-9397-08002B2CF9AE}" pid="15" name="SecloreClassificationFooterFontSize">
    <vt:lpwstr>12</vt:lpwstr>
  </property>
  <property fmtid="{D5CDD505-2E9C-101B-9397-08002B2CF9AE}" pid="16" name="SecloreClassificationFooterAlignment">
    <vt:lpwstr>Center</vt:lpwstr>
  </property>
  <property fmtid="{D5CDD505-2E9C-101B-9397-08002B2CF9AE}" pid="17" name="ContentTypeId">
    <vt:lpwstr>0x010100DFD4707888774A43890F3C998F989785</vt:lpwstr>
  </property>
  <property fmtid="{D5CDD505-2E9C-101B-9397-08002B2CF9AE}" pid="18" name="MediaServiceImageTags">
    <vt:lpwstr/>
  </property>
</Properties>
</file>